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99" r:id="rId6"/>
    <p:sldId id="258" r:id="rId7"/>
    <p:sldId id="293" r:id="rId8"/>
    <p:sldId id="281" r:id="rId9"/>
    <p:sldId id="280" r:id="rId10"/>
    <p:sldId id="297" r:id="rId11"/>
    <p:sldId id="267" r:id="rId12"/>
    <p:sldId id="269" r:id="rId13"/>
    <p:sldId id="272" r:id="rId14"/>
    <p:sldId id="273" r:id="rId15"/>
    <p:sldId id="287" r:id="rId16"/>
    <p:sldId id="277" r:id="rId17"/>
    <p:sldId id="282" r:id="rId18"/>
    <p:sldId id="284" r:id="rId19"/>
    <p:sldId id="283" r:id="rId20"/>
    <p:sldId id="286" r:id="rId21"/>
    <p:sldId id="288" r:id="rId22"/>
    <p:sldId id="289" r:id="rId23"/>
    <p:sldId id="290" r:id="rId24"/>
    <p:sldId id="292" r:id="rId2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E5D59-2E77-1BCD-3500-77DD3B3066F6}" v="182" dt="2024-04-15T13:55:08.924"/>
    <p1510:client id="{D11D0E57-8AA7-A797-976A-61E1BEECA77B}" v="149" dt="2024-04-15T14:59:43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56992" autoAdjust="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/>
    </p:cSldViewPr>
  </p:slideViewPr>
  <p:outlineViewPr>
    <p:cViewPr>
      <p:scale>
        <a:sx n="33" d="100"/>
        <a:sy n="33" d="100"/>
      </p:scale>
      <p:origin x="0" y="-5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F89445-02C0-ACAD-F4F9-1B91F1A82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A62EC-C4B8-7F2E-3E47-5B26CA56C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0981B2-8014-4EA6-8C7D-F8AC16398270}" type="datetimeFigureOut">
              <a:rPr lang="en-GB"/>
              <a:pPr>
                <a:defRPr/>
              </a:pPr>
              <a:t>16/04/2024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41CBB-5A65-80B9-713F-33AFCC846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C6A2A-5B9D-3B93-A073-81652EE709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8214C4-1BDC-4EA9-BA28-FDE9B3E7FC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34D6F3-5A00-8795-6870-A9A734CC72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DACA3-40B1-0EA6-1402-03F5A1A83D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488212-F659-4F10-BCD7-F50920C1AEF6}" type="datetimeFigureOut">
              <a:rPr lang="en-GB"/>
              <a:pPr>
                <a:defRPr/>
              </a:pPr>
              <a:t>16/04/2024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C1B1A8-6AC7-2235-A518-F33A0459E8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C67463-921A-2E0D-0541-3A1B4F744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5BFCD-C135-2822-B885-9B111B7261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EAB1-0266-B007-D166-886617FC7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0B636B-B6A6-42A8-B575-9A9E34ACE0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B636B-B6A6-42A8-B575-9A9E34ACE00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95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636B-B6A6-42A8-B575-9A9E34ACE00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1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93F816E-A3C8-C52A-0416-F130D7C2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265113" y="426076"/>
            <a:ext cx="3211512" cy="13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hs_logo.jpg">
            <a:extLst>
              <a:ext uri="{FF2B5EF4-FFF2-40B4-BE49-F238E27FC236}">
                <a16:creationId xmlns:a16="http://schemas.microsoft.com/office/drawing/2014/main" id="{A032BA52-3AB8-4FD0-D478-EEB1D46A5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66688"/>
            <a:ext cx="917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115" y="2411021"/>
            <a:ext cx="5920390" cy="1362264"/>
          </a:xfrm>
          <a:ln>
            <a:noFill/>
          </a:ln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115" y="3804974"/>
            <a:ext cx="5920390" cy="1752600"/>
          </a:xfrm>
          <a:ln>
            <a:noFill/>
          </a:ln>
        </p:spPr>
        <p:txBody>
          <a:bodyPr lIns="0" bIns="0"/>
          <a:lstStyle>
            <a:lvl1pPr marL="0" indent="0" algn="l">
              <a:buNone/>
              <a:defRPr>
                <a:solidFill>
                  <a:srgbClr val="3552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E013-6905-BDC9-5CCA-BE3265A53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FCDB9-0D63-435C-BA1F-14ED5D3306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97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2B469B8-4C0C-6417-9441-8724CD64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88913" y="341104"/>
            <a:ext cx="1544637" cy="63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nhs_logo.jpg">
            <a:extLst>
              <a:ext uri="{FF2B5EF4-FFF2-40B4-BE49-F238E27FC236}">
                <a16:creationId xmlns:a16="http://schemas.microsoft.com/office/drawing/2014/main" id="{83EC7C7C-81E8-4D72-8416-E86913BAB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209138"/>
            <a:ext cx="495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853186" y="240888"/>
            <a:ext cx="6146436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>
              <a:lnSpc>
                <a:spcPts val="3620"/>
              </a:lnSpc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853186" y="1922578"/>
            <a:ext cx="6476427" cy="42035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C48DE3-EC30-139C-32CB-36B3BD35B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3DB24A-1AAA-4E72-9391-6F1A323449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26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86481"/>
            <a:ext cx="8239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3274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atermark.jpg">
            <a:extLst>
              <a:ext uri="{FF2B5EF4-FFF2-40B4-BE49-F238E27FC236}">
                <a16:creationId xmlns:a16="http://schemas.microsoft.com/office/drawing/2014/main" id="{440D43DF-05A7-E84B-D4E4-D18514120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19510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876D228-F2EE-13AC-D59A-C8E21558CC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52613" y="317500"/>
            <a:ext cx="61468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3751A34-3B14-2C5D-9A67-C12F5F6D3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52613" y="1922463"/>
            <a:ext cx="6477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695F-11C1-36E8-F127-C2046DF6E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9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A5ED2C-6E6B-48DB-A71B-98033F11F55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552AA"/>
          </a:solidFill>
          <a:latin typeface="Arial MT"/>
          <a:ea typeface="MS PGothic" pitchFamily="34" charset="-128"/>
          <a:cs typeface="Arial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A2C9-549D-729A-15EB-12DA5DCE7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411021"/>
            <a:ext cx="6848705" cy="1362264"/>
          </a:xfrm>
        </p:spPr>
        <p:txBody>
          <a:bodyPr/>
          <a:lstStyle/>
          <a:p>
            <a:pPr algn="ctr"/>
            <a:r>
              <a:rPr lang="en-GB" dirty="0"/>
              <a:t>Realistic Medicine Conference</a:t>
            </a:r>
            <a:br>
              <a:rPr lang="en-GB" dirty="0"/>
            </a:br>
            <a:r>
              <a:rPr lang="en-GB" dirty="0"/>
              <a:t>Monday 22 April 2024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9C6FD-AF91-EA12-D2AA-91C91AC0C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50" y="3804974"/>
            <a:ext cx="6753455" cy="1752600"/>
          </a:xfrm>
        </p:spPr>
        <p:txBody>
          <a:bodyPr/>
          <a:lstStyle/>
          <a:p>
            <a:pPr algn="ctr"/>
            <a:r>
              <a:rPr lang="en-GB" dirty="0">
                <a:ea typeface="MS PGothic"/>
              </a:rPr>
              <a:t>Understanding and Addressing Health Inequalities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A7BD0-4DBF-DFA6-C2DC-85F558289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CDB9-0D63-435C-BA1F-14ED5D3306C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614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ea typeface="MS PGothic"/>
              </a:rPr>
              <a:t>Where should the next PAD go?</a:t>
            </a:r>
            <a:endParaRPr lang="en-US" sz="2400" dirty="0"/>
          </a:p>
        </p:txBody>
      </p:sp>
      <p:sp>
        <p:nvSpPr>
          <p:cNvPr id="2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5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9" name="slides for Jim.018.jpeg" descr="slides for Jim.0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B6F9-AA85-1775-8D27-A389B37E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186" y="1922578"/>
            <a:ext cx="6476427" cy="4428438"/>
          </a:xfrm>
        </p:spPr>
        <p:txBody>
          <a:bodyPr/>
          <a:lstStyle/>
          <a:p>
            <a:r>
              <a:rPr lang="en-GB">
                <a:ea typeface="MS PGothic"/>
              </a:rPr>
              <a:t>Existing work</a:t>
            </a:r>
          </a:p>
          <a:p>
            <a:r>
              <a:rPr lang="en-GB">
                <a:ea typeface="MS PGothic"/>
              </a:rPr>
              <a:t>Looking to the future: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SAS Clinicians as care facilitators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i="1">
                <a:ea typeface="MS PGothic"/>
              </a:rPr>
              <a:t>Don't walk by...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Working with partners</a:t>
            </a:r>
          </a:p>
          <a:p>
            <a:r>
              <a:rPr lang="en-GB">
                <a:ea typeface="MS PGothic"/>
              </a:rPr>
              <a:t>Challenges: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Complex care takes time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More &amp; more work now in UPC space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528C-07A1-325C-A255-10C069F2C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22D2E-DDF7-0324-F2A1-9B9D70FD7E63}"/>
              </a:ext>
            </a:extLst>
          </p:cNvPr>
          <p:cNvSpPr txBox="1">
            <a:spLocks/>
          </p:cNvSpPr>
          <p:nvPr/>
        </p:nvSpPr>
        <p:spPr bwMode="auto">
          <a:xfrm>
            <a:off x="1563688" y="500361"/>
            <a:ext cx="6215062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62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552AA"/>
                </a:solidFill>
                <a:latin typeface="Arial MT"/>
                <a:ea typeface="MS PGothic" pitchFamily="34" charset="-128"/>
                <a:cs typeface="Arial M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ea typeface="MS PGothic"/>
              </a:rPr>
              <a:t>Healthcare Inequalities: SAS Ambitions</a:t>
            </a:r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185903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3853E-36CA-C607-4A84-11F9BF27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13AB-09B1-A139-F18A-C0926F57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Healthcare inequalities and RM: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Unwarranted variation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Shared decision making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Personalised care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ea typeface="MS PGothic"/>
              </a:rPr>
              <a:t>Reduce harm and waste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98DC6-1804-7FE4-10BC-81C6314D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E81726-5B97-8C55-9D3B-B9CCB841CCCB}"/>
              </a:ext>
            </a:extLst>
          </p:cNvPr>
          <p:cNvSpPr txBox="1">
            <a:spLocks/>
          </p:cNvSpPr>
          <p:nvPr/>
        </p:nvSpPr>
        <p:spPr bwMode="auto">
          <a:xfrm>
            <a:off x="1563688" y="500361"/>
            <a:ext cx="6215062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62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552AA"/>
                </a:solidFill>
                <a:latin typeface="Arial MT"/>
                <a:ea typeface="MS PGothic" pitchFamily="34" charset="-128"/>
                <a:cs typeface="Arial M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552AA"/>
                </a:solidFill>
                <a:latin typeface="Arial MT" charset="0"/>
                <a:ea typeface="MS PGothic" pitchFamily="34" charset="-128"/>
                <a:cs typeface="Arial M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552AA"/>
                </a:solidFill>
                <a:latin typeface="Arial MT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ea typeface="MS PGothic"/>
              </a:rPr>
              <a:t>Healthcare Inequalities: SAS Ambitions</a:t>
            </a:r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3918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3839-3989-A02A-63DD-BA04BC99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Unwarranted Variation 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FE6D-664D-2FDD-EA4A-B47006C6A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8" name="Content Placeholder 7" descr="A person standing next to a microphone&#10;&#10;Description automatically generated">
            <a:extLst>
              <a:ext uri="{FF2B5EF4-FFF2-40B4-BE49-F238E27FC236}">
                <a16:creationId xmlns:a16="http://schemas.microsoft.com/office/drawing/2014/main" id="{CC523C0F-F9EA-22A2-67AB-32C6C6E55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5" b="14724"/>
          <a:stretch/>
        </p:blipFill>
        <p:spPr>
          <a:xfrm>
            <a:off x="1525276" y="1713522"/>
            <a:ext cx="6467069" cy="2598986"/>
          </a:xfrm>
        </p:spPr>
      </p:pic>
    </p:spTree>
    <p:extLst>
      <p:ext uri="{BB962C8B-B14F-4D97-AF65-F5344CB8AC3E}">
        <p14:creationId xmlns:p14="http://schemas.microsoft.com/office/powerpoint/2010/main" val="174384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3839-3989-A02A-63DD-BA04BC99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Unwarranted Variation 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FE6D-664D-2FDD-EA4A-B47006C6A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52E24-F5FE-2678-DF6A-52F732C2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39" y="1490350"/>
            <a:ext cx="7124076" cy="34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9527-C846-67F5-1943-5ED65AC4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Why? 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E68F-936B-F24B-1F12-B523733C4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AD6865-6320-6B5B-04EC-6CEF6E6EE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948" y="1322971"/>
            <a:ext cx="6250214" cy="4203586"/>
          </a:xfrm>
        </p:spPr>
      </p:pic>
    </p:spTree>
    <p:extLst>
      <p:ext uri="{BB962C8B-B14F-4D97-AF65-F5344CB8AC3E}">
        <p14:creationId xmlns:p14="http://schemas.microsoft.com/office/powerpoint/2010/main" val="214075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9527-C846-67F5-1943-5ED65AC4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Why? 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E68F-936B-F24B-1F12-B523733C4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6" name="Content Placeholder 5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F797F2F-90E2-1A1F-CA1F-8AD907B1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473" y="1452298"/>
            <a:ext cx="6476427" cy="40948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1C8A6-BC31-850B-AE01-416E5498BB6B}"/>
              </a:ext>
            </a:extLst>
          </p:cNvPr>
          <p:cNvSpPr txBox="1"/>
          <p:nvPr/>
        </p:nvSpPr>
        <p:spPr>
          <a:xfrm>
            <a:off x="4830581" y="5833048"/>
            <a:ext cx="352081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The Scottish Health Survey 2021 - volume 1: main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A41A8-2E43-6359-E0B7-8725BE1D4EFB}"/>
              </a:ext>
            </a:extLst>
          </p:cNvPr>
          <p:cNvSpPr txBox="1"/>
          <p:nvPr/>
        </p:nvSpPr>
        <p:spPr>
          <a:xfrm>
            <a:off x="1054933" y="1111146"/>
            <a:ext cx="673432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Current cigarette smoking prevalence (age-</a:t>
            </a:r>
            <a:r>
              <a:rPr lang="en-US" sz="1000" b="1" i="1" err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standardised</a:t>
            </a:r>
            <a:r>
              <a:rPr lang="en-US" sz="1000" b="1" i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) among adults aged 16+, 2003-2021, by area deprivation</a:t>
            </a:r>
            <a:endParaRPr lang="en-US" sz="1000" b="1" i="1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200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3839-3989-A02A-63DD-BA04BC99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Shared Decision Making 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FE6D-664D-2FDD-EA4A-B47006C6A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6DB93-0365-7A52-3658-058E74FC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Autonomy &amp; Justice</a:t>
            </a:r>
          </a:p>
          <a:p>
            <a:r>
              <a:rPr lang="en-GB">
                <a:ea typeface="MS PGothic"/>
              </a:rPr>
              <a:t>Difficult discussions</a:t>
            </a:r>
          </a:p>
          <a:p>
            <a:r>
              <a:rPr lang="en-GB">
                <a:ea typeface="MS PGothic"/>
              </a:rPr>
              <a:t>Prof-2-prof support</a:t>
            </a:r>
          </a:p>
          <a:p>
            <a:r>
              <a:rPr lang="en-GB">
                <a:ea typeface="MS PGothic"/>
              </a:rPr>
              <a:t>No clinician should feel alone supporting people to make difficult decisions about their health.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2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4153-8911-DC40-4A7D-DA25DB29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Personalised Care</a:t>
            </a:r>
            <a:endParaRPr lang="en-GB"/>
          </a:p>
        </p:txBody>
      </p:sp>
      <p:pic>
        <p:nvPicPr>
          <p:cNvPr id="5" name="Content Placeholder 4" descr="35 Memes That Are Just What The Doctor ...">
            <a:extLst>
              <a:ext uri="{FF2B5EF4-FFF2-40B4-BE49-F238E27FC236}">
                <a16:creationId xmlns:a16="http://schemas.microsoft.com/office/drawing/2014/main" id="{6616E260-04E2-5F59-8C3C-156E40552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9" b="13596"/>
          <a:stretch/>
        </p:blipFill>
        <p:spPr>
          <a:xfrm>
            <a:off x="1851025" y="1116513"/>
            <a:ext cx="2124244" cy="18517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0944-05EF-1713-366B-0617BE88D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452BCA5-43A1-45BC-F3BD-EDD54BAD1950}"/>
              </a:ext>
            </a:extLst>
          </p:cNvPr>
          <p:cNvSpPr txBox="1">
            <a:spLocks/>
          </p:cNvSpPr>
          <p:nvPr/>
        </p:nvSpPr>
        <p:spPr bwMode="auto">
          <a:xfrm>
            <a:off x="1853186" y="3430963"/>
            <a:ext cx="6476427" cy="26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MS PGothic"/>
              </a:rPr>
              <a:t>Listening to what is important to people</a:t>
            </a:r>
          </a:p>
          <a:p>
            <a:r>
              <a:rPr lang="en-GB">
                <a:ea typeface="MS PGothic"/>
              </a:rPr>
              <a:t>See things in context</a:t>
            </a:r>
          </a:p>
          <a:p>
            <a:r>
              <a:rPr lang="en-GB">
                <a:ea typeface="MS PGothic"/>
              </a:rPr>
              <a:t>Always look for alternatives to 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9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4153-8911-DC40-4A7D-DA25DB29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Reduce Harm and Waste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0944-05EF-1713-366B-0617BE88D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452BCA5-43A1-45BC-F3BD-EDD54BAD1950}"/>
              </a:ext>
            </a:extLst>
          </p:cNvPr>
          <p:cNvSpPr txBox="1">
            <a:spLocks/>
          </p:cNvSpPr>
          <p:nvPr/>
        </p:nvSpPr>
        <p:spPr bwMode="auto">
          <a:xfrm>
            <a:off x="1853186" y="3430963"/>
            <a:ext cx="6476427" cy="26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MS PGothic"/>
              </a:rPr>
              <a:t>PAD/THN</a:t>
            </a:r>
            <a:endParaRPr lang="en-US"/>
          </a:p>
          <a:p>
            <a:r>
              <a:rPr lang="en-GB">
                <a:ea typeface="MS PGothic"/>
              </a:rPr>
              <a:t>Take the patient with you...</a:t>
            </a:r>
          </a:p>
          <a:p>
            <a:r>
              <a:rPr lang="en-GB">
                <a:ea typeface="MS PGothic"/>
              </a:rPr>
              <a:t>Reducing ambulance journeys reduces carbon and plastic!</a:t>
            </a:r>
          </a:p>
        </p:txBody>
      </p:sp>
      <p:pic>
        <p:nvPicPr>
          <p:cNvPr id="8" name="Picture 7" descr="Harm Reduction Definition Soft Button ...">
            <a:extLst>
              <a:ext uri="{FF2B5EF4-FFF2-40B4-BE49-F238E27FC236}">
                <a16:creationId xmlns:a16="http://schemas.microsoft.com/office/drawing/2014/main" id="{B21B8400-336B-612C-2CB3-3CEED4E0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20" y="9146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005253A-A6A3-BF30-CBD1-3F662ABF34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9C4E9B-BEAA-4D82-98A5-D4D04E76FF59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41D99-357A-F21D-854D-1317D810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56" y="392676"/>
            <a:ext cx="538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 – Strategic Position</a:t>
            </a:r>
            <a:br>
              <a:rPr lang="en-GB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CE3E79-0C88-7CE1-D881-FF51DD0EC26D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53790" y="1956816"/>
            <a:ext cx="8177212" cy="43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MT"/>
                <a:ea typeface="ＭＳ Ｐゴシック" charset="0"/>
                <a:cs typeface="Arial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MT"/>
                <a:ea typeface="ＭＳ Ｐゴシック" charset="0"/>
                <a:cs typeface="Arial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MT"/>
                <a:ea typeface="ＭＳ Ｐゴシック" charset="0"/>
                <a:cs typeface="Arial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MT"/>
                <a:ea typeface="ＭＳ Ｐゴシック" charset="0"/>
                <a:cs typeface="Arial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MT"/>
                <a:ea typeface="ＭＳ Ｐゴシック" charset="0"/>
                <a:cs typeface="Arial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34" charset="0"/>
              <a:buChar char="v"/>
            </a:pPr>
            <a:r>
              <a:rPr lang="en-GB" sz="2200" dirty="0">
                <a:solidFill>
                  <a:srgbClr val="3552AA"/>
                </a:solidFill>
                <a:latin typeface="Arial"/>
                <a:ea typeface="ＭＳ Ｐゴシック"/>
                <a:cs typeface="Arial"/>
              </a:rPr>
              <a:t>SAS 2030 strategy - Save more lives, improve the health of Scotland's population and reduce health inequalities</a:t>
            </a:r>
            <a:endParaRPr lang="en-GB" sz="2200" dirty="0">
              <a:solidFill>
                <a:srgbClr val="3552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v"/>
            </a:pPr>
            <a:r>
              <a:rPr lang="en-GB" sz="2200" dirty="0">
                <a:solidFill>
                  <a:srgbClr val="3552AA"/>
                </a:solidFill>
                <a:latin typeface="Arial"/>
                <a:ea typeface="ＭＳ Ｐゴシック"/>
                <a:cs typeface="Arial"/>
              </a:rPr>
              <a:t>HI – avoidable, unfair, systemic differences in health between different groups of people</a:t>
            </a:r>
            <a:endParaRPr lang="en-GB" sz="2200" dirty="0">
              <a:solidFill>
                <a:srgbClr val="3552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v"/>
            </a:pPr>
            <a:r>
              <a:rPr lang="en-GB" sz="2200" dirty="0">
                <a:solidFill>
                  <a:srgbClr val="3552AA"/>
                </a:solidFill>
                <a:latin typeface="Arial"/>
                <a:ea typeface="ＭＳ Ｐゴシック"/>
                <a:cs typeface="Arial"/>
              </a:rPr>
              <a:t>Utilise the reach of all our clinical and organisational improvement programs to address and reduce HI</a:t>
            </a:r>
            <a:endParaRPr lang="en-GB" sz="2200" dirty="0">
              <a:solidFill>
                <a:srgbClr val="3552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v"/>
            </a:pPr>
            <a:endParaRPr lang="en-GB" sz="2200" dirty="0">
              <a:solidFill>
                <a:srgbClr val="3552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200" dirty="0">
              <a:solidFill>
                <a:srgbClr val="3552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4153-8911-DC40-4A7D-DA25DB29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</a:rPr>
              <a:t>Join us on our journey...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0944-05EF-1713-366B-0617BE88D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452BCA5-43A1-45BC-F3BD-EDD54BAD1950}"/>
              </a:ext>
            </a:extLst>
          </p:cNvPr>
          <p:cNvSpPr txBox="1">
            <a:spLocks/>
          </p:cNvSpPr>
          <p:nvPr/>
        </p:nvSpPr>
        <p:spPr bwMode="auto">
          <a:xfrm>
            <a:off x="1693916" y="1388553"/>
            <a:ext cx="6476427" cy="39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MT"/>
                <a:ea typeface="MS PGothic" pitchFamily="34" charset="-128"/>
                <a:cs typeface="Arial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MS PGothic"/>
              </a:rPr>
              <a:t>Do you have a HI project that SAS can help you with?</a:t>
            </a:r>
            <a:endParaRPr lang="en-US"/>
          </a:p>
          <a:p>
            <a:r>
              <a:rPr lang="en-GB">
                <a:ea typeface="MS PGothic"/>
              </a:rPr>
              <a:t>Drive-by screening</a:t>
            </a:r>
          </a:p>
          <a:p>
            <a:r>
              <a:rPr lang="en-GB">
                <a:ea typeface="MS PGothic"/>
              </a:rPr>
              <a:t>Use our data to plan services (CRT, H@H, etc)</a:t>
            </a:r>
          </a:p>
          <a:p>
            <a:r>
              <a:rPr lang="en-GB">
                <a:ea typeface="MS PGothic"/>
              </a:rPr>
              <a:t>Tell us what you think and how we can improve things...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C1F2-FF37-FB4F-3614-65F6877B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a typeface="MS PGothic"/>
              </a:rPr>
              <a:t>Differences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2467E-D77C-FB30-AD5A-B58B37C0C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976271-9E45-A657-8274-CAD32DC13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06834"/>
            <a:ext cx="4743449" cy="51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E7145-6740-8F12-42B4-EE28DD1B02C2}"/>
              </a:ext>
            </a:extLst>
          </p:cNvPr>
          <p:cNvSpPr txBox="1"/>
          <p:nvPr/>
        </p:nvSpPr>
        <p:spPr>
          <a:xfrm>
            <a:off x="989735" y="2225552"/>
            <a:ext cx="260811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latin typeface="Calibri"/>
                <a:ea typeface="MS PGothic"/>
                <a:cs typeface="Calibri"/>
              </a:rPr>
              <a:t>SIMD</a:t>
            </a:r>
            <a:endParaRPr lang="en-GB" sz="2400">
              <a:cs typeface="Calibri" panose="020F0502020204030204" pitchFamily="34" charset="0"/>
            </a:endParaRPr>
          </a:p>
          <a:p>
            <a:endParaRPr lang="en-GB" sz="2400" dirty="0">
              <a:latin typeface="Calibri"/>
              <a:ea typeface="MS PGothic"/>
              <a:cs typeface="Calibri"/>
            </a:endParaRPr>
          </a:p>
          <a:p>
            <a:r>
              <a:rPr lang="en-GB" sz="2400" dirty="0">
                <a:latin typeface="Calibri"/>
                <a:ea typeface="MS PGothic"/>
                <a:cs typeface="Calibri"/>
              </a:rPr>
              <a:t>Geography</a:t>
            </a:r>
          </a:p>
          <a:p>
            <a:endParaRPr lang="en-GB" sz="2400" dirty="0">
              <a:latin typeface="Calibri"/>
              <a:ea typeface="MS PGothic"/>
              <a:cs typeface="Calibri"/>
            </a:endParaRPr>
          </a:p>
          <a:p>
            <a:r>
              <a:rPr lang="en-GB" sz="2400" dirty="0">
                <a:latin typeface="Calibri"/>
                <a:ea typeface="MS PGothic"/>
                <a:cs typeface="Calibri"/>
              </a:rPr>
              <a:t>Hard to reach groups</a:t>
            </a:r>
          </a:p>
          <a:p>
            <a:endParaRPr lang="en-GB" sz="2400" dirty="0">
              <a:latin typeface="Calibri"/>
              <a:ea typeface="MS PGothic"/>
              <a:cs typeface="Calibri"/>
            </a:endParaRPr>
          </a:p>
          <a:p>
            <a:r>
              <a:rPr lang="en-GB" sz="2400" dirty="0">
                <a:latin typeface="Calibri"/>
                <a:ea typeface="MS PGothic"/>
                <a:cs typeface="Calibri"/>
              </a:rPr>
              <a:t>Protected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9560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0973-BBC4-918C-68DA-A8C22AA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a typeface="MS PGothic"/>
              </a:rPr>
              <a:t>Aiming for consistent practice and standards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8028-475E-4239-BC39-B0A85A11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a typeface="MS PGothic"/>
              </a:rPr>
              <a:t>SAS – try to do everything the same!</a:t>
            </a:r>
            <a:endParaRPr lang="en-GB" dirty="0"/>
          </a:p>
          <a:p>
            <a:r>
              <a:rPr lang="en-GB" dirty="0">
                <a:ea typeface="MS PGothic"/>
              </a:rPr>
              <a:t>Same ambulances</a:t>
            </a:r>
          </a:p>
          <a:p>
            <a:r>
              <a:rPr lang="en-GB" dirty="0">
                <a:ea typeface="MS PGothic"/>
              </a:rPr>
              <a:t>Same clinical guidance</a:t>
            </a:r>
          </a:p>
          <a:p>
            <a:r>
              <a:rPr lang="en-GB" dirty="0">
                <a:ea typeface="MS PGothic"/>
              </a:rPr>
              <a:t>Same drugs &amp; equipment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CE78D-5658-7C00-CBBB-ADE9CBDE8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73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1D6F-DE53-3978-6EDB-1F32B2C4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a typeface="MS PGothic"/>
              </a:rPr>
              <a:t>However...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5FA29-00F3-2275-E03F-2A9050B9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186" y="1413424"/>
            <a:ext cx="6476427" cy="4712740"/>
          </a:xfrm>
        </p:spPr>
        <p:txBody>
          <a:bodyPr/>
          <a:lstStyle/>
          <a:p>
            <a:r>
              <a:rPr lang="en-GB" dirty="0"/>
              <a:t>SAS Atlas of Variation</a:t>
            </a:r>
          </a:p>
          <a:p>
            <a:r>
              <a:rPr lang="en-GB" dirty="0"/>
              <a:t>Societal factors 80%/Health Care 20%</a:t>
            </a:r>
          </a:p>
          <a:p>
            <a:r>
              <a:rPr lang="en-GB" dirty="0"/>
              <a:t>Inequity of outcomes</a:t>
            </a:r>
          </a:p>
          <a:p>
            <a:r>
              <a:rPr lang="en-GB" dirty="0"/>
              <a:t>Inequity of access</a:t>
            </a:r>
          </a:p>
          <a:p>
            <a:r>
              <a:rPr lang="en-GB" dirty="0"/>
              <a:t>Disease burden</a:t>
            </a:r>
          </a:p>
          <a:p>
            <a:r>
              <a:rPr lang="en-GB" dirty="0">
                <a:ea typeface="MS PGothic"/>
              </a:rPr>
              <a:t>So - what do we need to do differently?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BED8-02AA-6D6F-7BC0-B223C175A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18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149B-DE73-DA87-27C4-6E4A28C9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Transforming Clinical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308B-91D4-FFDB-9E42-838AD181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011AA-5F09-17EE-83BC-A3809642D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DB24A-1AAA-4E72-9391-6F1A32344915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9AEFB-B3F0-5B4E-1EFA-AB4A8B6F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1276350"/>
            <a:ext cx="9144002" cy="55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ea typeface="MS PGothic"/>
              </a:rPr>
              <a:t>Out of Hospital Cardiac Arrest</a:t>
            </a:r>
            <a:endParaRPr dirty="0"/>
          </a:p>
        </p:txBody>
      </p:sp>
      <p:sp>
        <p:nvSpPr>
          <p:cNvPr id="22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slides for Jim.012.jpeg" descr="slides for Jim.0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9" name="slides for Jim.014.jpeg" descr="slides for Jim.0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ea typeface="MS PGothic"/>
              </a:rPr>
              <a:t>PAD Mapping - Edinburgh</a:t>
            </a:r>
            <a:endParaRPr dirty="0"/>
          </a:p>
        </p:txBody>
      </p:sp>
      <p:sp>
        <p:nvSpPr>
          <p:cNvPr id="2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5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slides for Jim.017.jpeg" descr="slides for Jim.0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owerpoint_template_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BFE95897A334DBB91B2149F8BF029" ma:contentTypeVersion="17" ma:contentTypeDescription="Create a new document." ma:contentTypeScope="" ma:versionID="e88c856813a4f6748431c22d1ee41130">
  <xsd:schema xmlns:xsd="http://www.w3.org/2001/XMLSchema" xmlns:xs="http://www.w3.org/2001/XMLSchema" xmlns:p="http://schemas.microsoft.com/office/2006/metadata/properties" xmlns:ns2="1fa917db-0911-42d4-a138-43609694a5cb" xmlns:ns3="bc07e8a6-94f8-48ec-832e-2a8e141ccc14" targetNamespace="http://schemas.microsoft.com/office/2006/metadata/properties" ma:root="true" ma:fieldsID="0721d6c2697c67980b8d301e107fa459" ns2:_="" ns3:_="">
    <xsd:import namespace="1fa917db-0911-42d4-a138-43609694a5cb"/>
    <xsd:import namespace="bc07e8a6-94f8-48ec-832e-2a8e141cc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FileTag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17db-0911-42d4-a138-43609694a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FileTag" ma:index="20" nillable="true" ma:displayName="File Tag" ma:description="Tag" ma:format="Dropdown" ma:internalName="FileTag">
      <xsd:simpleType>
        <xsd:restriction base="dms:Choice">
          <xsd:enumeration value="ADP"/>
          <xsd:enumeration value="Strategy"/>
          <xsd:enumeration value="Misc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e8a6-94f8-48ec-832e-2a8e141cc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d4b8f8-094b-4057-ba57-a37cc118326c}" ma:internalName="TaxCatchAll" ma:showField="CatchAllData" ma:web="bc07e8a6-94f8-48ec-832e-2a8e141ccc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a917db-0911-42d4-a138-43609694a5cb">
      <Terms xmlns="http://schemas.microsoft.com/office/infopath/2007/PartnerControls"/>
    </lcf76f155ced4ddcb4097134ff3c332f>
    <TaxCatchAll xmlns="bc07e8a6-94f8-48ec-832e-2a8e141ccc14" xsi:nil="true"/>
    <FileTag xmlns="1fa917db-0911-42d4-a138-43609694a5cb" xsi:nil="true"/>
    <SharedWithUsers xmlns="bc07e8a6-94f8-48ec-832e-2a8e141ccc14">
      <UserInfo>
        <DisplayName>Steph Jones (SAS)</DisplayName>
        <AccountId>165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56195A-FFF7-4747-9C08-31D4E94E9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22053-8F78-4118-B523-10ADF0DBEEE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E379431-9466-48D2-86CD-98CB8348F710}">
  <ds:schemaRefs>
    <ds:schemaRef ds:uri="1fa917db-0911-42d4-a138-43609694a5cb"/>
    <ds:schemaRef ds:uri="bc07e8a6-94f8-48ec-832e-2a8e141cc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ED12F6A-5C5F-48B9-B571-823461A5988D}">
  <ds:schemaRefs>
    <ds:schemaRef ds:uri="1fa917db-0911-42d4-a138-43609694a5cb"/>
    <ds:schemaRef ds:uri="bc07e8a6-94f8-48ec-832e-2a8e141ccc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4199b9c-a89e-442f-9799-431511f14748}" enabled="1" method="Privileged" siteId="{10efe0bd-a030-4bca-809c-b5e6745e49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377</Words>
  <Application>Microsoft Office PowerPoint</Application>
  <PresentationFormat>On-screen Show (4:3)</PresentationFormat>
  <Paragraphs>87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Arial MT</vt:lpstr>
      <vt:lpstr>Calibri</vt:lpstr>
      <vt:lpstr>Courier New</vt:lpstr>
      <vt:lpstr>Roboto</vt:lpstr>
      <vt:lpstr>Wingdings</vt:lpstr>
      <vt:lpstr>Powerpoint_template_revised</vt:lpstr>
      <vt:lpstr>Realistic Medicine Conference Monday 22 April 2024</vt:lpstr>
      <vt:lpstr>SAS – Strategic Position </vt:lpstr>
      <vt:lpstr>Differences</vt:lpstr>
      <vt:lpstr>Aiming for consistent practice and standards</vt:lpstr>
      <vt:lpstr>However...</vt:lpstr>
      <vt:lpstr>Transforming Clinical Services</vt:lpstr>
      <vt:lpstr>Out of Hospital Cardiac Arrest</vt:lpstr>
      <vt:lpstr>PowerPoint Presentation</vt:lpstr>
      <vt:lpstr>PAD Mapping - Edinburgh</vt:lpstr>
      <vt:lpstr>Where should the next PAD go?</vt:lpstr>
      <vt:lpstr>PowerPoint Presentation</vt:lpstr>
      <vt:lpstr>PowerPoint Presentation</vt:lpstr>
      <vt:lpstr>Unwarranted Variation </vt:lpstr>
      <vt:lpstr>Unwarranted Variation </vt:lpstr>
      <vt:lpstr>Why? </vt:lpstr>
      <vt:lpstr>Why? </vt:lpstr>
      <vt:lpstr>Shared Decision Making </vt:lpstr>
      <vt:lpstr>Personalised Care</vt:lpstr>
      <vt:lpstr>Reduce Harm and Waste</vt:lpstr>
      <vt:lpstr>Join us on our journey...</vt:lpstr>
    </vt:vector>
  </TitlesOfParts>
  <Company>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Office</dc:creator>
  <cp:lastModifiedBy>Anne Leitch</cp:lastModifiedBy>
  <cp:revision>157</cp:revision>
  <dcterms:created xsi:type="dcterms:W3CDTF">2014-11-26T15:07:29Z</dcterms:created>
  <dcterms:modified xsi:type="dcterms:W3CDTF">2024-04-16T12:32:26Z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ContentTypeId">
    <vt:lpwstr>0x010100F00BFE95897A334DBB91B2149F8BF029</vt:lpwstr>
  </property>
  <property fmtid="{D5CDD505-2E9C-101B-9397-08002B2CF9AE}" pid="6" name="ClassificationContentMarkingFooterLocations">
    <vt:lpwstr>Powerpoint_template_revised:5</vt:lpwstr>
  </property>
  <property fmtid="{D5CDD505-2E9C-101B-9397-08002B2CF9AE}" pid="7" name="ClassificationContentMarkingFooterText">
    <vt:lpwstr>OFFICIAL</vt:lpwstr>
  </property>
  <property fmtid="{D5CDD505-2E9C-101B-9397-08002B2CF9AE}" pid="8" name="ClassificationContentMarkingHeaderLocations">
    <vt:lpwstr>Powerpoint_template_revised:4</vt:lpwstr>
  </property>
  <property fmtid="{D5CDD505-2E9C-101B-9397-08002B2CF9AE}" pid="9" name="ClassificationContentMarkingHeaderText">
    <vt:lpwstr>OFFICIAL</vt:lpwstr>
  </property>
  <property fmtid="{D5CDD505-2E9C-101B-9397-08002B2CF9AE}" pid="10" name="MediaServiceImageTags">
    <vt:lpwstr/>
  </property>
  <property fmtid="{D5CDD505-2E9C-101B-9397-08002B2CF9AE}" pid="11" name="MSIP_Label_b4199b9c-a89e-442f-9799-431511f14748_Enabled">
    <vt:lpwstr>true</vt:lpwstr>
  </property>
  <property fmtid="{D5CDD505-2E9C-101B-9397-08002B2CF9AE}" pid="12" name="MSIP_Label_b4199b9c-a89e-442f-9799-431511f14748_SetDate">
    <vt:lpwstr>2023-10-02T11:59:21Z</vt:lpwstr>
  </property>
  <property fmtid="{D5CDD505-2E9C-101B-9397-08002B2CF9AE}" pid="13" name="MSIP_Label_b4199b9c-a89e-442f-9799-431511f14748_Method">
    <vt:lpwstr>Privileged</vt:lpwstr>
  </property>
  <property fmtid="{D5CDD505-2E9C-101B-9397-08002B2CF9AE}" pid="14" name="MSIP_Label_b4199b9c-a89e-442f-9799-431511f14748_Name">
    <vt:lpwstr>OFFICIAL</vt:lpwstr>
  </property>
  <property fmtid="{D5CDD505-2E9C-101B-9397-08002B2CF9AE}" pid="15" name="MSIP_Label_b4199b9c-a89e-442f-9799-431511f14748_SiteId">
    <vt:lpwstr>10efe0bd-a030-4bca-809c-b5e6745e499a</vt:lpwstr>
  </property>
  <property fmtid="{D5CDD505-2E9C-101B-9397-08002B2CF9AE}" pid="16" name="MSIP_Label_b4199b9c-a89e-442f-9799-431511f14748_ActionId">
    <vt:lpwstr>f256d219-d4b6-4694-8a71-b19aed457923</vt:lpwstr>
  </property>
  <property fmtid="{D5CDD505-2E9C-101B-9397-08002B2CF9AE}" pid="17" name="MSIP_Label_b4199b9c-a89e-442f-9799-431511f14748_ContentBits">
    <vt:lpwstr>0</vt:lpwstr>
  </property>
</Properties>
</file>