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660" r:id="rId2"/>
    <p:sldMasterId id="2147483668" r:id="rId3"/>
    <p:sldMasterId id="2147483677" r:id="rId4"/>
    <p:sldMasterId id="2147483648" r:id="rId5"/>
    <p:sldMasterId id="2147483670" r:id="rId6"/>
    <p:sldMasterId id="2147483662" r:id="rId7"/>
  </p:sldMasterIdLst>
  <p:notesMasterIdLst>
    <p:notesMasterId r:id="rId52"/>
  </p:notesMasterIdLst>
  <p:sldIdLst>
    <p:sldId id="279" r:id="rId8"/>
    <p:sldId id="258" r:id="rId9"/>
    <p:sldId id="283" r:id="rId10"/>
    <p:sldId id="284" r:id="rId11"/>
    <p:sldId id="285" r:id="rId12"/>
    <p:sldId id="286" r:id="rId13"/>
    <p:sldId id="262" r:id="rId14"/>
    <p:sldId id="288" r:id="rId15"/>
    <p:sldId id="289" r:id="rId16"/>
    <p:sldId id="303" r:id="rId17"/>
    <p:sldId id="287" r:id="rId18"/>
    <p:sldId id="261" r:id="rId19"/>
    <p:sldId id="264" r:id="rId20"/>
    <p:sldId id="259" r:id="rId21"/>
    <p:sldId id="263" r:id="rId22"/>
    <p:sldId id="266" r:id="rId23"/>
    <p:sldId id="304" r:id="rId24"/>
    <p:sldId id="306" r:id="rId25"/>
    <p:sldId id="271" r:id="rId26"/>
    <p:sldId id="260" r:id="rId27"/>
    <p:sldId id="290" r:id="rId28"/>
    <p:sldId id="291" r:id="rId29"/>
    <p:sldId id="292" r:id="rId30"/>
    <p:sldId id="272" r:id="rId31"/>
    <p:sldId id="273" r:id="rId32"/>
    <p:sldId id="293" r:id="rId33"/>
    <p:sldId id="274" r:id="rId34"/>
    <p:sldId id="294" r:id="rId35"/>
    <p:sldId id="295" r:id="rId36"/>
    <p:sldId id="275" r:id="rId37"/>
    <p:sldId id="296" r:id="rId38"/>
    <p:sldId id="298" r:id="rId39"/>
    <p:sldId id="276" r:id="rId40"/>
    <p:sldId id="297" r:id="rId41"/>
    <p:sldId id="299" r:id="rId42"/>
    <p:sldId id="300" r:id="rId43"/>
    <p:sldId id="305" r:id="rId44"/>
    <p:sldId id="309" r:id="rId45"/>
    <p:sldId id="277" r:id="rId46"/>
    <p:sldId id="301" r:id="rId47"/>
    <p:sldId id="278" r:id="rId48"/>
    <p:sldId id="302" r:id="rId49"/>
    <p:sldId id="268" r:id="rId50"/>
    <p:sldId id="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99" autoAdjust="0"/>
  </p:normalViewPr>
  <p:slideViewPr>
    <p:cSldViewPr snapToGrid="0">
      <p:cViewPr varScale="1">
        <p:scale>
          <a:sx n="57" d="100"/>
          <a:sy n="57" d="100"/>
        </p:scale>
        <p:origin x="101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C2E50-7478-463A-9DC2-A3226C368FFE}"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GB"/>
        </a:p>
      </dgm:t>
    </dgm:pt>
    <dgm:pt modelId="{DCF522ED-6519-4470-8D2E-2DC630FD03FA}">
      <dgm:prSet phldrT="[Text]" custT="1"/>
      <dgm:spPr>
        <a:solidFill>
          <a:schemeClr val="accent5">
            <a:lumMod val="20000"/>
            <a:lumOff val="80000"/>
          </a:schemeClr>
        </a:solidFill>
      </dgm:spPr>
      <dgm:t>
        <a:bodyPr/>
        <a:lstStyle/>
        <a:p>
          <a:r>
            <a:rPr lang="en-GB" sz="2400" b="1" dirty="0">
              <a:solidFill>
                <a:schemeClr val="tx1"/>
              </a:solidFill>
            </a:rPr>
            <a:t>Right diagnosis</a:t>
          </a:r>
        </a:p>
      </dgm:t>
    </dgm:pt>
    <dgm:pt modelId="{FCE897EC-0B18-4FE5-BCB0-01968C2A73F1}" type="parTrans" cxnId="{0370CC53-1F6D-43D0-82ED-5676C4E65E2F}">
      <dgm:prSet/>
      <dgm:spPr/>
      <dgm:t>
        <a:bodyPr/>
        <a:lstStyle/>
        <a:p>
          <a:endParaRPr lang="en-GB" sz="2400"/>
        </a:p>
      </dgm:t>
    </dgm:pt>
    <dgm:pt modelId="{3ED6AB3C-C6EF-4121-8C73-55C166E2F462}" type="sibTrans" cxnId="{0370CC53-1F6D-43D0-82ED-5676C4E65E2F}">
      <dgm:prSet/>
      <dgm:spPr/>
      <dgm:t>
        <a:bodyPr/>
        <a:lstStyle/>
        <a:p>
          <a:endParaRPr lang="en-GB" sz="2400"/>
        </a:p>
      </dgm:t>
    </dgm:pt>
    <dgm:pt modelId="{16CF3E6A-AC37-4B4E-9AD8-E390B46EEAA2}">
      <dgm:prSet phldrT="[Text]" custT="1"/>
      <dgm:spPr>
        <a:solidFill>
          <a:schemeClr val="accent5">
            <a:lumMod val="20000"/>
            <a:lumOff val="80000"/>
          </a:schemeClr>
        </a:solidFill>
      </dgm:spPr>
      <dgm:t>
        <a:bodyPr/>
        <a:lstStyle/>
        <a:p>
          <a:r>
            <a:rPr lang="en-GB" sz="2000" b="1" dirty="0">
              <a:solidFill>
                <a:schemeClr val="tx1"/>
              </a:solidFill>
            </a:rPr>
            <a:t>Patients on inhalers without a diagnosis!</a:t>
          </a:r>
        </a:p>
      </dgm:t>
    </dgm:pt>
    <dgm:pt modelId="{C2A231A4-7FB0-4C59-9FD3-AF716B5FBA92}" type="parTrans" cxnId="{217ADB26-6DD4-41C4-9CF3-A919BEDA5C86}">
      <dgm:prSet/>
      <dgm:spPr/>
      <dgm:t>
        <a:bodyPr/>
        <a:lstStyle/>
        <a:p>
          <a:endParaRPr lang="en-GB" sz="2400"/>
        </a:p>
      </dgm:t>
    </dgm:pt>
    <dgm:pt modelId="{51DDBEAB-2757-4DEB-A2E7-8878E35E6711}" type="sibTrans" cxnId="{217ADB26-6DD4-41C4-9CF3-A919BEDA5C86}">
      <dgm:prSet/>
      <dgm:spPr/>
      <dgm:t>
        <a:bodyPr/>
        <a:lstStyle/>
        <a:p>
          <a:endParaRPr lang="en-GB" sz="2400"/>
        </a:p>
      </dgm:t>
    </dgm:pt>
    <dgm:pt modelId="{E97191CA-5528-4122-A842-BBC881F89C1E}">
      <dgm:prSet phldrT="[Text]" custT="1"/>
      <dgm:spPr>
        <a:solidFill>
          <a:srgbClr val="99FFCC"/>
        </a:solidFill>
      </dgm:spPr>
      <dgm:t>
        <a:bodyPr/>
        <a:lstStyle/>
        <a:p>
          <a:pPr rtl="0"/>
          <a:r>
            <a:rPr lang="en-GB" sz="2400" b="1" dirty="0">
              <a:solidFill>
                <a:schemeClr val="tx1"/>
              </a:solidFill>
              <a:latin typeface="Calibri"/>
            </a:rPr>
            <a:t>Disease control - Right</a:t>
          </a:r>
          <a:r>
            <a:rPr lang="en-GB" sz="2400" b="1" dirty="0">
              <a:solidFill>
                <a:schemeClr val="tx1"/>
              </a:solidFill>
            </a:rPr>
            <a:t> drug</a:t>
          </a:r>
        </a:p>
      </dgm:t>
    </dgm:pt>
    <dgm:pt modelId="{9499C60D-4D2E-4246-9291-4C657B02C8F6}" type="parTrans" cxnId="{5C81B475-2540-40FE-89FC-8431F0D8AB8D}">
      <dgm:prSet/>
      <dgm:spPr/>
      <dgm:t>
        <a:bodyPr/>
        <a:lstStyle/>
        <a:p>
          <a:endParaRPr lang="en-GB" sz="2400"/>
        </a:p>
      </dgm:t>
    </dgm:pt>
    <dgm:pt modelId="{A5A336E3-1F90-41C5-9066-C52A6D042AD4}" type="sibTrans" cxnId="{5C81B475-2540-40FE-89FC-8431F0D8AB8D}">
      <dgm:prSet/>
      <dgm:spPr/>
      <dgm:t>
        <a:bodyPr/>
        <a:lstStyle/>
        <a:p>
          <a:endParaRPr lang="en-GB" sz="2400"/>
        </a:p>
      </dgm:t>
    </dgm:pt>
    <dgm:pt modelId="{F62399BE-570E-407B-88FA-E0500D31976B}">
      <dgm:prSet phldrT="[Text]" custT="1"/>
      <dgm:spPr>
        <a:solidFill>
          <a:srgbClr val="99FFCC"/>
        </a:solidFill>
      </dgm:spPr>
      <dgm:t>
        <a:bodyPr/>
        <a:lstStyle/>
        <a:p>
          <a:r>
            <a:rPr lang="en-GB" sz="2000" b="1" dirty="0">
              <a:solidFill>
                <a:schemeClr val="tx1"/>
              </a:solidFill>
            </a:rPr>
            <a:t>Address over-reliance on relievers (SABA/LABA), under-use of preventers (ICS)</a:t>
          </a:r>
        </a:p>
      </dgm:t>
    </dgm:pt>
    <dgm:pt modelId="{9E71C981-CEF6-44F7-BE69-4467F51187AC}" type="parTrans" cxnId="{C7C81F13-1724-4015-9808-9997F01A7282}">
      <dgm:prSet/>
      <dgm:spPr/>
      <dgm:t>
        <a:bodyPr/>
        <a:lstStyle/>
        <a:p>
          <a:endParaRPr lang="en-GB" sz="2400"/>
        </a:p>
      </dgm:t>
    </dgm:pt>
    <dgm:pt modelId="{A6FDC920-4966-4F32-B628-0C851841D61F}" type="sibTrans" cxnId="{C7C81F13-1724-4015-9808-9997F01A7282}">
      <dgm:prSet/>
      <dgm:spPr/>
      <dgm:t>
        <a:bodyPr/>
        <a:lstStyle/>
        <a:p>
          <a:endParaRPr lang="en-GB" sz="2400"/>
        </a:p>
      </dgm:t>
    </dgm:pt>
    <dgm:pt modelId="{A54073A3-7158-47D5-A393-88A4D45FC75D}">
      <dgm:prSet phldrT="[Text]" custT="1"/>
      <dgm:spPr>
        <a:solidFill>
          <a:srgbClr val="CCFFCC"/>
        </a:solidFill>
      </dgm:spPr>
      <dgm:t>
        <a:bodyPr tIns="0"/>
        <a:lstStyle/>
        <a:p>
          <a:pPr algn="l"/>
          <a:r>
            <a:rPr lang="en-GB" sz="2400" b="1" dirty="0">
              <a:solidFill>
                <a:schemeClr val="tx1"/>
              </a:solidFill>
            </a:rPr>
            <a:t>Right device</a:t>
          </a:r>
        </a:p>
      </dgm:t>
    </dgm:pt>
    <dgm:pt modelId="{C3FC17FF-E835-4987-BCBC-1CA1575E9B9A}" type="parTrans" cxnId="{918EA34D-B4E9-47DD-B787-F7AEFB14458D}">
      <dgm:prSet/>
      <dgm:spPr/>
      <dgm:t>
        <a:bodyPr/>
        <a:lstStyle/>
        <a:p>
          <a:endParaRPr lang="en-GB" sz="2400"/>
        </a:p>
      </dgm:t>
    </dgm:pt>
    <dgm:pt modelId="{6A3DCBCC-AACE-482D-A96F-19650BD25CA2}" type="sibTrans" cxnId="{918EA34D-B4E9-47DD-B787-F7AEFB14458D}">
      <dgm:prSet/>
      <dgm:spPr/>
      <dgm:t>
        <a:bodyPr/>
        <a:lstStyle/>
        <a:p>
          <a:endParaRPr lang="en-GB" sz="2400"/>
        </a:p>
      </dgm:t>
    </dgm:pt>
    <dgm:pt modelId="{27B211EC-6B14-4D90-9DB2-9AE730245A37}">
      <dgm:prSet phldrT="[Text]" custT="1"/>
      <dgm:spPr>
        <a:solidFill>
          <a:schemeClr val="accent6">
            <a:lumMod val="40000"/>
            <a:lumOff val="60000"/>
          </a:schemeClr>
        </a:solidFill>
      </dgm:spPr>
      <dgm:t>
        <a:bodyPr/>
        <a:lstStyle/>
        <a:p>
          <a:r>
            <a:rPr lang="en-GB" sz="2400" b="1" dirty="0">
              <a:solidFill>
                <a:schemeClr val="tx1"/>
              </a:solidFill>
            </a:rPr>
            <a:t>Right disposal</a:t>
          </a:r>
        </a:p>
      </dgm:t>
    </dgm:pt>
    <dgm:pt modelId="{3FC02B45-3E2D-4134-BA96-0641E4C34111}" type="parTrans" cxnId="{909B3DB0-1026-4754-8730-790FCD71399E}">
      <dgm:prSet/>
      <dgm:spPr/>
      <dgm:t>
        <a:bodyPr/>
        <a:lstStyle/>
        <a:p>
          <a:endParaRPr lang="en-GB" sz="2400"/>
        </a:p>
      </dgm:t>
    </dgm:pt>
    <dgm:pt modelId="{C3DED531-528E-4610-ABE2-AC4425D460B7}" type="sibTrans" cxnId="{909B3DB0-1026-4754-8730-790FCD71399E}">
      <dgm:prSet/>
      <dgm:spPr/>
      <dgm:t>
        <a:bodyPr/>
        <a:lstStyle/>
        <a:p>
          <a:endParaRPr lang="en-GB" sz="2400"/>
        </a:p>
      </dgm:t>
    </dgm:pt>
    <dgm:pt modelId="{F00FA3D7-A14F-4B28-B500-72BF750E05C4}">
      <dgm:prSet phldrT="[Text]" custT="1"/>
      <dgm:spPr>
        <a:solidFill>
          <a:srgbClr val="CCFFCC"/>
        </a:solidFill>
      </dgm:spPr>
      <dgm:t>
        <a:bodyPr tIns="0"/>
        <a:lstStyle/>
        <a:p>
          <a:pPr algn="l"/>
          <a:r>
            <a:rPr lang="en-GB" sz="1900" b="1" dirty="0">
              <a:solidFill>
                <a:schemeClr val="tx1"/>
              </a:solidFill>
            </a:rPr>
            <a:t>Dry powder inhalers or soft mist inhalers where clinically appropriate</a:t>
          </a:r>
        </a:p>
      </dgm:t>
    </dgm:pt>
    <dgm:pt modelId="{3DDF21F6-21D2-4A17-ABCD-9694C4A2CE3A}" type="parTrans" cxnId="{5C10BD38-BC24-4DAE-A504-1CB2302DA442}">
      <dgm:prSet/>
      <dgm:spPr/>
      <dgm:t>
        <a:bodyPr/>
        <a:lstStyle/>
        <a:p>
          <a:endParaRPr lang="en-GB" sz="2400"/>
        </a:p>
      </dgm:t>
    </dgm:pt>
    <dgm:pt modelId="{2933294A-2072-44F2-97E2-EB5E775D0F72}" type="sibTrans" cxnId="{5C10BD38-BC24-4DAE-A504-1CB2302DA442}">
      <dgm:prSet/>
      <dgm:spPr/>
      <dgm:t>
        <a:bodyPr/>
        <a:lstStyle/>
        <a:p>
          <a:endParaRPr lang="en-GB" sz="2400"/>
        </a:p>
      </dgm:t>
    </dgm:pt>
    <dgm:pt modelId="{CF7E949C-BBD2-4E75-885F-FFDDBE370585}">
      <dgm:prSet phldrT="[Text]" custT="1"/>
      <dgm:spPr>
        <a:solidFill>
          <a:schemeClr val="accent6">
            <a:lumMod val="40000"/>
            <a:lumOff val="60000"/>
          </a:schemeClr>
        </a:solidFill>
      </dgm:spPr>
      <dgm:t>
        <a:bodyPr/>
        <a:lstStyle/>
        <a:p>
          <a:r>
            <a:rPr lang="en-GB" sz="2000" b="1" dirty="0">
              <a:solidFill>
                <a:schemeClr val="tx1"/>
              </a:solidFill>
            </a:rPr>
            <a:t>Return all aerosol inhalers for incineration / recycling</a:t>
          </a:r>
        </a:p>
      </dgm:t>
    </dgm:pt>
    <dgm:pt modelId="{9316449A-EBD1-4469-B75F-13A37A3EC061}" type="parTrans" cxnId="{8F35BEA2-5E0E-49E7-9007-E716C85EB984}">
      <dgm:prSet/>
      <dgm:spPr/>
      <dgm:t>
        <a:bodyPr/>
        <a:lstStyle/>
        <a:p>
          <a:endParaRPr lang="en-GB" sz="2400"/>
        </a:p>
      </dgm:t>
    </dgm:pt>
    <dgm:pt modelId="{5531C0E7-A9A4-4030-B36F-097EDD2222FA}" type="sibTrans" cxnId="{8F35BEA2-5E0E-49E7-9007-E716C85EB984}">
      <dgm:prSet/>
      <dgm:spPr/>
      <dgm:t>
        <a:bodyPr/>
        <a:lstStyle/>
        <a:p>
          <a:endParaRPr lang="en-GB" sz="2400"/>
        </a:p>
      </dgm:t>
    </dgm:pt>
    <dgm:pt modelId="{C6585B31-02B2-4426-B612-3CA449595378}">
      <dgm:prSet phldrT="[Text]" custT="1"/>
      <dgm:spPr>
        <a:solidFill>
          <a:srgbClr val="CCFFCC"/>
        </a:solidFill>
      </dgm:spPr>
      <dgm:t>
        <a:bodyPr tIns="0"/>
        <a:lstStyle/>
        <a:p>
          <a:pPr algn="l"/>
          <a:r>
            <a:rPr lang="en-GB" sz="1900" b="1" dirty="0">
              <a:solidFill>
                <a:schemeClr val="tx1"/>
              </a:solidFill>
              <a:effectLst/>
              <a:latin typeface="Calibri"/>
              <a:ea typeface="Calibri" panose="020F0502020204030204" pitchFamily="34" charset="0"/>
              <a:cs typeface="Times New Roman"/>
            </a:rPr>
            <a:t>If aerosol (</a:t>
          </a:r>
          <a:r>
            <a:rPr lang="en-GB" sz="1900" b="1" dirty="0" err="1">
              <a:solidFill>
                <a:schemeClr val="tx1"/>
              </a:solidFill>
              <a:effectLst/>
              <a:latin typeface="Calibri"/>
              <a:ea typeface="Calibri" panose="020F0502020204030204" pitchFamily="34" charset="0"/>
              <a:cs typeface="Times New Roman"/>
            </a:rPr>
            <a:t>pMDI</a:t>
          </a:r>
          <a:r>
            <a:rPr lang="en-GB" sz="1900" b="1" dirty="0">
              <a:solidFill>
                <a:schemeClr val="tx1"/>
              </a:solidFill>
              <a:effectLst/>
              <a:latin typeface="Calibri"/>
              <a:ea typeface="Calibri" panose="020F0502020204030204" pitchFamily="34" charset="0"/>
              <a:cs typeface="Times New Roman"/>
            </a:rPr>
            <a:t>) inhalers are needed, then choose brand and regime to minimise carbon footprint</a:t>
          </a:r>
          <a:endParaRPr lang="en-GB" sz="1900" b="1" dirty="0">
            <a:solidFill>
              <a:schemeClr val="tx1"/>
            </a:solidFill>
            <a:latin typeface="Calibri"/>
            <a:cs typeface="Times New Roman"/>
          </a:endParaRPr>
        </a:p>
      </dgm:t>
    </dgm:pt>
    <dgm:pt modelId="{C4199E75-2618-4501-ACD1-2914081335ED}" type="parTrans" cxnId="{917C4077-E13A-4690-BA59-3BF8C4ED6E2C}">
      <dgm:prSet/>
      <dgm:spPr/>
      <dgm:t>
        <a:bodyPr/>
        <a:lstStyle/>
        <a:p>
          <a:endParaRPr lang="en-GB" sz="2400"/>
        </a:p>
      </dgm:t>
    </dgm:pt>
    <dgm:pt modelId="{891EBA8E-DEBE-4701-A21E-5EFF4A949048}" type="sibTrans" cxnId="{917C4077-E13A-4690-BA59-3BF8C4ED6E2C}">
      <dgm:prSet/>
      <dgm:spPr/>
      <dgm:t>
        <a:bodyPr/>
        <a:lstStyle/>
        <a:p>
          <a:endParaRPr lang="en-GB" sz="2400"/>
        </a:p>
      </dgm:t>
    </dgm:pt>
    <dgm:pt modelId="{96A11741-CA4A-4BC2-8D8A-67C7BEB5F7D9}">
      <dgm:prSet phldrT="[Text]" custT="1"/>
      <dgm:spPr/>
      <dgm:t>
        <a:bodyPr/>
        <a:lstStyle/>
        <a:p>
          <a:r>
            <a:rPr lang="en-GB" sz="2000" dirty="0"/>
            <a:t>RESPIRATORY</a:t>
          </a:r>
        </a:p>
        <a:p>
          <a:r>
            <a:rPr lang="en-GB" sz="2000" dirty="0"/>
            <a:t>Better care, </a:t>
          </a:r>
          <a:br>
            <a:rPr lang="en-GB" sz="2000" dirty="0"/>
          </a:br>
          <a:r>
            <a:rPr lang="en-GB" sz="2000" dirty="0"/>
            <a:t>greener care</a:t>
          </a:r>
        </a:p>
      </dgm:t>
    </dgm:pt>
    <dgm:pt modelId="{37958660-BE15-48FF-9344-284B9EF81B8D}" type="parTrans" cxnId="{C4B02F66-F739-4DB5-AFAF-0D837AA2DA0E}">
      <dgm:prSet/>
      <dgm:spPr/>
      <dgm:t>
        <a:bodyPr/>
        <a:lstStyle/>
        <a:p>
          <a:endParaRPr lang="en-GB" sz="2400"/>
        </a:p>
      </dgm:t>
    </dgm:pt>
    <dgm:pt modelId="{2F0B51F9-C62E-4757-9A63-7C88CF7C9BAC}" type="sibTrans" cxnId="{C4B02F66-F739-4DB5-AFAF-0D837AA2DA0E}">
      <dgm:prSet/>
      <dgm:spPr/>
      <dgm:t>
        <a:bodyPr/>
        <a:lstStyle/>
        <a:p>
          <a:endParaRPr lang="en-GB" sz="2400"/>
        </a:p>
      </dgm:t>
    </dgm:pt>
    <dgm:pt modelId="{4B2531DC-439B-4E26-8802-EA6997E6CFD9}">
      <dgm:prSet phldrT="[Text]" custT="1"/>
      <dgm:spPr>
        <a:solidFill>
          <a:schemeClr val="accent5">
            <a:lumMod val="20000"/>
            <a:lumOff val="80000"/>
          </a:schemeClr>
        </a:solidFill>
      </dgm:spPr>
      <dgm:t>
        <a:bodyPr/>
        <a:lstStyle/>
        <a:p>
          <a:r>
            <a:rPr lang="en-GB" sz="2000" b="1" dirty="0">
              <a:solidFill>
                <a:schemeClr val="tx1"/>
              </a:solidFill>
            </a:rPr>
            <a:t>Pollution, smoke, housing…</a:t>
          </a:r>
        </a:p>
      </dgm:t>
    </dgm:pt>
    <dgm:pt modelId="{9A14C876-1AF6-45EF-9D5F-7AB5649FDB77}" type="parTrans" cxnId="{F7FA0A4B-44D7-44F3-95DE-6EC4B6272156}">
      <dgm:prSet/>
      <dgm:spPr/>
      <dgm:t>
        <a:bodyPr/>
        <a:lstStyle/>
        <a:p>
          <a:endParaRPr lang="en-GB" sz="2400"/>
        </a:p>
      </dgm:t>
    </dgm:pt>
    <dgm:pt modelId="{7F077E6D-E444-48C4-97DF-456B95EE3362}" type="sibTrans" cxnId="{F7FA0A4B-44D7-44F3-95DE-6EC4B6272156}">
      <dgm:prSet/>
      <dgm:spPr/>
      <dgm:t>
        <a:bodyPr/>
        <a:lstStyle/>
        <a:p>
          <a:endParaRPr lang="en-GB" sz="2400"/>
        </a:p>
      </dgm:t>
    </dgm:pt>
    <dgm:pt modelId="{A1B4035A-86E1-4F7B-8A2B-86D2E1F7B5A6}">
      <dgm:prSet phldrT="[Text]" custT="1"/>
      <dgm:spPr>
        <a:solidFill>
          <a:schemeClr val="accent6">
            <a:lumMod val="40000"/>
            <a:lumOff val="60000"/>
          </a:schemeClr>
        </a:solidFill>
      </dgm:spPr>
      <dgm:t>
        <a:bodyPr/>
        <a:lstStyle/>
        <a:p>
          <a:r>
            <a:rPr lang="en-GB" sz="2000" b="1" dirty="0">
              <a:solidFill>
                <a:schemeClr val="tx1"/>
              </a:solidFill>
            </a:rPr>
            <a:t>Optimise local return schemes</a:t>
          </a:r>
        </a:p>
      </dgm:t>
    </dgm:pt>
    <dgm:pt modelId="{D81ED893-2DCB-4E6D-A0C7-6D56D2B91EE2}" type="parTrans" cxnId="{DB9CE8B1-161C-43F6-AD50-D95B9FE39A42}">
      <dgm:prSet/>
      <dgm:spPr/>
      <dgm:t>
        <a:bodyPr/>
        <a:lstStyle/>
        <a:p>
          <a:endParaRPr lang="en-GB" sz="2400"/>
        </a:p>
      </dgm:t>
    </dgm:pt>
    <dgm:pt modelId="{FB7187CA-0E7D-4198-AE59-9EB819CFD29B}" type="sibTrans" cxnId="{DB9CE8B1-161C-43F6-AD50-D95B9FE39A42}">
      <dgm:prSet/>
      <dgm:spPr/>
      <dgm:t>
        <a:bodyPr/>
        <a:lstStyle/>
        <a:p>
          <a:endParaRPr lang="en-GB" sz="2400"/>
        </a:p>
      </dgm:t>
    </dgm:pt>
    <dgm:pt modelId="{CB3B74A9-2BB7-4DF4-8CEE-4DC45D197DF6}">
      <dgm:prSet phldrT="[Text]" custT="1"/>
      <dgm:spPr>
        <a:solidFill>
          <a:schemeClr val="accent5">
            <a:lumMod val="20000"/>
            <a:lumOff val="80000"/>
          </a:schemeClr>
        </a:solidFill>
      </dgm:spPr>
      <dgm:t>
        <a:bodyPr/>
        <a:lstStyle/>
        <a:p>
          <a:r>
            <a:rPr lang="en-GB" sz="2000" b="1" dirty="0">
              <a:solidFill>
                <a:schemeClr val="tx1"/>
              </a:solidFill>
            </a:rPr>
            <a:t>Severe asthma vs suboptimal inhaler technique</a:t>
          </a:r>
        </a:p>
      </dgm:t>
    </dgm:pt>
    <dgm:pt modelId="{207B9DCA-40E8-48F4-9880-5459858DB9D7}" type="parTrans" cxnId="{FB156517-0275-40B2-A547-D1896A417609}">
      <dgm:prSet/>
      <dgm:spPr/>
      <dgm:t>
        <a:bodyPr/>
        <a:lstStyle/>
        <a:p>
          <a:endParaRPr lang="en-GB" sz="2400"/>
        </a:p>
      </dgm:t>
    </dgm:pt>
    <dgm:pt modelId="{1FFDFB98-E355-487C-8D77-2137579ED6AC}" type="sibTrans" cxnId="{FB156517-0275-40B2-A547-D1896A417609}">
      <dgm:prSet/>
      <dgm:spPr/>
      <dgm:t>
        <a:bodyPr/>
        <a:lstStyle/>
        <a:p>
          <a:endParaRPr lang="en-GB" sz="2400"/>
        </a:p>
      </dgm:t>
    </dgm:pt>
    <dgm:pt modelId="{07F43A1E-18A9-459A-B134-7B51C78AA9EF}">
      <dgm:prSet phldrT="[Text]" custT="1"/>
      <dgm:spPr>
        <a:solidFill>
          <a:srgbClr val="99FFCC"/>
        </a:solidFill>
      </dgm:spPr>
      <dgm:t>
        <a:bodyPr/>
        <a:lstStyle/>
        <a:p>
          <a:r>
            <a:rPr lang="en-GB" sz="2000" b="1" dirty="0">
              <a:solidFill>
                <a:schemeClr val="tx1"/>
              </a:solidFill>
            </a:rPr>
            <a:t>Optimise according to guidelines e.g. consider MART (combined maintenance and reliever therapy</a:t>
          </a:r>
          <a:r>
            <a:rPr lang="en-GB" sz="1800" dirty="0">
              <a:solidFill>
                <a:schemeClr val="tx1"/>
              </a:solidFill>
            </a:rPr>
            <a:t>)</a:t>
          </a:r>
        </a:p>
      </dgm:t>
    </dgm:pt>
    <dgm:pt modelId="{046D5B15-D458-4C16-8682-63A66C94D357}" type="parTrans" cxnId="{C6B4F308-9700-4A41-B0C3-F84C442067A1}">
      <dgm:prSet/>
      <dgm:spPr/>
      <dgm:t>
        <a:bodyPr/>
        <a:lstStyle/>
        <a:p>
          <a:endParaRPr lang="en-GB" sz="2400"/>
        </a:p>
      </dgm:t>
    </dgm:pt>
    <dgm:pt modelId="{C62D0039-842A-4CF6-99F6-1036608BA520}" type="sibTrans" cxnId="{C6B4F308-9700-4A41-B0C3-F84C442067A1}">
      <dgm:prSet/>
      <dgm:spPr/>
      <dgm:t>
        <a:bodyPr/>
        <a:lstStyle/>
        <a:p>
          <a:endParaRPr lang="en-GB" sz="2400"/>
        </a:p>
      </dgm:t>
    </dgm:pt>
    <dgm:pt modelId="{70E99049-CED9-41FE-8A6D-85CAE6A5699B}">
      <dgm:prSet phldrT="[Text]" custT="1"/>
      <dgm:spPr>
        <a:solidFill>
          <a:srgbClr val="CCFFCC"/>
        </a:solidFill>
      </dgm:spPr>
      <dgm:t>
        <a:bodyPr tIns="0"/>
        <a:lstStyle/>
        <a:p>
          <a:pPr algn="l"/>
          <a:r>
            <a:rPr lang="en-GB" sz="1900" b="1" dirty="0">
              <a:solidFill>
                <a:schemeClr val="tx1"/>
              </a:solidFill>
            </a:rPr>
            <a:t>Optimise drug delivery / inhaler technique </a:t>
          </a:r>
        </a:p>
      </dgm:t>
    </dgm:pt>
    <dgm:pt modelId="{5446A702-667E-438E-A098-1F64AF8523B7}" type="parTrans" cxnId="{1F458DF4-B629-4BB3-BFDC-459426CB62A8}">
      <dgm:prSet/>
      <dgm:spPr/>
      <dgm:t>
        <a:bodyPr/>
        <a:lstStyle/>
        <a:p>
          <a:endParaRPr lang="en-GB" sz="2400"/>
        </a:p>
      </dgm:t>
    </dgm:pt>
    <dgm:pt modelId="{583A0236-23BD-429C-9289-4732FADDC6F2}" type="sibTrans" cxnId="{1F458DF4-B629-4BB3-BFDC-459426CB62A8}">
      <dgm:prSet/>
      <dgm:spPr/>
      <dgm:t>
        <a:bodyPr/>
        <a:lstStyle/>
        <a:p>
          <a:endParaRPr lang="en-GB" sz="2400"/>
        </a:p>
      </dgm:t>
    </dgm:pt>
    <dgm:pt modelId="{5CD8B544-BBA7-4EE4-BD6E-11D915247A7F}" type="pres">
      <dgm:prSet presAssocID="{05DC2E50-7478-463A-9DC2-A3226C368FFE}" presName="diagram" presStyleCnt="0">
        <dgm:presLayoutVars>
          <dgm:chMax val="1"/>
          <dgm:dir/>
          <dgm:animLvl val="ctr"/>
          <dgm:resizeHandles val="exact"/>
        </dgm:presLayoutVars>
      </dgm:prSet>
      <dgm:spPr/>
    </dgm:pt>
    <dgm:pt modelId="{7D3EFD14-D032-4365-8272-984506D14B60}" type="pres">
      <dgm:prSet presAssocID="{05DC2E50-7478-463A-9DC2-A3226C368FFE}" presName="matrix" presStyleCnt="0"/>
      <dgm:spPr/>
    </dgm:pt>
    <dgm:pt modelId="{116C45E6-D0F8-41A4-BBC9-DA7F98F54AED}" type="pres">
      <dgm:prSet presAssocID="{05DC2E50-7478-463A-9DC2-A3226C368FFE}" presName="tile1" presStyleLbl="node1" presStyleIdx="0" presStyleCnt="4"/>
      <dgm:spPr/>
    </dgm:pt>
    <dgm:pt modelId="{9CFEFA58-45AB-4DB5-A12C-DE99C04EE143}" type="pres">
      <dgm:prSet presAssocID="{05DC2E50-7478-463A-9DC2-A3226C368FFE}" presName="tile1text" presStyleLbl="node1" presStyleIdx="0" presStyleCnt="4">
        <dgm:presLayoutVars>
          <dgm:chMax val="0"/>
          <dgm:chPref val="0"/>
          <dgm:bulletEnabled val="1"/>
        </dgm:presLayoutVars>
      </dgm:prSet>
      <dgm:spPr/>
    </dgm:pt>
    <dgm:pt modelId="{8FA04673-046E-42E5-8D0A-1BDB7DBDBD6E}" type="pres">
      <dgm:prSet presAssocID="{05DC2E50-7478-463A-9DC2-A3226C368FFE}" presName="tile2" presStyleLbl="node1" presStyleIdx="1" presStyleCnt="4" custScaleY="101752" custLinFactNeighborX="389" custLinFactNeighborY="704"/>
      <dgm:spPr/>
    </dgm:pt>
    <dgm:pt modelId="{18C432FB-87BE-4E7B-B812-460C04FDBFAE}" type="pres">
      <dgm:prSet presAssocID="{05DC2E50-7478-463A-9DC2-A3226C368FFE}" presName="tile2text" presStyleLbl="node1" presStyleIdx="1" presStyleCnt="4">
        <dgm:presLayoutVars>
          <dgm:chMax val="0"/>
          <dgm:chPref val="0"/>
          <dgm:bulletEnabled val="1"/>
        </dgm:presLayoutVars>
      </dgm:prSet>
      <dgm:spPr/>
    </dgm:pt>
    <dgm:pt modelId="{B0E682EE-6E51-4D16-95EC-34317B9AE54A}" type="pres">
      <dgm:prSet presAssocID="{05DC2E50-7478-463A-9DC2-A3226C368FFE}" presName="tile3" presStyleLbl="node1" presStyleIdx="2" presStyleCnt="4" custLinFactNeighborX="-2408" custLinFactNeighborY="4825"/>
      <dgm:spPr/>
    </dgm:pt>
    <dgm:pt modelId="{591B434D-7A26-481D-A78E-B6112E7373A3}" type="pres">
      <dgm:prSet presAssocID="{05DC2E50-7478-463A-9DC2-A3226C368FFE}" presName="tile3text" presStyleLbl="node1" presStyleIdx="2" presStyleCnt="4">
        <dgm:presLayoutVars>
          <dgm:chMax val="0"/>
          <dgm:chPref val="0"/>
          <dgm:bulletEnabled val="1"/>
        </dgm:presLayoutVars>
      </dgm:prSet>
      <dgm:spPr/>
    </dgm:pt>
    <dgm:pt modelId="{D50BB764-B47F-4427-8EC5-5E8FF9B5EE60}" type="pres">
      <dgm:prSet presAssocID="{05DC2E50-7478-463A-9DC2-A3226C368FFE}" presName="tile4" presStyleLbl="node1" presStyleIdx="3" presStyleCnt="4" custLinFactNeighborX="389" custLinFactNeighborY="2175"/>
      <dgm:spPr/>
    </dgm:pt>
    <dgm:pt modelId="{AFD9F9BB-9FDA-4204-B839-9CE839C3306C}" type="pres">
      <dgm:prSet presAssocID="{05DC2E50-7478-463A-9DC2-A3226C368FFE}" presName="tile4text" presStyleLbl="node1" presStyleIdx="3" presStyleCnt="4">
        <dgm:presLayoutVars>
          <dgm:chMax val="0"/>
          <dgm:chPref val="0"/>
          <dgm:bulletEnabled val="1"/>
        </dgm:presLayoutVars>
      </dgm:prSet>
      <dgm:spPr/>
    </dgm:pt>
    <dgm:pt modelId="{27BA6049-549A-4243-9C92-4F8D811BAC07}" type="pres">
      <dgm:prSet presAssocID="{05DC2E50-7478-463A-9DC2-A3226C368FFE}" presName="centerTile" presStyleLbl="fgShp" presStyleIdx="0" presStyleCnt="1">
        <dgm:presLayoutVars>
          <dgm:chMax val="0"/>
          <dgm:chPref val="0"/>
        </dgm:presLayoutVars>
      </dgm:prSet>
      <dgm:spPr/>
    </dgm:pt>
  </dgm:ptLst>
  <dgm:cxnLst>
    <dgm:cxn modelId="{86591401-3846-4BC4-8C90-DF657CE8849B}" type="presOf" srcId="{E97191CA-5528-4122-A842-BBC881F89C1E}" destId="{18C432FB-87BE-4E7B-B812-460C04FDBFAE}" srcOrd="1" destOrd="0" presId="urn:microsoft.com/office/officeart/2005/8/layout/matrix1"/>
    <dgm:cxn modelId="{13E56F04-5164-442D-8605-44919D747F70}" type="presOf" srcId="{F62399BE-570E-407B-88FA-E0500D31976B}" destId="{18C432FB-87BE-4E7B-B812-460C04FDBFAE}" srcOrd="1" destOrd="1" presId="urn:microsoft.com/office/officeart/2005/8/layout/matrix1"/>
    <dgm:cxn modelId="{C6B4F308-9700-4A41-B0C3-F84C442067A1}" srcId="{E97191CA-5528-4122-A842-BBC881F89C1E}" destId="{07F43A1E-18A9-459A-B134-7B51C78AA9EF}" srcOrd="1" destOrd="0" parTransId="{046D5B15-D458-4C16-8682-63A66C94D357}" sibTransId="{C62D0039-842A-4CF6-99F6-1036608BA520}"/>
    <dgm:cxn modelId="{D9D49311-D34B-44D0-A59D-ACFB8AC3E483}" type="presOf" srcId="{A54073A3-7158-47D5-A393-88A4D45FC75D}" destId="{B0E682EE-6E51-4D16-95EC-34317B9AE54A}" srcOrd="0" destOrd="0" presId="urn:microsoft.com/office/officeart/2005/8/layout/matrix1"/>
    <dgm:cxn modelId="{C7C81F13-1724-4015-9808-9997F01A7282}" srcId="{E97191CA-5528-4122-A842-BBC881F89C1E}" destId="{F62399BE-570E-407B-88FA-E0500D31976B}" srcOrd="0" destOrd="0" parTransId="{9E71C981-CEF6-44F7-BE69-4467F51187AC}" sibTransId="{A6FDC920-4966-4F32-B628-0C851841D61F}"/>
    <dgm:cxn modelId="{6C7CB815-4EFD-4F1C-B014-95F2F50A014E}" type="presOf" srcId="{CB3B74A9-2BB7-4DF4-8CEE-4DC45D197DF6}" destId="{9CFEFA58-45AB-4DB5-A12C-DE99C04EE143}" srcOrd="1" destOrd="2" presId="urn:microsoft.com/office/officeart/2005/8/layout/matrix1"/>
    <dgm:cxn modelId="{FB156517-0275-40B2-A547-D1896A417609}" srcId="{DCF522ED-6519-4470-8D2E-2DC630FD03FA}" destId="{CB3B74A9-2BB7-4DF4-8CEE-4DC45D197DF6}" srcOrd="1" destOrd="0" parTransId="{207B9DCA-40E8-48F4-9880-5459858DB9D7}" sibTransId="{1FFDFB98-E355-487C-8D77-2137579ED6AC}"/>
    <dgm:cxn modelId="{6552A623-D658-4FA3-AF2B-F7990CC4B46A}" type="presOf" srcId="{A1B4035A-86E1-4F7B-8A2B-86D2E1F7B5A6}" destId="{AFD9F9BB-9FDA-4204-B839-9CE839C3306C}" srcOrd="1" destOrd="2" presId="urn:microsoft.com/office/officeart/2005/8/layout/matrix1"/>
    <dgm:cxn modelId="{217ADB26-6DD4-41C4-9CF3-A919BEDA5C86}" srcId="{DCF522ED-6519-4470-8D2E-2DC630FD03FA}" destId="{16CF3E6A-AC37-4B4E-9AD8-E390B46EEAA2}" srcOrd="0" destOrd="0" parTransId="{C2A231A4-7FB0-4C59-9FD3-AF716B5FBA92}" sibTransId="{51DDBEAB-2757-4DEB-A2E7-8878E35E6711}"/>
    <dgm:cxn modelId="{60CB052D-AFB0-40E9-9387-3A8E53BF16A6}" type="presOf" srcId="{16CF3E6A-AC37-4B4E-9AD8-E390B46EEAA2}" destId="{116C45E6-D0F8-41A4-BBC9-DA7F98F54AED}" srcOrd="0" destOrd="1" presId="urn:microsoft.com/office/officeart/2005/8/layout/matrix1"/>
    <dgm:cxn modelId="{5C10BD38-BC24-4DAE-A504-1CB2302DA442}" srcId="{A54073A3-7158-47D5-A393-88A4D45FC75D}" destId="{F00FA3D7-A14F-4B28-B500-72BF750E05C4}" srcOrd="0" destOrd="0" parTransId="{3DDF21F6-21D2-4A17-ABCD-9694C4A2CE3A}" sibTransId="{2933294A-2072-44F2-97E2-EB5E775D0F72}"/>
    <dgm:cxn modelId="{F854B340-40DF-4405-8FCC-EDE08B980956}" type="presOf" srcId="{4B2531DC-439B-4E26-8802-EA6997E6CFD9}" destId="{116C45E6-D0F8-41A4-BBC9-DA7F98F54AED}" srcOrd="0" destOrd="3" presId="urn:microsoft.com/office/officeart/2005/8/layout/matrix1"/>
    <dgm:cxn modelId="{D742D75D-A0CB-42EF-B6F3-7D19D8DBF563}" type="presOf" srcId="{F00FA3D7-A14F-4B28-B500-72BF750E05C4}" destId="{591B434D-7A26-481D-A78E-B6112E7373A3}" srcOrd="1" destOrd="1" presId="urn:microsoft.com/office/officeart/2005/8/layout/matrix1"/>
    <dgm:cxn modelId="{C4B02F66-F739-4DB5-AFAF-0D837AA2DA0E}" srcId="{05DC2E50-7478-463A-9DC2-A3226C368FFE}" destId="{96A11741-CA4A-4BC2-8D8A-67C7BEB5F7D9}" srcOrd="0" destOrd="0" parTransId="{37958660-BE15-48FF-9344-284B9EF81B8D}" sibTransId="{2F0B51F9-C62E-4757-9A63-7C88CF7C9BAC}"/>
    <dgm:cxn modelId="{C0E24466-596B-4713-B0D2-EBF921423439}" type="presOf" srcId="{05DC2E50-7478-463A-9DC2-A3226C368FFE}" destId="{5CD8B544-BBA7-4EE4-BD6E-11D915247A7F}" srcOrd="0" destOrd="0" presId="urn:microsoft.com/office/officeart/2005/8/layout/matrix1"/>
    <dgm:cxn modelId="{7EC98F47-BA97-40BD-8317-EF319988B7E4}" type="presOf" srcId="{F62399BE-570E-407B-88FA-E0500D31976B}" destId="{8FA04673-046E-42E5-8D0A-1BDB7DBDBD6E}" srcOrd="0" destOrd="1" presId="urn:microsoft.com/office/officeart/2005/8/layout/matrix1"/>
    <dgm:cxn modelId="{F7FA0A4B-44D7-44F3-95DE-6EC4B6272156}" srcId="{DCF522ED-6519-4470-8D2E-2DC630FD03FA}" destId="{4B2531DC-439B-4E26-8802-EA6997E6CFD9}" srcOrd="2" destOrd="0" parTransId="{9A14C876-1AF6-45EF-9D5F-7AB5649FDB77}" sibTransId="{7F077E6D-E444-48C4-97DF-456B95EE3362}"/>
    <dgm:cxn modelId="{918EA34D-B4E9-47DD-B787-F7AEFB14458D}" srcId="{96A11741-CA4A-4BC2-8D8A-67C7BEB5F7D9}" destId="{A54073A3-7158-47D5-A393-88A4D45FC75D}" srcOrd="2" destOrd="0" parTransId="{C3FC17FF-E835-4987-BCBC-1CA1575E9B9A}" sibTransId="{6A3DCBCC-AACE-482D-A96F-19650BD25CA2}"/>
    <dgm:cxn modelId="{8D53796E-DDB5-40E4-975D-1082012EB13D}" type="presOf" srcId="{A54073A3-7158-47D5-A393-88A4D45FC75D}" destId="{591B434D-7A26-481D-A78E-B6112E7373A3}" srcOrd="1" destOrd="0" presId="urn:microsoft.com/office/officeart/2005/8/layout/matrix1"/>
    <dgm:cxn modelId="{F2735352-752F-4A47-A730-A346C6615E75}" type="presOf" srcId="{A1B4035A-86E1-4F7B-8A2B-86D2E1F7B5A6}" destId="{D50BB764-B47F-4427-8EC5-5E8FF9B5EE60}" srcOrd="0" destOrd="2" presId="urn:microsoft.com/office/officeart/2005/8/layout/matrix1"/>
    <dgm:cxn modelId="{0370CC53-1F6D-43D0-82ED-5676C4E65E2F}" srcId="{96A11741-CA4A-4BC2-8D8A-67C7BEB5F7D9}" destId="{DCF522ED-6519-4470-8D2E-2DC630FD03FA}" srcOrd="0" destOrd="0" parTransId="{FCE897EC-0B18-4FE5-BCB0-01968C2A73F1}" sibTransId="{3ED6AB3C-C6EF-4121-8C73-55C166E2F462}"/>
    <dgm:cxn modelId="{5C81B475-2540-40FE-89FC-8431F0D8AB8D}" srcId="{96A11741-CA4A-4BC2-8D8A-67C7BEB5F7D9}" destId="{E97191CA-5528-4122-A842-BBC881F89C1E}" srcOrd="1" destOrd="0" parTransId="{9499C60D-4D2E-4246-9291-4C657B02C8F6}" sibTransId="{A5A336E3-1F90-41C5-9066-C52A6D042AD4}"/>
    <dgm:cxn modelId="{47D48D76-1923-4298-9EAA-A29F867BA08B}" type="presOf" srcId="{27B211EC-6B14-4D90-9DB2-9AE730245A37}" destId="{AFD9F9BB-9FDA-4204-B839-9CE839C3306C}" srcOrd="1" destOrd="0" presId="urn:microsoft.com/office/officeart/2005/8/layout/matrix1"/>
    <dgm:cxn modelId="{917C4077-E13A-4690-BA59-3BF8C4ED6E2C}" srcId="{A54073A3-7158-47D5-A393-88A4D45FC75D}" destId="{C6585B31-02B2-4426-B612-3CA449595378}" srcOrd="1" destOrd="0" parTransId="{C4199E75-2618-4501-ACD1-2914081335ED}" sibTransId="{891EBA8E-DEBE-4701-A21E-5EFF4A949048}"/>
    <dgm:cxn modelId="{F4556D59-7C0A-444C-B925-A69C3710C72D}" type="presOf" srcId="{70E99049-CED9-41FE-8A6D-85CAE6A5699B}" destId="{591B434D-7A26-481D-A78E-B6112E7373A3}" srcOrd="1" destOrd="3" presId="urn:microsoft.com/office/officeart/2005/8/layout/matrix1"/>
    <dgm:cxn modelId="{66828D82-93A3-4742-8FE9-7A14C391832E}" type="presOf" srcId="{07F43A1E-18A9-459A-B134-7B51C78AA9EF}" destId="{8FA04673-046E-42E5-8D0A-1BDB7DBDBD6E}" srcOrd="0" destOrd="2" presId="urn:microsoft.com/office/officeart/2005/8/layout/matrix1"/>
    <dgm:cxn modelId="{7504E283-9ED7-4E9B-AA9C-69F99FF1D5D4}" type="presOf" srcId="{96A11741-CA4A-4BC2-8D8A-67C7BEB5F7D9}" destId="{27BA6049-549A-4243-9C92-4F8D811BAC07}" srcOrd="0" destOrd="0" presId="urn:microsoft.com/office/officeart/2005/8/layout/matrix1"/>
    <dgm:cxn modelId="{D859FC85-D63E-489E-802C-58545A1DE924}" type="presOf" srcId="{16CF3E6A-AC37-4B4E-9AD8-E390B46EEAA2}" destId="{9CFEFA58-45AB-4DB5-A12C-DE99C04EE143}" srcOrd="1" destOrd="1" presId="urn:microsoft.com/office/officeart/2005/8/layout/matrix1"/>
    <dgm:cxn modelId="{0F530788-836B-4BD9-84EA-B2BBFC27035C}" type="presOf" srcId="{DCF522ED-6519-4470-8D2E-2DC630FD03FA}" destId="{9CFEFA58-45AB-4DB5-A12C-DE99C04EE143}" srcOrd="1" destOrd="0" presId="urn:microsoft.com/office/officeart/2005/8/layout/matrix1"/>
    <dgm:cxn modelId="{EE33938C-01A9-4217-9F8D-AAF7C1C6A78E}" type="presOf" srcId="{27B211EC-6B14-4D90-9DB2-9AE730245A37}" destId="{D50BB764-B47F-4427-8EC5-5E8FF9B5EE60}" srcOrd="0" destOrd="0" presId="urn:microsoft.com/office/officeart/2005/8/layout/matrix1"/>
    <dgm:cxn modelId="{CD9E0F9F-CEDC-4729-AA43-02744C8D30A4}" type="presOf" srcId="{4B2531DC-439B-4E26-8802-EA6997E6CFD9}" destId="{9CFEFA58-45AB-4DB5-A12C-DE99C04EE143}" srcOrd="1" destOrd="3" presId="urn:microsoft.com/office/officeart/2005/8/layout/matrix1"/>
    <dgm:cxn modelId="{A3A01BA1-5D10-43E4-B99E-0D7EC8C83F5F}" type="presOf" srcId="{F00FA3D7-A14F-4B28-B500-72BF750E05C4}" destId="{B0E682EE-6E51-4D16-95EC-34317B9AE54A}" srcOrd="0" destOrd="1" presId="urn:microsoft.com/office/officeart/2005/8/layout/matrix1"/>
    <dgm:cxn modelId="{8F35BEA2-5E0E-49E7-9007-E716C85EB984}" srcId="{27B211EC-6B14-4D90-9DB2-9AE730245A37}" destId="{CF7E949C-BBD2-4E75-885F-FFDDBE370585}" srcOrd="0" destOrd="0" parTransId="{9316449A-EBD1-4469-B75F-13A37A3EC061}" sibTransId="{5531C0E7-A9A4-4030-B36F-097EDD2222FA}"/>
    <dgm:cxn modelId="{05AD66AB-6421-46EA-9EC4-985647C110A4}" type="presOf" srcId="{CF7E949C-BBD2-4E75-885F-FFDDBE370585}" destId="{D50BB764-B47F-4427-8EC5-5E8FF9B5EE60}" srcOrd="0" destOrd="1" presId="urn:microsoft.com/office/officeart/2005/8/layout/matrix1"/>
    <dgm:cxn modelId="{909B3DB0-1026-4754-8730-790FCD71399E}" srcId="{96A11741-CA4A-4BC2-8D8A-67C7BEB5F7D9}" destId="{27B211EC-6B14-4D90-9DB2-9AE730245A37}" srcOrd="3" destOrd="0" parTransId="{3FC02B45-3E2D-4134-BA96-0641E4C34111}" sibTransId="{C3DED531-528E-4610-ABE2-AC4425D460B7}"/>
    <dgm:cxn modelId="{DB9CE8B1-161C-43F6-AD50-D95B9FE39A42}" srcId="{27B211EC-6B14-4D90-9DB2-9AE730245A37}" destId="{A1B4035A-86E1-4F7B-8A2B-86D2E1F7B5A6}" srcOrd="1" destOrd="0" parTransId="{D81ED893-2DCB-4E6D-A0C7-6D56D2B91EE2}" sibTransId="{FB7187CA-0E7D-4198-AE59-9EB819CFD29B}"/>
    <dgm:cxn modelId="{52E76ABF-FD9A-4EAA-9319-80BD310FB007}" type="presOf" srcId="{DCF522ED-6519-4470-8D2E-2DC630FD03FA}" destId="{116C45E6-D0F8-41A4-BBC9-DA7F98F54AED}" srcOrd="0" destOrd="0" presId="urn:microsoft.com/office/officeart/2005/8/layout/matrix1"/>
    <dgm:cxn modelId="{C9937BC4-FA7C-4C3D-B6DD-5DDACA27F763}" type="presOf" srcId="{CF7E949C-BBD2-4E75-885F-FFDDBE370585}" destId="{AFD9F9BB-9FDA-4204-B839-9CE839C3306C}" srcOrd="1" destOrd="1" presId="urn:microsoft.com/office/officeart/2005/8/layout/matrix1"/>
    <dgm:cxn modelId="{11D57ACB-4CF9-4840-8159-3B8BE73DA303}" type="presOf" srcId="{07F43A1E-18A9-459A-B134-7B51C78AA9EF}" destId="{18C432FB-87BE-4E7B-B812-460C04FDBFAE}" srcOrd="1" destOrd="2" presId="urn:microsoft.com/office/officeart/2005/8/layout/matrix1"/>
    <dgm:cxn modelId="{5683CFE9-2F7A-46BB-98C6-41CDBCD84231}" type="presOf" srcId="{E97191CA-5528-4122-A842-BBC881F89C1E}" destId="{8FA04673-046E-42E5-8D0A-1BDB7DBDBD6E}" srcOrd="0" destOrd="0" presId="urn:microsoft.com/office/officeart/2005/8/layout/matrix1"/>
    <dgm:cxn modelId="{5C916DEE-D23E-43A7-A9A3-03FE630F24E6}" type="presOf" srcId="{70E99049-CED9-41FE-8A6D-85CAE6A5699B}" destId="{B0E682EE-6E51-4D16-95EC-34317B9AE54A}" srcOrd="0" destOrd="3" presId="urn:microsoft.com/office/officeart/2005/8/layout/matrix1"/>
    <dgm:cxn modelId="{E12A39EF-1816-4FD9-9DAA-D1A5BBA3411C}" type="presOf" srcId="{C6585B31-02B2-4426-B612-3CA449595378}" destId="{B0E682EE-6E51-4D16-95EC-34317B9AE54A}" srcOrd="0" destOrd="2" presId="urn:microsoft.com/office/officeart/2005/8/layout/matrix1"/>
    <dgm:cxn modelId="{1F458DF4-B629-4BB3-BFDC-459426CB62A8}" srcId="{A54073A3-7158-47D5-A393-88A4D45FC75D}" destId="{70E99049-CED9-41FE-8A6D-85CAE6A5699B}" srcOrd="2" destOrd="0" parTransId="{5446A702-667E-438E-A098-1F64AF8523B7}" sibTransId="{583A0236-23BD-429C-9289-4732FADDC6F2}"/>
    <dgm:cxn modelId="{3BCC7DFC-DDAB-43E3-B0F4-345725D109D9}" type="presOf" srcId="{C6585B31-02B2-4426-B612-3CA449595378}" destId="{591B434D-7A26-481D-A78E-B6112E7373A3}" srcOrd="1" destOrd="2" presId="urn:microsoft.com/office/officeart/2005/8/layout/matrix1"/>
    <dgm:cxn modelId="{915D14FD-D22E-4CB4-B7C2-952DBA16D625}" type="presOf" srcId="{CB3B74A9-2BB7-4DF4-8CEE-4DC45D197DF6}" destId="{116C45E6-D0F8-41A4-BBC9-DA7F98F54AED}" srcOrd="0" destOrd="2" presId="urn:microsoft.com/office/officeart/2005/8/layout/matrix1"/>
    <dgm:cxn modelId="{A3BB05C4-7CDB-4A35-BEF8-CC2429CB57B3}" type="presParOf" srcId="{5CD8B544-BBA7-4EE4-BD6E-11D915247A7F}" destId="{7D3EFD14-D032-4365-8272-984506D14B60}" srcOrd="0" destOrd="0" presId="urn:microsoft.com/office/officeart/2005/8/layout/matrix1"/>
    <dgm:cxn modelId="{0B9FFDC3-8FD7-4028-9ABB-EA36F82FA3AD}" type="presParOf" srcId="{7D3EFD14-D032-4365-8272-984506D14B60}" destId="{116C45E6-D0F8-41A4-BBC9-DA7F98F54AED}" srcOrd="0" destOrd="0" presId="urn:microsoft.com/office/officeart/2005/8/layout/matrix1"/>
    <dgm:cxn modelId="{9A505CA5-4E03-430D-A54C-DC777A771966}" type="presParOf" srcId="{7D3EFD14-D032-4365-8272-984506D14B60}" destId="{9CFEFA58-45AB-4DB5-A12C-DE99C04EE143}" srcOrd="1" destOrd="0" presId="urn:microsoft.com/office/officeart/2005/8/layout/matrix1"/>
    <dgm:cxn modelId="{15FDAAE4-BF01-4F28-BE69-7DE725F51114}" type="presParOf" srcId="{7D3EFD14-D032-4365-8272-984506D14B60}" destId="{8FA04673-046E-42E5-8D0A-1BDB7DBDBD6E}" srcOrd="2" destOrd="0" presId="urn:microsoft.com/office/officeart/2005/8/layout/matrix1"/>
    <dgm:cxn modelId="{B0D05779-809B-4832-8F0F-6C8307739E95}" type="presParOf" srcId="{7D3EFD14-D032-4365-8272-984506D14B60}" destId="{18C432FB-87BE-4E7B-B812-460C04FDBFAE}" srcOrd="3" destOrd="0" presId="urn:microsoft.com/office/officeart/2005/8/layout/matrix1"/>
    <dgm:cxn modelId="{4CBEDF25-273B-4A0A-B7D4-D771678A3D48}" type="presParOf" srcId="{7D3EFD14-D032-4365-8272-984506D14B60}" destId="{B0E682EE-6E51-4D16-95EC-34317B9AE54A}" srcOrd="4" destOrd="0" presId="urn:microsoft.com/office/officeart/2005/8/layout/matrix1"/>
    <dgm:cxn modelId="{759E8F05-02B7-4721-A587-3A3AB0A56383}" type="presParOf" srcId="{7D3EFD14-D032-4365-8272-984506D14B60}" destId="{591B434D-7A26-481D-A78E-B6112E7373A3}" srcOrd="5" destOrd="0" presId="urn:microsoft.com/office/officeart/2005/8/layout/matrix1"/>
    <dgm:cxn modelId="{E35DBC17-76D6-441C-9C54-687F7526B6AF}" type="presParOf" srcId="{7D3EFD14-D032-4365-8272-984506D14B60}" destId="{D50BB764-B47F-4427-8EC5-5E8FF9B5EE60}" srcOrd="6" destOrd="0" presId="urn:microsoft.com/office/officeart/2005/8/layout/matrix1"/>
    <dgm:cxn modelId="{6C7CC200-561C-4269-9FA3-3A510289DBCF}" type="presParOf" srcId="{7D3EFD14-D032-4365-8272-984506D14B60}" destId="{AFD9F9BB-9FDA-4204-B839-9CE839C3306C}" srcOrd="7" destOrd="0" presId="urn:microsoft.com/office/officeart/2005/8/layout/matrix1"/>
    <dgm:cxn modelId="{A078B917-7596-48BA-AB3E-5F6960C9187E}" type="presParOf" srcId="{5CD8B544-BBA7-4EE4-BD6E-11D915247A7F}" destId="{27BA6049-549A-4243-9C92-4F8D811BAC0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C45E6-D0F8-41A4-BBC9-DA7F98F54AED}">
      <dsp:nvSpPr>
        <dsp:cNvPr id="0" name=""/>
        <dsp:cNvSpPr/>
      </dsp:nvSpPr>
      <dsp:spPr>
        <a:xfrm rot="16200000">
          <a:off x="656946" y="-642910"/>
          <a:ext cx="3204356" cy="4518248"/>
        </a:xfrm>
        <a:prstGeom prst="round1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rPr>
            <a:t>Right diagnosis</a:t>
          </a:r>
        </a:p>
        <a:p>
          <a:pPr marL="228600" lvl="1" indent="-228600" algn="l" defTabSz="889000">
            <a:lnSpc>
              <a:spcPct val="90000"/>
            </a:lnSpc>
            <a:spcBef>
              <a:spcPct val="0"/>
            </a:spcBef>
            <a:spcAft>
              <a:spcPct val="15000"/>
            </a:spcAft>
            <a:buChar char="•"/>
          </a:pPr>
          <a:r>
            <a:rPr lang="en-GB" sz="2000" b="1" kern="1200" dirty="0">
              <a:solidFill>
                <a:schemeClr val="tx1"/>
              </a:solidFill>
            </a:rPr>
            <a:t>Patients on inhalers without a diagnosis!</a:t>
          </a:r>
        </a:p>
        <a:p>
          <a:pPr marL="228600" lvl="1" indent="-228600" algn="l" defTabSz="889000">
            <a:lnSpc>
              <a:spcPct val="90000"/>
            </a:lnSpc>
            <a:spcBef>
              <a:spcPct val="0"/>
            </a:spcBef>
            <a:spcAft>
              <a:spcPct val="15000"/>
            </a:spcAft>
            <a:buChar char="•"/>
          </a:pPr>
          <a:r>
            <a:rPr lang="en-GB" sz="2000" b="1" kern="1200" dirty="0">
              <a:solidFill>
                <a:schemeClr val="tx1"/>
              </a:solidFill>
            </a:rPr>
            <a:t>Severe asthma vs suboptimal inhaler technique</a:t>
          </a:r>
        </a:p>
        <a:p>
          <a:pPr marL="228600" lvl="1" indent="-228600" algn="l" defTabSz="889000">
            <a:lnSpc>
              <a:spcPct val="90000"/>
            </a:lnSpc>
            <a:spcBef>
              <a:spcPct val="0"/>
            </a:spcBef>
            <a:spcAft>
              <a:spcPct val="15000"/>
            </a:spcAft>
            <a:buChar char="•"/>
          </a:pPr>
          <a:r>
            <a:rPr lang="en-GB" sz="2000" b="1" kern="1200" dirty="0">
              <a:solidFill>
                <a:schemeClr val="tx1"/>
              </a:solidFill>
            </a:rPr>
            <a:t>Pollution, smoke, housing…</a:t>
          </a:r>
        </a:p>
      </dsp:txBody>
      <dsp:txXfrm rot="5400000">
        <a:off x="0" y="14035"/>
        <a:ext cx="4518248" cy="2403267"/>
      </dsp:txXfrm>
    </dsp:sp>
    <dsp:sp modelId="{8FA04673-046E-42E5-8D0A-1BDB7DBDBD6E}">
      <dsp:nvSpPr>
        <dsp:cNvPr id="0" name=""/>
        <dsp:cNvSpPr/>
      </dsp:nvSpPr>
      <dsp:spPr>
        <a:xfrm>
          <a:off x="4518248" y="8523"/>
          <a:ext cx="4518248" cy="3260496"/>
        </a:xfrm>
        <a:prstGeom prst="round1Rect">
          <a:avLst/>
        </a:prstGeom>
        <a:solidFill>
          <a:srgbClr val="99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rtl="0">
            <a:lnSpc>
              <a:spcPct val="90000"/>
            </a:lnSpc>
            <a:spcBef>
              <a:spcPct val="0"/>
            </a:spcBef>
            <a:spcAft>
              <a:spcPct val="35000"/>
            </a:spcAft>
            <a:buNone/>
          </a:pPr>
          <a:r>
            <a:rPr lang="en-GB" sz="2400" b="1" kern="1200" dirty="0">
              <a:solidFill>
                <a:schemeClr val="tx1"/>
              </a:solidFill>
              <a:latin typeface="Calibri"/>
            </a:rPr>
            <a:t>Disease control - Right</a:t>
          </a:r>
          <a:r>
            <a:rPr lang="en-GB" sz="2400" b="1" kern="1200" dirty="0">
              <a:solidFill>
                <a:schemeClr val="tx1"/>
              </a:solidFill>
            </a:rPr>
            <a:t> drug</a:t>
          </a:r>
        </a:p>
        <a:p>
          <a:pPr marL="228600" lvl="1" indent="-228600" algn="l" defTabSz="889000">
            <a:lnSpc>
              <a:spcPct val="90000"/>
            </a:lnSpc>
            <a:spcBef>
              <a:spcPct val="0"/>
            </a:spcBef>
            <a:spcAft>
              <a:spcPct val="15000"/>
            </a:spcAft>
            <a:buChar char="•"/>
          </a:pPr>
          <a:r>
            <a:rPr lang="en-GB" sz="2000" b="1" kern="1200" dirty="0">
              <a:solidFill>
                <a:schemeClr val="tx1"/>
              </a:solidFill>
            </a:rPr>
            <a:t>Address over-reliance on relievers (SABA/LABA), under-use of preventers (ICS)</a:t>
          </a:r>
        </a:p>
        <a:p>
          <a:pPr marL="228600" lvl="1" indent="-228600" algn="l" defTabSz="889000">
            <a:lnSpc>
              <a:spcPct val="90000"/>
            </a:lnSpc>
            <a:spcBef>
              <a:spcPct val="0"/>
            </a:spcBef>
            <a:spcAft>
              <a:spcPct val="15000"/>
            </a:spcAft>
            <a:buChar char="•"/>
          </a:pPr>
          <a:r>
            <a:rPr lang="en-GB" sz="2000" b="1" kern="1200" dirty="0">
              <a:solidFill>
                <a:schemeClr val="tx1"/>
              </a:solidFill>
            </a:rPr>
            <a:t>Optimise according to guidelines e.g. consider MART (combined maintenance and reliever therapy</a:t>
          </a:r>
          <a:r>
            <a:rPr lang="en-GB" sz="1800" kern="1200" dirty="0">
              <a:solidFill>
                <a:schemeClr val="tx1"/>
              </a:solidFill>
            </a:rPr>
            <a:t>)</a:t>
          </a:r>
        </a:p>
      </dsp:txBody>
      <dsp:txXfrm>
        <a:off x="4518248" y="8523"/>
        <a:ext cx="4518248" cy="2445372"/>
      </dsp:txXfrm>
    </dsp:sp>
    <dsp:sp modelId="{B0E682EE-6E51-4D16-95EC-34317B9AE54A}">
      <dsp:nvSpPr>
        <dsp:cNvPr id="0" name=""/>
        <dsp:cNvSpPr/>
      </dsp:nvSpPr>
      <dsp:spPr>
        <a:xfrm rot="10800000">
          <a:off x="0" y="3218391"/>
          <a:ext cx="4518248" cy="3204356"/>
        </a:xfrm>
        <a:prstGeom prst="round1Rect">
          <a:avLst/>
        </a:prstGeom>
        <a:solidFill>
          <a:srgbClr val="CC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0" rIns="170688" bIns="170688"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rPr>
            <a:t>Right device</a:t>
          </a:r>
        </a:p>
        <a:p>
          <a:pPr marL="171450" lvl="1" indent="-171450" algn="l" defTabSz="844550">
            <a:lnSpc>
              <a:spcPct val="90000"/>
            </a:lnSpc>
            <a:spcBef>
              <a:spcPct val="0"/>
            </a:spcBef>
            <a:spcAft>
              <a:spcPct val="15000"/>
            </a:spcAft>
            <a:buChar char="•"/>
          </a:pPr>
          <a:r>
            <a:rPr lang="en-GB" sz="1900" b="1" kern="1200" dirty="0">
              <a:solidFill>
                <a:schemeClr val="tx1"/>
              </a:solidFill>
            </a:rPr>
            <a:t>Dry powder inhalers or soft mist inhalers where clinically appropriate</a:t>
          </a:r>
        </a:p>
        <a:p>
          <a:pPr marL="171450" lvl="1" indent="-171450" algn="l" defTabSz="844550">
            <a:lnSpc>
              <a:spcPct val="90000"/>
            </a:lnSpc>
            <a:spcBef>
              <a:spcPct val="0"/>
            </a:spcBef>
            <a:spcAft>
              <a:spcPct val="15000"/>
            </a:spcAft>
            <a:buChar char="•"/>
          </a:pPr>
          <a:r>
            <a:rPr lang="en-GB" sz="1900" b="1" kern="1200" dirty="0">
              <a:solidFill>
                <a:schemeClr val="tx1"/>
              </a:solidFill>
              <a:effectLst/>
              <a:latin typeface="Calibri"/>
              <a:ea typeface="Calibri" panose="020F0502020204030204" pitchFamily="34" charset="0"/>
              <a:cs typeface="Times New Roman"/>
            </a:rPr>
            <a:t>If aerosol (</a:t>
          </a:r>
          <a:r>
            <a:rPr lang="en-GB" sz="1900" b="1" kern="1200" dirty="0" err="1">
              <a:solidFill>
                <a:schemeClr val="tx1"/>
              </a:solidFill>
              <a:effectLst/>
              <a:latin typeface="Calibri"/>
              <a:ea typeface="Calibri" panose="020F0502020204030204" pitchFamily="34" charset="0"/>
              <a:cs typeface="Times New Roman"/>
            </a:rPr>
            <a:t>pMDI</a:t>
          </a:r>
          <a:r>
            <a:rPr lang="en-GB" sz="1900" b="1" kern="1200" dirty="0">
              <a:solidFill>
                <a:schemeClr val="tx1"/>
              </a:solidFill>
              <a:effectLst/>
              <a:latin typeface="Calibri"/>
              <a:ea typeface="Calibri" panose="020F0502020204030204" pitchFamily="34" charset="0"/>
              <a:cs typeface="Times New Roman"/>
            </a:rPr>
            <a:t>) inhalers are needed, then choose brand and regime to minimise carbon footprint</a:t>
          </a:r>
          <a:endParaRPr lang="en-GB" sz="1900" b="1" kern="1200" dirty="0">
            <a:solidFill>
              <a:schemeClr val="tx1"/>
            </a:solidFill>
            <a:latin typeface="Calibri"/>
            <a:cs typeface="Times New Roman"/>
          </a:endParaRPr>
        </a:p>
        <a:p>
          <a:pPr marL="171450" lvl="1" indent="-171450" algn="l" defTabSz="844550">
            <a:lnSpc>
              <a:spcPct val="90000"/>
            </a:lnSpc>
            <a:spcBef>
              <a:spcPct val="0"/>
            </a:spcBef>
            <a:spcAft>
              <a:spcPct val="15000"/>
            </a:spcAft>
            <a:buChar char="•"/>
          </a:pPr>
          <a:r>
            <a:rPr lang="en-GB" sz="1900" b="1" kern="1200" dirty="0">
              <a:solidFill>
                <a:schemeClr val="tx1"/>
              </a:solidFill>
            </a:rPr>
            <a:t>Optimise drug delivery / inhaler technique </a:t>
          </a:r>
        </a:p>
      </dsp:txBody>
      <dsp:txXfrm rot="10800000">
        <a:off x="0" y="4019480"/>
        <a:ext cx="4518248" cy="2403267"/>
      </dsp:txXfrm>
    </dsp:sp>
    <dsp:sp modelId="{D50BB764-B47F-4427-8EC5-5E8FF9B5EE60}">
      <dsp:nvSpPr>
        <dsp:cNvPr id="0" name=""/>
        <dsp:cNvSpPr/>
      </dsp:nvSpPr>
      <dsp:spPr>
        <a:xfrm rot="5400000">
          <a:off x="5175194" y="2561445"/>
          <a:ext cx="3204356" cy="4518248"/>
        </a:xfrm>
        <a:prstGeom prst="round1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rPr>
            <a:t>Right disposal</a:t>
          </a:r>
        </a:p>
        <a:p>
          <a:pPr marL="228600" lvl="1" indent="-228600" algn="l" defTabSz="889000">
            <a:lnSpc>
              <a:spcPct val="90000"/>
            </a:lnSpc>
            <a:spcBef>
              <a:spcPct val="0"/>
            </a:spcBef>
            <a:spcAft>
              <a:spcPct val="15000"/>
            </a:spcAft>
            <a:buChar char="•"/>
          </a:pPr>
          <a:r>
            <a:rPr lang="en-GB" sz="2000" b="1" kern="1200" dirty="0">
              <a:solidFill>
                <a:schemeClr val="tx1"/>
              </a:solidFill>
            </a:rPr>
            <a:t>Return all aerosol inhalers for incineration / recycling</a:t>
          </a:r>
        </a:p>
        <a:p>
          <a:pPr marL="228600" lvl="1" indent="-228600" algn="l" defTabSz="889000">
            <a:lnSpc>
              <a:spcPct val="90000"/>
            </a:lnSpc>
            <a:spcBef>
              <a:spcPct val="0"/>
            </a:spcBef>
            <a:spcAft>
              <a:spcPct val="15000"/>
            </a:spcAft>
            <a:buChar char="•"/>
          </a:pPr>
          <a:r>
            <a:rPr lang="en-GB" sz="2000" b="1" kern="1200" dirty="0">
              <a:solidFill>
                <a:schemeClr val="tx1"/>
              </a:solidFill>
            </a:rPr>
            <a:t>Optimise local return schemes</a:t>
          </a:r>
        </a:p>
      </dsp:txBody>
      <dsp:txXfrm rot="-5400000">
        <a:off x="4518248" y="4019479"/>
        <a:ext cx="4518248" cy="2403267"/>
      </dsp:txXfrm>
    </dsp:sp>
    <dsp:sp modelId="{27BA6049-549A-4243-9C92-4F8D811BAC07}">
      <dsp:nvSpPr>
        <dsp:cNvPr id="0" name=""/>
        <dsp:cNvSpPr/>
      </dsp:nvSpPr>
      <dsp:spPr>
        <a:xfrm>
          <a:off x="3162773" y="2403267"/>
          <a:ext cx="2710948" cy="1602178"/>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RESPIRATORY</a:t>
          </a:r>
        </a:p>
        <a:p>
          <a:pPr marL="0" lvl="0" indent="0" algn="ctr" defTabSz="889000">
            <a:lnSpc>
              <a:spcPct val="90000"/>
            </a:lnSpc>
            <a:spcBef>
              <a:spcPct val="0"/>
            </a:spcBef>
            <a:spcAft>
              <a:spcPct val="35000"/>
            </a:spcAft>
            <a:buNone/>
          </a:pPr>
          <a:r>
            <a:rPr lang="en-GB" sz="2000" kern="1200" dirty="0"/>
            <a:t>Better care, </a:t>
          </a:r>
          <a:br>
            <a:rPr lang="en-GB" sz="2000" kern="1200" dirty="0"/>
          </a:br>
          <a:r>
            <a:rPr lang="en-GB" sz="2000" kern="1200" dirty="0"/>
            <a:t>greener care</a:t>
          </a:r>
        </a:p>
      </dsp:txBody>
      <dsp:txXfrm>
        <a:off x="3240985" y="2481479"/>
        <a:ext cx="2554524" cy="144575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003D4-2556-4CAD-9975-C01455DC2CA7}" type="datetimeFigureOut">
              <a:rPr lang="en-GB" smtClean="0"/>
              <a:t>16/04/2024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E6134-DF6F-4C5B-9523-2B3268DD9480}" type="slidenum">
              <a:rPr lang="en-GB" smtClean="0"/>
              <a:t>‹#›</a:t>
            </a:fld>
            <a:endParaRPr lang="en-GB"/>
          </a:p>
        </p:txBody>
      </p:sp>
    </p:spTree>
    <p:extLst>
      <p:ext uri="{BB962C8B-B14F-4D97-AF65-F5344CB8AC3E}">
        <p14:creationId xmlns:p14="http://schemas.microsoft.com/office/powerpoint/2010/main" val="3326296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AC2AAD-E557-429C-96AB-DD74B1B0A85F}" type="slidenum">
              <a:rPr lang="en-GB" smtClean="0"/>
              <a:t>1</a:t>
            </a:fld>
            <a:endParaRPr lang="en-GB" dirty="0"/>
          </a:p>
        </p:txBody>
      </p:sp>
    </p:spTree>
    <p:extLst>
      <p:ext uri="{BB962C8B-B14F-4D97-AF65-F5344CB8AC3E}">
        <p14:creationId xmlns:p14="http://schemas.microsoft.com/office/powerpoint/2010/main" val="94846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37F2-E2E0-9D12-8B6C-0537CF7E1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6F62E-6293-E6B3-E971-28A72F06D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D0BA9-E834-546D-B97F-C310122AA6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D33E18-6011-5EEB-D5F4-53B5521A09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A93D1-E2FA-4C27-8D73-A79E146624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D4E96"/>
                </a:solidFill>
                <a:latin typeface="Arial" panose="020B0604020202020204" pitchFamily="34" charset="0"/>
                <a:cs typeface="Arial" panose="020B0604020202020204" pitchFamily="34" charset="0"/>
              </a:rPr>
              <a:t>The training equips healthcare professionals including doctors, nurses and pharmacists to undertake comprehensive person-centred medicines reviews using the patient centred ‘7 steps’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D4E9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D4E96"/>
                </a:solidFill>
                <a:latin typeface="Arial" panose="020B0604020202020204" pitchFamily="34" charset="0"/>
                <a:cs typeface="Arial" panose="020B0604020202020204" pitchFamily="34" charset="0"/>
              </a:rPr>
              <a:t>If</a:t>
            </a:r>
            <a:r>
              <a:rPr lang="en-GB" b="1" baseline="0" dirty="0">
                <a:solidFill>
                  <a:srgbClr val="0D4E96"/>
                </a:solidFill>
                <a:latin typeface="Arial" panose="020B0604020202020204" pitchFamily="34" charset="0"/>
                <a:cs typeface="Arial" panose="020B0604020202020204" pitchFamily="34" charset="0"/>
              </a:rPr>
              <a:t> out with Scotland access the </a:t>
            </a:r>
            <a:r>
              <a:rPr lang="en-GB" b="1" baseline="0" dirty="0" err="1">
                <a:solidFill>
                  <a:srgbClr val="0D4E96"/>
                </a:solidFill>
                <a:latin typeface="Arial" panose="020B0604020202020204" pitchFamily="34" charset="0"/>
                <a:cs typeface="Arial" panose="020B0604020202020204" pitchFamily="34" charset="0"/>
              </a:rPr>
              <a:t>Turas</a:t>
            </a:r>
            <a:r>
              <a:rPr lang="en-GB" b="1" baseline="0" dirty="0">
                <a:solidFill>
                  <a:srgbClr val="0D4E96"/>
                </a:solidFill>
                <a:latin typeface="Arial" panose="020B0604020202020204" pitchFamily="34" charset="0"/>
                <a:cs typeface="Arial" panose="020B0604020202020204" pitchFamily="34" charset="0"/>
              </a:rPr>
              <a:t> Log-in instructions that are on the website under resources </a:t>
            </a:r>
            <a:endParaRPr lang="en-GB" b="1" dirty="0">
              <a:solidFill>
                <a:srgbClr val="0D4E96"/>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98CF-97AA-4E1E-B0FA-69EF9F8933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803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of harm from medicines (due to adverse drug reactions), not only on the patient, but on carbon emissions (also cost, not included here) </a:t>
            </a:r>
          </a:p>
          <a:p>
            <a:r>
              <a:rPr lang="en-GB"/>
              <a:t>Calculated from average 7.7 day stay from unplanned admissions</a:t>
            </a:r>
          </a:p>
        </p:txBody>
      </p:sp>
      <p:sp>
        <p:nvSpPr>
          <p:cNvPr id="4" name="Slide Number Placeholder 3"/>
          <p:cNvSpPr>
            <a:spLocks noGrp="1"/>
          </p:cNvSpPr>
          <p:nvPr>
            <p:ph type="sldNum" sz="quarter" idx="5"/>
          </p:nvPr>
        </p:nvSpPr>
        <p:spPr/>
        <p:txBody>
          <a:bodyPr/>
          <a:lstStyle/>
          <a:p>
            <a:fld id="{F3E9EC5E-1285-4810-8A60-535C579DD126}" type="slidenum">
              <a:rPr lang="en-GB" smtClean="0"/>
              <a:t>12</a:t>
            </a:fld>
            <a:endParaRPr lang="en-GB"/>
          </a:p>
        </p:txBody>
      </p:sp>
    </p:spTree>
    <p:extLst>
      <p:ext uri="{BB962C8B-B14F-4D97-AF65-F5344CB8AC3E}">
        <p14:creationId xmlns:p14="http://schemas.microsoft.com/office/powerpoint/2010/main" val="165461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a:t>When aerosol inhalers are disposed of as domestic waste, the residual propellant gas escapes and causes global warming</a:t>
            </a:r>
          </a:p>
          <a:p>
            <a:pPr marL="171450" indent="-171450">
              <a:buFont typeface="Arial" panose="020B0604020202020204" pitchFamily="34" charset="0"/>
              <a:buChar char="•"/>
            </a:pPr>
            <a:r>
              <a:rPr lang="en-US"/>
              <a:t>Returning to the pharmacy ensures that inhalers</a:t>
            </a:r>
            <a:r>
              <a:rPr lang="en-US" baseline="0"/>
              <a:t> are disposed of as medical waste and t</a:t>
            </a:r>
            <a:r>
              <a:rPr lang="en-US"/>
              <a:t>his means that they are incinerated at high temperatures, destroying the propellant and reducing the climate change impact.</a:t>
            </a:r>
          </a:p>
          <a:p>
            <a:pPr marL="171450" indent="-171450">
              <a:buFont typeface="Arial" panose="020B0604020202020204" pitchFamily="34" charset="0"/>
              <a:buChar char="•"/>
            </a:pPr>
            <a:r>
              <a:rPr lang="en-GB" baseline="0"/>
              <a:t>Some pharmacies offer recycling facilities, although currently this is still a very small number UK wide.</a:t>
            </a:r>
            <a:endParaRPr lang="en-GB"/>
          </a:p>
        </p:txBody>
      </p:sp>
      <p:sp>
        <p:nvSpPr>
          <p:cNvPr id="4" name="Slide Number Placeholder 3"/>
          <p:cNvSpPr>
            <a:spLocks noGrp="1"/>
          </p:cNvSpPr>
          <p:nvPr>
            <p:ph type="sldNum" sz="quarter" idx="10"/>
          </p:nvPr>
        </p:nvSpPr>
        <p:spPr/>
        <p:txBody>
          <a:bodyPr/>
          <a:lstStyle/>
          <a:p>
            <a:fld id="{0878A8B5-1386-41E0-ABFF-B2AF4D59693C}"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key messages</a:t>
            </a:r>
          </a:p>
        </p:txBody>
      </p:sp>
      <p:sp>
        <p:nvSpPr>
          <p:cNvPr id="4" name="Slide Number Placeholder 3"/>
          <p:cNvSpPr>
            <a:spLocks noGrp="1"/>
          </p:cNvSpPr>
          <p:nvPr>
            <p:ph type="sldNum" sz="quarter" idx="5"/>
          </p:nvPr>
        </p:nvSpPr>
        <p:spPr/>
        <p:txBody>
          <a:bodyPr/>
          <a:lstStyle/>
          <a:p>
            <a:fld id="{F3E9EC5E-1285-4810-8A60-535C579DD126}" type="slidenum">
              <a:rPr lang="en-GB" smtClean="0"/>
              <a:t>14</a:t>
            </a:fld>
            <a:endParaRPr lang="en-GB"/>
          </a:p>
        </p:txBody>
      </p:sp>
    </p:spTree>
    <p:extLst>
      <p:ext uri="{BB962C8B-B14F-4D97-AF65-F5344CB8AC3E}">
        <p14:creationId xmlns:p14="http://schemas.microsoft.com/office/powerpoint/2010/main" val="1632925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Approx 10% medicines thought to be inappropriately prescribed </a:t>
            </a:r>
          </a:p>
          <a:p>
            <a:r>
              <a:rPr lang="en-GB"/>
              <a:t>Only 16% of people take a new medicine as intended</a:t>
            </a:r>
          </a:p>
        </p:txBody>
      </p:sp>
      <p:sp>
        <p:nvSpPr>
          <p:cNvPr id="4" name="Slide Number Placeholder 3"/>
          <p:cNvSpPr>
            <a:spLocks noGrp="1"/>
          </p:cNvSpPr>
          <p:nvPr>
            <p:ph type="sldNum" sz="quarter" idx="5"/>
          </p:nvPr>
        </p:nvSpPr>
        <p:spPr/>
        <p:txBody>
          <a:bodyPr/>
          <a:lstStyle/>
          <a:p>
            <a:fld id="{F3E9EC5E-1285-4810-8A60-535C579DD126}" type="slidenum">
              <a:rPr lang="en-GB" smtClean="0"/>
              <a:t>15</a:t>
            </a:fld>
            <a:endParaRPr lang="en-GB"/>
          </a:p>
        </p:txBody>
      </p:sp>
    </p:spTree>
    <p:extLst>
      <p:ext uri="{BB962C8B-B14F-4D97-AF65-F5344CB8AC3E}">
        <p14:creationId xmlns:p14="http://schemas.microsoft.com/office/powerpoint/2010/main" val="2483997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Quality prescribing guide was co-designed with experts by experience and patient-friendly versions of the guide will be available too in order to promote greater patient understanding of the medications.</a:t>
            </a:r>
          </a:p>
          <a:p>
            <a:pPr marL="171450" indent="-171450">
              <a:buFont typeface="Arial" panose="020B0604020202020204" pitchFamily="34" charset="0"/>
              <a:buChar char="•"/>
            </a:pPr>
            <a:r>
              <a:rPr lang="en-GB"/>
              <a:t>Acknowledges the impact of respiratory conditions on those who have them – chronic and long-lasting conditions which impact on health and quality of life. </a:t>
            </a:r>
            <a:endParaRPr lang="en-GB">
              <a:ea typeface="Calibri"/>
              <a:cs typeface="Calibri"/>
            </a:endParaRPr>
          </a:p>
          <a:p>
            <a:pPr marL="171450" indent="-171450">
              <a:buFont typeface="Arial" panose="020B0604020202020204" pitchFamily="34" charset="0"/>
              <a:buChar char="•"/>
            </a:pPr>
            <a:r>
              <a:rPr lang="en-GB"/>
              <a:t>Guide intends to support clinicians and shared decision making for people with respiratory conditions, putting the person at the centre of their treatment</a:t>
            </a:r>
            <a:endParaRPr lang="en-GB">
              <a:ea typeface="Calibri"/>
              <a:cs typeface="Calibri"/>
            </a:endParaRPr>
          </a:p>
          <a:p>
            <a:pPr marL="171450" indent="-171450">
              <a:buFont typeface="Arial" panose="020B0604020202020204" pitchFamily="34" charset="0"/>
              <a:buChar char="•"/>
            </a:pPr>
            <a:r>
              <a:rPr lang="en-GB"/>
              <a:t>Quality prescribing guide</a:t>
            </a:r>
            <a:r>
              <a:rPr lang="en-GB" baseline="0"/>
              <a:t> </a:t>
            </a:r>
            <a:r>
              <a:rPr lang="en-GB"/>
              <a:t>is being published shortly after a full public consultation</a:t>
            </a:r>
          </a:p>
        </p:txBody>
      </p:sp>
      <p:sp>
        <p:nvSpPr>
          <p:cNvPr id="4" name="Slide Number Placeholder 3"/>
          <p:cNvSpPr>
            <a:spLocks noGrp="1"/>
          </p:cNvSpPr>
          <p:nvPr>
            <p:ph type="sldNum" sz="quarter" idx="5"/>
          </p:nvPr>
        </p:nvSpPr>
        <p:spPr/>
        <p:txBody>
          <a:bodyPr/>
          <a:lstStyle/>
          <a:p>
            <a:fld id="{0878A8B5-1386-41E0-ABFF-B2AF4D59693C}" type="slidenum">
              <a:rPr lang="en-GB" smtClean="0"/>
              <a:pPr/>
              <a:t>16</a:t>
            </a:fld>
            <a:endParaRPr lang="en-GB"/>
          </a:p>
        </p:txBody>
      </p:sp>
    </p:spTree>
    <p:extLst>
      <p:ext uri="{BB962C8B-B14F-4D97-AF65-F5344CB8AC3E}">
        <p14:creationId xmlns:p14="http://schemas.microsoft.com/office/powerpoint/2010/main" val="1161582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GB" sz="2400" dirty="0">
                <a:cs typeface="Arial"/>
              </a:rPr>
              <a:t>Early adopters completed : Patient review</a:t>
            </a:r>
          </a:p>
          <a:p>
            <a:pPr marL="342900" indent="-342900" algn="l">
              <a:buFont typeface="Arial"/>
              <a:buChar char="•"/>
            </a:pPr>
            <a:r>
              <a:rPr lang="en-GB" sz="2400" dirty="0">
                <a:cs typeface="Arial"/>
              </a:rPr>
              <a:t>Audit tool for collection of data</a:t>
            </a:r>
            <a:endParaRPr lang="en-GB" dirty="0"/>
          </a:p>
          <a:p>
            <a:pPr marL="1085850" lvl="1" indent="-742950" algn="l">
              <a:buFont typeface="Wingdings"/>
              <a:buChar char="Ø"/>
            </a:pPr>
            <a:r>
              <a:rPr lang="en-GB" sz="2400" dirty="0">
                <a:cs typeface="Arial"/>
              </a:rPr>
              <a:t>Review details i.e. Face to face, telephone </a:t>
            </a:r>
          </a:p>
          <a:p>
            <a:pPr marL="1085850" lvl="1" indent="-742950" algn="l">
              <a:buFont typeface="Wingdings"/>
              <a:buChar char="Ø"/>
            </a:pPr>
            <a:r>
              <a:rPr lang="en-GB" sz="2400" dirty="0">
                <a:cs typeface="Arial"/>
              </a:rPr>
              <a:t>Inhaler change</a:t>
            </a:r>
            <a:endParaRPr lang="en-GB" dirty="0"/>
          </a:p>
          <a:p>
            <a:pPr marL="1085850" lvl="1" indent="-742950" algn="l">
              <a:buFont typeface="Wingdings"/>
              <a:buChar char="Ø"/>
            </a:pPr>
            <a:r>
              <a:rPr lang="en-GB" sz="2400" dirty="0">
                <a:cs typeface="Arial"/>
              </a:rPr>
              <a:t>Inhaler disposal data pre and post review</a:t>
            </a:r>
          </a:p>
          <a:p>
            <a:pPr marL="342900" indent="-342900" algn="l">
              <a:buFont typeface="Arial"/>
              <a:buChar char="•"/>
            </a:pPr>
            <a:r>
              <a:rPr lang="en-GB" sz="2400" dirty="0">
                <a:cs typeface="Arial"/>
              </a:rPr>
              <a:t>Quarterly prescribing report- Percent reduction in MDI to DPI ratio (NTI illustrated) </a:t>
            </a:r>
            <a:r>
              <a:rPr lang="en-GB" sz="2400" dirty="0" err="1">
                <a:cs typeface="Arial"/>
              </a:rPr>
              <a:t>amd</a:t>
            </a:r>
            <a:r>
              <a:rPr lang="en-GB" sz="2400" dirty="0">
                <a:cs typeface="Arial"/>
              </a:rPr>
              <a:t> reduction in SABA use shown </a:t>
            </a:r>
          </a:p>
          <a:p>
            <a:endParaRPr lang="en-GB" dirty="0"/>
          </a:p>
        </p:txBody>
      </p:sp>
      <p:sp>
        <p:nvSpPr>
          <p:cNvPr id="4" name="Slide Number Placeholder 3"/>
          <p:cNvSpPr>
            <a:spLocks noGrp="1"/>
          </p:cNvSpPr>
          <p:nvPr>
            <p:ph type="sldNum" sz="quarter" idx="5"/>
          </p:nvPr>
        </p:nvSpPr>
        <p:spPr/>
        <p:txBody>
          <a:bodyPr/>
          <a:lstStyle/>
          <a:p>
            <a:fld id="{D18E6134-DF6F-4C5B-9523-2B3268DD9480}" type="slidenum">
              <a:rPr lang="en-GB" smtClean="0"/>
              <a:t>17</a:t>
            </a:fld>
            <a:endParaRPr lang="en-GB"/>
          </a:p>
        </p:txBody>
      </p:sp>
    </p:spTree>
    <p:extLst>
      <p:ext uri="{BB962C8B-B14F-4D97-AF65-F5344CB8AC3E}">
        <p14:creationId xmlns:p14="http://schemas.microsoft.com/office/powerpoint/2010/main" val="166664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Use the 4 D’s to achieve both better respiratory care and patient outcomes as well as reducing impact on climate of respiratory care</a:t>
            </a:r>
          </a:p>
          <a:p>
            <a:pPr marL="628650" lvl="1" indent="-171450">
              <a:buFont typeface="Arial" panose="020B0604020202020204" pitchFamily="34" charset="0"/>
              <a:buChar char="•"/>
            </a:pPr>
            <a:r>
              <a:rPr lang="en-GB"/>
              <a:t>Diagnosis</a:t>
            </a:r>
          </a:p>
          <a:p>
            <a:pPr marL="628650" lvl="1" indent="-171450">
              <a:buFont typeface="Arial" panose="020B0604020202020204" pitchFamily="34" charset="0"/>
              <a:buChar char="•"/>
            </a:pPr>
            <a:r>
              <a:rPr lang="en-GB"/>
              <a:t>Drug</a:t>
            </a:r>
          </a:p>
          <a:p>
            <a:pPr marL="628650" lvl="1" indent="-171450">
              <a:buFont typeface="Arial" panose="020B0604020202020204" pitchFamily="34" charset="0"/>
              <a:buChar char="•"/>
            </a:pPr>
            <a:r>
              <a:rPr lang="en-GB"/>
              <a:t>Device</a:t>
            </a:r>
          </a:p>
          <a:p>
            <a:pPr marL="628650" lvl="1" indent="-171450">
              <a:buFont typeface="Arial" panose="020B0604020202020204" pitchFamily="34" charset="0"/>
              <a:buChar char="•"/>
            </a:pPr>
            <a:r>
              <a:rPr lang="en-GB"/>
              <a:t>Disposal</a:t>
            </a:r>
          </a:p>
        </p:txBody>
      </p:sp>
      <p:sp>
        <p:nvSpPr>
          <p:cNvPr id="4" name="Slide Number Placeholder 3"/>
          <p:cNvSpPr>
            <a:spLocks noGrp="1"/>
          </p:cNvSpPr>
          <p:nvPr>
            <p:ph type="sldNum" sz="quarter" idx="5"/>
          </p:nvPr>
        </p:nvSpPr>
        <p:spPr/>
        <p:txBody>
          <a:bodyPr/>
          <a:lstStyle/>
          <a:p>
            <a:fld id="{0878A8B5-1386-41E0-ABFF-B2AF4D59693C}" type="slidenum">
              <a:rPr lang="en-GB" smtClean="0"/>
              <a:pPr/>
              <a:t>19</a:t>
            </a:fld>
            <a:endParaRPr lang="en-GB"/>
          </a:p>
        </p:txBody>
      </p:sp>
    </p:spTree>
    <p:extLst>
      <p:ext uri="{BB962C8B-B14F-4D97-AF65-F5344CB8AC3E}">
        <p14:creationId xmlns:p14="http://schemas.microsoft.com/office/powerpoint/2010/main" val="2215194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one page summary of the seven steps for reference</a:t>
            </a:r>
          </a:p>
        </p:txBody>
      </p:sp>
      <p:sp>
        <p:nvSpPr>
          <p:cNvPr id="4" name="Slide Number Placeholder 3"/>
          <p:cNvSpPr>
            <a:spLocks noGrp="1"/>
          </p:cNvSpPr>
          <p:nvPr>
            <p:ph type="sldNum" sz="quarter" idx="5"/>
          </p:nvPr>
        </p:nvSpPr>
        <p:spPr/>
        <p:txBody>
          <a:bodyPr/>
          <a:lstStyle/>
          <a:p>
            <a:fld id="{25CCAA00-5988-48EB-B717-24741DA533AB}" type="slidenum">
              <a:rPr lang="en-GB" smtClean="0"/>
              <a:t>24</a:t>
            </a:fld>
            <a:endParaRPr lang="en-GB"/>
          </a:p>
        </p:txBody>
      </p:sp>
    </p:spTree>
    <p:extLst>
      <p:ext uri="{BB962C8B-B14F-4D97-AF65-F5344CB8AC3E}">
        <p14:creationId xmlns:p14="http://schemas.microsoft.com/office/powerpoint/2010/main" val="205684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Data presented only covers community dispensing (£1.52 billion for 2022/23) not acute prescribing expenditure. Total prescribing spend estimated at £2.2 billion</a:t>
            </a:r>
          </a:p>
        </p:txBody>
      </p:sp>
      <p:sp>
        <p:nvSpPr>
          <p:cNvPr id="4" name="Slide Number Placeholder 3"/>
          <p:cNvSpPr>
            <a:spLocks noGrp="1"/>
          </p:cNvSpPr>
          <p:nvPr>
            <p:ph type="sldNum" sz="quarter" idx="5"/>
          </p:nvPr>
        </p:nvSpPr>
        <p:spPr/>
        <p:txBody>
          <a:bodyPr/>
          <a:lstStyle/>
          <a:p>
            <a:fld id="{F3E9EC5E-1285-4810-8A60-535C579DD126}" type="slidenum">
              <a:rPr lang="en-GB" smtClean="0"/>
              <a:t>2</a:t>
            </a:fld>
            <a:endParaRPr lang="en-GB"/>
          </a:p>
        </p:txBody>
      </p:sp>
    </p:spTree>
    <p:extLst>
      <p:ext uri="{BB962C8B-B14F-4D97-AF65-F5344CB8AC3E}">
        <p14:creationId xmlns:p14="http://schemas.microsoft.com/office/powerpoint/2010/main" val="3933450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5B444C9-6A22-A9C3-C8E5-63A4B46B5A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29AA80DF-BCC4-F8B7-62AF-14AAE6E4B2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A-PINCH:</a:t>
            </a:r>
          </a:p>
          <a:p>
            <a:pPr eaLnBrk="1" hangingPunct="1">
              <a:spcBef>
                <a:spcPct val="0"/>
              </a:spcBef>
            </a:pPr>
            <a:r>
              <a:rPr lang="en-US" altLang="en-US" dirty="0"/>
              <a:t>A: anti-infective</a:t>
            </a:r>
          </a:p>
          <a:p>
            <a:pPr eaLnBrk="1" hangingPunct="1">
              <a:spcBef>
                <a:spcPct val="0"/>
              </a:spcBef>
            </a:pPr>
            <a:r>
              <a:rPr lang="en-US" altLang="en-US" dirty="0"/>
              <a:t>P: Potassium and other electrolytes (inj. Magnesium, calcium, hypertonic NaCl)</a:t>
            </a:r>
          </a:p>
          <a:p>
            <a:pPr eaLnBrk="1" hangingPunct="1">
              <a:spcBef>
                <a:spcPct val="0"/>
              </a:spcBef>
            </a:pPr>
            <a:r>
              <a:rPr lang="en-US" altLang="en-US" dirty="0"/>
              <a:t>I: Insulin</a:t>
            </a:r>
          </a:p>
          <a:p>
            <a:pPr eaLnBrk="1" hangingPunct="1">
              <a:spcBef>
                <a:spcPct val="0"/>
              </a:spcBef>
            </a:pPr>
            <a:r>
              <a:rPr lang="en-US" altLang="en-US" dirty="0"/>
              <a:t>N: Narcotics (</a:t>
            </a:r>
            <a:r>
              <a:rPr lang="en-US" altLang="en-US" dirty="0" err="1"/>
              <a:t>opiods</a:t>
            </a:r>
            <a:r>
              <a:rPr lang="en-US" altLang="en-US" dirty="0"/>
              <a:t>, e.g. morphine, fentanyl) and other sedatives (benzodiazepines, e.g. diazepam, midazolam, propofol &amp; other short term </a:t>
            </a:r>
            <a:r>
              <a:rPr lang="en-US" altLang="en-US" dirty="0" err="1"/>
              <a:t>anaesthetics</a:t>
            </a:r>
            <a:r>
              <a:rPr lang="en-US" altLang="en-US" dirty="0"/>
              <a:t>)</a:t>
            </a:r>
          </a:p>
          <a:p>
            <a:pPr eaLnBrk="1" hangingPunct="1">
              <a:spcBef>
                <a:spcPct val="0"/>
              </a:spcBef>
            </a:pPr>
            <a:r>
              <a:rPr lang="en-US" altLang="en-US" dirty="0"/>
              <a:t>C: Chemotherapeutic agents (Vincristine, methotrexate, azathioprine)</a:t>
            </a:r>
          </a:p>
          <a:p>
            <a:pPr eaLnBrk="1" hangingPunct="1">
              <a:spcBef>
                <a:spcPct val="0"/>
              </a:spcBef>
            </a:pPr>
            <a:r>
              <a:rPr lang="en-US" altLang="en-US" dirty="0"/>
              <a:t>H: Heparin &amp; anticoagulants (e.g. warfarin, enoxaparin, dabigatran)</a:t>
            </a:r>
          </a:p>
          <a:p>
            <a:pPr eaLnBrk="1" hangingPunct="1">
              <a:spcBef>
                <a:spcPct val="0"/>
              </a:spcBef>
            </a:pPr>
            <a:r>
              <a:rPr lang="en-US" altLang="en-US" dirty="0"/>
              <a:t>Other: High-risk medicines identified by local health district</a:t>
            </a:r>
          </a:p>
          <a:p>
            <a:pPr eaLnBrk="1" hangingPunct="1">
              <a:spcBef>
                <a:spcPct val="0"/>
              </a:spcBef>
            </a:pPr>
            <a:endParaRPr lang="en-GB" altLang="en-US" dirty="0"/>
          </a:p>
        </p:txBody>
      </p:sp>
      <p:sp>
        <p:nvSpPr>
          <p:cNvPr id="62468" name="Slide Number Placeholder 3">
            <a:extLst>
              <a:ext uri="{FF2B5EF4-FFF2-40B4-BE49-F238E27FC236}">
                <a16:creationId xmlns:a16="http://schemas.microsoft.com/office/drawing/2014/main" id="{C17C94EA-C24C-F1C5-9743-6CB022C639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4A9185-4E92-4CB4-9BEF-B6F32637C4DD}" type="slidenum">
              <a:rPr lang="en-GB" altLang="en-US"/>
              <a:pPr/>
              <a:t>35</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Medicine sick day guidance is available through the Manage Meds app or website – including the ability to print out a list personalised to the patient</a:t>
            </a:r>
          </a:p>
        </p:txBody>
      </p:sp>
      <p:sp>
        <p:nvSpPr>
          <p:cNvPr id="4" name="Slide Number Placeholder 3"/>
          <p:cNvSpPr>
            <a:spLocks noGrp="1"/>
          </p:cNvSpPr>
          <p:nvPr>
            <p:ph type="sldNum" sz="quarter" idx="5"/>
          </p:nvPr>
        </p:nvSpPr>
        <p:spPr/>
        <p:txBody>
          <a:bodyPr/>
          <a:lstStyle/>
          <a:p>
            <a:fld id="{D18E6134-DF6F-4C5B-9523-2B3268DD9480}" type="slidenum">
              <a:rPr lang="en-GB" smtClean="0"/>
              <a:t>36</a:t>
            </a:fld>
            <a:endParaRPr lang="en-GB"/>
          </a:p>
        </p:txBody>
      </p:sp>
    </p:spTree>
    <p:extLst>
      <p:ext uri="{BB962C8B-B14F-4D97-AF65-F5344CB8AC3E}">
        <p14:creationId xmlns:p14="http://schemas.microsoft.com/office/powerpoint/2010/main" val="1591736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MART = Maintenance and Reliever Therapy – no need for separate SABA</a:t>
            </a:r>
          </a:p>
        </p:txBody>
      </p:sp>
      <p:sp>
        <p:nvSpPr>
          <p:cNvPr id="4" name="Slide Number Placeholder 3"/>
          <p:cNvSpPr>
            <a:spLocks noGrp="1"/>
          </p:cNvSpPr>
          <p:nvPr>
            <p:ph type="sldNum" sz="quarter" idx="5"/>
          </p:nvPr>
        </p:nvSpPr>
        <p:spPr/>
        <p:txBody>
          <a:bodyPr/>
          <a:lstStyle/>
          <a:p>
            <a:fld id="{D18E6134-DF6F-4C5B-9523-2B3268DD9480}" type="slidenum">
              <a:rPr lang="en-GB" smtClean="0"/>
              <a:t>41</a:t>
            </a:fld>
            <a:endParaRPr lang="en-GB"/>
          </a:p>
        </p:txBody>
      </p:sp>
    </p:spTree>
    <p:extLst>
      <p:ext uri="{BB962C8B-B14F-4D97-AF65-F5344CB8AC3E}">
        <p14:creationId xmlns:p14="http://schemas.microsoft.com/office/powerpoint/2010/main" val="4155248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circles of influence framework was popularised in Stephen Covey’s book: The 7 habits of Highly Effective People Focusing on the smaller circle initially where the aspects lie that we can directly shape – and if we can nurture our circle of control, we enhance our wellbeing.</a:t>
            </a:r>
          </a:p>
        </p:txBody>
      </p:sp>
      <p:sp>
        <p:nvSpPr>
          <p:cNvPr id="4" name="Slide Number Placeholder 3"/>
          <p:cNvSpPr>
            <a:spLocks noGrp="1"/>
          </p:cNvSpPr>
          <p:nvPr>
            <p:ph type="sldNum" sz="quarter" idx="5"/>
          </p:nvPr>
        </p:nvSpPr>
        <p:spPr/>
        <p:txBody>
          <a:bodyPr/>
          <a:lstStyle/>
          <a:p>
            <a:fld id="{3E74C396-22DA-4525-9D93-FE6693C6C18C}" type="slidenum">
              <a:rPr lang="en-GB" smtClean="0"/>
              <a:t>42</a:t>
            </a:fld>
            <a:endParaRPr lang="en-GB"/>
          </a:p>
        </p:txBody>
      </p:sp>
    </p:spTree>
    <p:extLst>
      <p:ext uri="{BB962C8B-B14F-4D97-AF65-F5344CB8AC3E}">
        <p14:creationId xmlns:p14="http://schemas.microsoft.com/office/powerpoint/2010/main" val="209068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Calibri" panose="020F0502020204030204" pitchFamily="34" charset="0"/>
              </a:rPr>
              <a:t>Implementing Stimulating Innovation in the Management of Polypharmacy and Adherence Through the Years (</a:t>
            </a:r>
            <a:r>
              <a:rPr lang="en-GB" sz="1800" b="1" i="0" u="none" strike="noStrike" baseline="0" dirty="0" err="1">
                <a:solidFill>
                  <a:srgbClr val="000000"/>
                </a:solidFill>
                <a:latin typeface="Calibri" panose="020F0502020204030204" pitchFamily="34" charset="0"/>
              </a:rPr>
              <a:t>iSIMPATHY</a:t>
            </a:r>
            <a:r>
              <a:rPr lang="en-GB" sz="1800" b="1" i="0" u="none" strike="noStrike" baseline="0" dirty="0">
                <a:solidFill>
                  <a:srgbClr val="000000"/>
                </a:solidFill>
                <a:latin typeface="Calibri" panose="020F0502020204030204" pitchFamily="34" charset="0"/>
              </a:rPr>
              <a:t>) was a three-and-a-half-year European Union (EU) funded project and managed by the Special EU Programme Body in Northern Ireland, Scotland and the Republic of Ireland. The project aims were to ensure the most sustainable use of medicines for patients by training pharmacists and other healthcare professionals to deliver person-centred medicines reviews and embedding a shared decision-making approach to managing polypharmacy (the use of multiple medicines). </a:t>
            </a:r>
            <a:endParaRPr lang="en-GB" sz="1800" b="0" i="0" u="none" strike="noStrike" baseline="0" dirty="0">
              <a:solidFill>
                <a:srgbClr val="000000"/>
              </a:solidFill>
              <a:latin typeface="Calibri" panose="020F0502020204030204" pitchFamily="34" charset="0"/>
            </a:endParaRPr>
          </a:p>
          <a:p>
            <a:pPr marR="7050"/>
            <a:r>
              <a:rPr lang="en-GB" sz="1800" b="0" i="0" u="none" strike="noStrike" baseline="0" dirty="0">
                <a:solidFill>
                  <a:srgbClr val="000000"/>
                </a:solidFill>
                <a:latin typeface="Calibri" panose="020F0502020204030204" pitchFamily="34" charset="0"/>
              </a:rPr>
              <a:t>There are 8.6 million unplanned hospital admissions across Europe each year due to adverse drug events, of which approximately 50% are potentially preventable (figure 2). </a:t>
            </a:r>
          </a:p>
          <a:p>
            <a:pPr marR="7050"/>
            <a:r>
              <a:rPr lang="en-GB" sz="1800" b="0" i="0" u="none" strike="noStrike" baseline="0" dirty="0">
                <a:solidFill>
                  <a:srgbClr val="000000"/>
                </a:solidFill>
                <a:latin typeface="Calibri" panose="020F0502020204030204" pitchFamily="34" charset="0"/>
              </a:rPr>
              <a:t>The </a:t>
            </a:r>
            <a:r>
              <a:rPr lang="en-GB" sz="1800" b="0" i="0" u="none" strike="noStrike" baseline="0" dirty="0" err="1">
                <a:solidFill>
                  <a:srgbClr val="000000"/>
                </a:solidFill>
                <a:latin typeface="Calibri" panose="020F0502020204030204" pitchFamily="34" charset="0"/>
              </a:rPr>
              <a:t>iSIMPATHY</a:t>
            </a:r>
            <a:r>
              <a:rPr lang="en-GB" sz="1800" b="0" i="0" u="none" strike="noStrike" baseline="0" dirty="0">
                <a:solidFill>
                  <a:srgbClr val="000000"/>
                </a:solidFill>
                <a:latin typeface="Calibri" panose="020F0502020204030204" pitchFamily="34" charset="0"/>
              </a:rPr>
              <a:t> project embedded a multi-disciplinary collaborative way to deliver pharmacist-led, person-centred medicines reviews using the 7-Steps methodology.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A93D1-E2FA-4C27-8D73-A79E146624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83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Draws on the 6 key recommendations from SIMPATHY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AAAAA-FF49-C544-81F7-7CF2D91A36AE}"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9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AAAAA-FF49-C544-81F7-7CF2D91A36AE}"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3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Person Centred MAI  = harm assessment tool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AAAAA-FF49-C544-81F7-7CF2D91A36AE}"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GB" sz="1200"/>
              <a:t>7-steps medication review process</a:t>
            </a:r>
            <a:endParaRPr lang="en-US"/>
          </a:p>
          <a:p>
            <a:pPr marL="285750" indent="-285750" algn="l">
              <a:buFont typeface="Arial" panose="020B0604020202020204" pitchFamily="34" charset="0"/>
              <a:buChar char="•"/>
            </a:pPr>
            <a:r>
              <a:rPr lang="en-GB" sz="1200"/>
              <a:t>Optimise disease control</a:t>
            </a:r>
            <a:endParaRPr lang="en-GB" sz="1200">
              <a:cs typeface="Arial"/>
            </a:endParaRPr>
          </a:p>
          <a:p>
            <a:pPr marL="285750" indent="-285750" algn="l">
              <a:buFont typeface="Arial" panose="020B0604020202020204" pitchFamily="34" charset="0"/>
              <a:buChar char="•"/>
            </a:pPr>
            <a:r>
              <a:rPr lang="en-GB" sz="1200"/>
              <a:t>Opportunity to explore environmental issues</a:t>
            </a:r>
            <a:endParaRPr lang="en-GB" sz="1200">
              <a:cs typeface="Arial"/>
            </a:endParaRPr>
          </a:p>
          <a:p>
            <a:pPr marL="285750" indent="-285750" algn="l">
              <a:buFont typeface="Arial" panose="020B0604020202020204" pitchFamily="34" charset="0"/>
              <a:buChar char="•"/>
            </a:pPr>
            <a:r>
              <a:rPr lang="en-GB" sz="1200"/>
              <a:t>Manage Medicines app</a:t>
            </a:r>
            <a:endParaRPr lang="en-GB" sz="1200">
              <a:cs typeface="Arial"/>
            </a:endParaRPr>
          </a:p>
          <a:p>
            <a:endParaRPr lang="en-GB"/>
          </a:p>
        </p:txBody>
      </p:sp>
      <p:sp>
        <p:nvSpPr>
          <p:cNvPr id="4" name="Slide Number Placeholder 3"/>
          <p:cNvSpPr>
            <a:spLocks noGrp="1"/>
          </p:cNvSpPr>
          <p:nvPr>
            <p:ph type="sldNum" sz="quarter" idx="5"/>
          </p:nvPr>
        </p:nvSpPr>
        <p:spPr/>
        <p:txBody>
          <a:bodyPr/>
          <a:lstStyle/>
          <a:p>
            <a:fld id="{5615CCE6-0B4E-4E3A-AE8E-13C03A3B2034}" type="slidenum">
              <a:rPr lang="en-GB" smtClean="0"/>
              <a:t>7</a:t>
            </a:fld>
            <a:endParaRPr lang="en-GB"/>
          </a:p>
        </p:txBody>
      </p:sp>
    </p:spTree>
    <p:extLst>
      <p:ext uri="{BB962C8B-B14F-4D97-AF65-F5344CB8AC3E}">
        <p14:creationId xmlns:p14="http://schemas.microsoft.com/office/powerpoint/2010/main" val="182088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A93D1-E2FA-4C27-8D73-A79E146624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127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A93D1-E2FA-4C27-8D73-A79E146624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9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3FF52-4155-9807-BD20-29B9CB2B2984}"/>
              </a:ext>
            </a:extLst>
          </p:cNvPr>
          <p:cNvSpPr>
            <a:spLocks noGrp="1"/>
          </p:cNvSpPr>
          <p:nvPr>
            <p:ph type="ctrTitle" hasCustomPrompt="1"/>
          </p:nvPr>
        </p:nvSpPr>
        <p:spPr>
          <a:xfrm>
            <a:off x="896389" y="1052736"/>
            <a:ext cx="10363200" cy="648072"/>
          </a:xfrm>
          <a:prstGeom prst="rect">
            <a:avLst/>
          </a:prstGeom>
        </p:spPr>
        <p:txBody>
          <a:bodyPr/>
          <a:lstStyle>
            <a:lvl1pPr>
              <a:defRPr sz="3000" b="0" i="0">
                <a:latin typeface="+mj-lt"/>
              </a:defRPr>
            </a:lvl1pPr>
          </a:lstStyle>
          <a:p>
            <a:r>
              <a:rPr lang="en-GB"/>
              <a:t>Slide Heading in here</a:t>
            </a:r>
          </a:p>
        </p:txBody>
      </p:sp>
      <p:sp>
        <p:nvSpPr>
          <p:cNvPr id="7" name="Subtitle 2">
            <a:extLst>
              <a:ext uri="{FF2B5EF4-FFF2-40B4-BE49-F238E27FC236}">
                <a16:creationId xmlns:a16="http://schemas.microsoft.com/office/drawing/2014/main" id="{3A711479-3B3D-1F64-F6C2-74D175A0EE35}"/>
              </a:ext>
            </a:extLst>
          </p:cNvPr>
          <p:cNvSpPr>
            <a:spLocks noGrp="1"/>
          </p:cNvSpPr>
          <p:nvPr>
            <p:ph type="subTitle" idx="1" hasCustomPrompt="1"/>
          </p:nvPr>
        </p:nvSpPr>
        <p:spPr>
          <a:xfrm>
            <a:off x="896389" y="1988840"/>
            <a:ext cx="10363200" cy="3672408"/>
          </a:xfrm>
          <a:prstGeom prst="rect">
            <a:avLst/>
          </a:prstGeom>
        </p:spPr>
        <p:txBody>
          <a:bodyPr/>
          <a:lstStyle>
            <a:lvl1pPr marL="0" indent="0" algn="ctr">
              <a:buNone/>
              <a:defRPr sz="1400" b="0" i="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Body text goes in here</a:t>
            </a:r>
            <a:endParaRPr lang="en-GB"/>
          </a:p>
        </p:txBody>
      </p:sp>
      <p:pic>
        <p:nvPicPr>
          <p:cNvPr id="5" name="Picture 4">
            <a:extLst>
              <a:ext uri="{FF2B5EF4-FFF2-40B4-BE49-F238E27FC236}">
                <a16:creationId xmlns:a16="http://schemas.microsoft.com/office/drawing/2014/main" id="{E0033428-DA3B-17A0-E861-16EFABD956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7861" y="6162725"/>
            <a:ext cx="3072672" cy="537503"/>
          </a:xfrm>
          <a:prstGeom prst="rect">
            <a:avLst/>
          </a:prstGeom>
        </p:spPr>
      </p:pic>
      <p:pic>
        <p:nvPicPr>
          <p:cNvPr id="4" name="Picture 3" descr="A close up of a logo&#10;&#10;Description automatically generated with low confidence">
            <a:extLst>
              <a:ext uri="{FF2B5EF4-FFF2-40B4-BE49-F238E27FC236}">
                <a16:creationId xmlns:a16="http://schemas.microsoft.com/office/drawing/2014/main" id="{F3B71085-D631-2170-7153-CA2331EC6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8235" y="6234879"/>
            <a:ext cx="3503168" cy="393192"/>
          </a:xfrm>
          <a:prstGeom prst="rect">
            <a:avLst/>
          </a:prstGeom>
        </p:spPr>
      </p:pic>
    </p:spTree>
    <p:extLst>
      <p:ext uri="{BB962C8B-B14F-4D97-AF65-F5344CB8AC3E}">
        <p14:creationId xmlns:p14="http://schemas.microsoft.com/office/powerpoint/2010/main" val="252416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28B6-7953-B5A9-2C99-A3D5B1D448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8CBC983-4CAC-5491-E006-7681DCA66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58772C7-ABDC-C551-0C70-D576EC17B941}"/>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5" name="Footer Placeholder 4">
            <a:extLst>
              <a:ext uri="{FF2B5EF4-FFF2-40B4-BE49-F238E27FC236}">
                <a16:creationId xmlns:a16="http://schemas.microsoft.com/office/drawing/2014/main" id="{E6B0A1A7-C99C-8D64-8C49-381686AF3A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93C637-5067-946A-4D94-359D05267F2E}"/>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153232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B15B-9202-2082-2001-31806E5A75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C70F750-393C-B15D-C82C-DBCCECABAC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8CEEAEC-E447-559F-D6A8-54FB08DAF7C7}"/>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5" name="Footer Placeholder 4">
            <a:extLst>
              <a:ext uri="{FF2B5EF4-FFF2-40B4-BE49-F238E27FC236}">
                <a16:creationId xmlns:a16="http://schemas.microsoft.com/office/drawing/2014/main" id="{D7846B68-5027-8594-3582-4888BAC75C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8FB107-3383-8B68-E505-136743722DB1}"/>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380366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F60D-DE89-EFB1-4A9C-63EF6E6705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92D71AC-F69E-8870-542A-FA2D901A7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F7A126-D3EA-CA09-46C7-4C52392AC87F}"/>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5" name="Footer Placeholder 4">
            <a:extLst>
              <a:ext uri="{FF2B5EF4-FFF2-40B4-BE49-F238E27FC236}">
                <a16:creationId xmlns:a16="http://schemas.microsoft.com/office/drawing/2014/main" id="{DFE1AECD-CC33-CFC0-2B9E-96D2E33598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9E268E-35A7-D1DE-7186-306E6DDE2ACD}"/>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1846103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D66B-BC4E-51E5-4665-84AE02F8649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8AA3546-B87D-DCEA-9EA6-2FBFB2B57E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493902A-60E9-A4B6-3DC0-0A9510DCC9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7A50232-1D76-FE7B-3A5C-17DE4727970C}"/>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6" name="Footer Placeholder 5">
            <a:extLst>
              <a:ext uri="{FF2B5EF4-FFF2-40B4-BE49-F238E27FC236}">
                <a16:creationId xmlns:a16="http://schemas.microsoft.com/office/drawing/2014/main" id="{F346DB94-2083-FB24-3434-F92B743FD0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4CB9BB-0AC1-506B-5DE6-3E8F58D13054}"/>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421346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1C1-1FB1-851B-AA3C-0EAF67E4536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BF7A10F-1507-4D6F-3B2E-D4996A27F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F36CD4-8D8C-4D38-1ACD-44B69CC29D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1E8543-85E3-343C-9258-3CD65D629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065939-F464-8457-98F3-57E5EC610BB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C510636-5923-2CDB-7992-73E9A5841E41}"/>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8" name="Footer Placeholder 7">
            <a:extLst>
              <a:ext uri="{FF2B5EF4-FFF2-40B4-BE49-F238E27FC236}">
                <a16:creationId xmlns:a16="http://schemas.microsoft.com/office/drawing/2014/main" id="{EE59DC31-7502-83BB-4E0D-9BCFCDCCE4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2790DD-3547-4DA2-0455-79BB8E7065E6}"/>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02438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E4FF-505A-1F0C-DBE8-468FF4FE10A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B3FF260-CA5D-768D-E4EE-B6B90DE98DF8}"/>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4" name="Footer Placeholder 3">
            <a:extLst>
              <a:ext uri="{FF2B5EF4-FFF2-40B4-BE49-F238E27FC236}">
                <a16:creationId xmlns:a16="http://schemas.microsoft.com/office/drawing/2014/main" id="{72AC305D-0BA7-5EE8-5389-8D53CE5555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CA507BB-8BB3-E648-F22D-C708C23922B1}"/>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82771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8A2301-3AB2-B9D2-04A7-A811D1BDA8B3}"/>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3" name="Footer Placeholder 2">
            <a:extLst>
              <a:ext uri="{FF2B5EF4-FFF2-40B4-BE49-F238E27FC236}">
                <a16:creationId xmlns:a16="http://schemas.microsoft.com/office/drawing/2014/main" id="{6C403743-DF0C-2006-6ED5-1B75ABC27E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FD709E-D983-10CF-42F5-91F6CA11217D}"/>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383187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23CF-39E2-0A38-6C6F-53E7AECDB3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A2487D4-135B-8368-3F97-21B3ABD0C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FFC058-7EE7-BED3-431A-E7172CB5D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3126C-02F3-ADCC-F402-1843BCAC6335}"/>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6" name="Footer Placeholder 5">
            <a:extLst>
              <a:ext uri="{FF2B5EF4-FFF2-40B4-BE49-F238E27FC236}">
                <a16:creationId xmlns:a16="http://schemas.microsoft.com/office/drawing/2014/main" id="{792BB92F-309A-4725-1737-BC84192F0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B38D1F-219F-E7A7-F946-1AFF7C925BC6}"/>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430529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55FB-427B-42CE-A915-6479A69B6C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A834EFE-02F9-00B9-5786-C305FBCF5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DE7C67-AF5F-5BC5-723A-3FEE71512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6940DD-FD25-244E-940C-63E90747AE7F}"/>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6" name="Footer Placeholder 5">
            <a:extLst>
              <a:ext uri="{FF2B5EF4-FFF2-40B4-BE49-F238E27FC236}">
                <a16:creationId xmlns:a16="http://schemas.microsoft.com/office/drawing/2014/main" id="{7E732FF7-520B-72F3-4628-8FE28531E3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5BEB76-12A2-200E-BC0F-A46D4E47F972}"/>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1001927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FB18-9463-5C7F-3077-2694D67BF28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A8AC201-C8D5-D33A-398F-A32907149E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DD9EE2-06B2-55B8-B300-AE410AE70538}"/>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5" name="Footer Placeholder 4">
            <a:extLst>
              <a:ext uri="{FF2B5EF4-FFF2-40B4-BE49-F238E27FC236}">
                <a16:creationId xmlns:a16="http://schemas.microsoft.com/office/drawing/2014/main" id="{301A5804-6B05-82CF-C6A9-6A54E90DF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E36C4A-BB0E-05A8-50BC-6B2F89EE232F}"/>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357643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3FF52-4155-9807-BD20-29B9CB2B2984}"/>
              </a:ext>
            </a:extLst>
          </p:cNvPr>
          <p:cNvSpPr>
            <a:spLocks noGrp="1"/>
          </p:cNvSpPr>
          <p:nvPr>
            <p:ph type="ctrTitle" hasCustomPrompt="1"/>
          </p:nvPr>
        </p:nvSpPr>
        <p:spPr>
          <a:xfrm>
            <a:off x="896389" y="1052736"/>
            <a:ext cx="10363200" cy="648072"/>
          </a:xfrm>
          <a:prstGeom prst="rect">
            <a:avLst/>
          </a:prstGeom>
        </p:spPr>
        <p:txBody>
          <a:bodyPr/>
          <a:lstStyle>
            <a:lvl1pPr>
              <a:defRPr sz="3000" b="0" i="0">
                <a:latin typeface="+mj-lt"/>
              </a:defRPr>
            </a:lvl1pPr>
          </a:lstStyle>
          <a:p>
            <a:r>
              <a:rPr lang="en-GB"/>
              <a:t>Slide Heading in here</a:t>
            </a:r>
          </a:p>
        </p:txBody>
      </p:sp>
      <p:sp>
        <p:nvSpPr>
          <p:cNvPr id="7" name="Subtitle 2">
            <a:extLst>
              <a:ext uri="{FF2B5EF4-FFF2-40B4-BE49-F238E27FC236}">
                <a16:creationId xmlns:a16="http://schemas.microsoft.com/office/drawing/2014/main" id="{3A711479-3B3D-1F64-F6C2-74D175A0EE35}"/>
              </a:ext>
            </a:extLst>
          </p:cNvPr>
          <p:cNvSpPr>
            <a:spLocks noGrp="1"/>
          </p:cNvSpPr>
          <p:nvPr>
            <p:ph type="subTitle" idx="1" hasCustomPrompt="1"/>
          </p:nvPr>
        </p:nvSpPr>
        <p:spPr>
          <a:xfrm>
            <a:off x="896389" y="1988840"/>
            <a:ext cx="10363200" cy="3672408"/>
          </a:xfrm>
          <a:prstGeom prst="rect">
            <a:avLst/>
          </a:prstGeom>
        </p:spPr>
        <p:txBody>
          <a:bodyPr/>
          <a:lstStyle>
            <a:lvl1pPr marL="0" indent="0" algn="ctr">
              <a:buNone/>
              <a:defRPr sz="1400" b="0" i="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Body text goes in here</a:t>
            </a:r>
            <a:endParaRPr lang="en-GB"/>
          </a:p>
        </p:txBody>
      </p:sp>
      <p:grpSp>
        <p:nvGrpSpPr>
          <p:cNvPr id="4" name="Group 3">
            <a:extLst>
              <a:ext uri="{FF2B5EF4-FFF2-40B4-BE49-F238E27FC236}">
                <a16:creationId xmlns:a16="http://schemas.microsoft.com/office/drawing/2014/main" id="{AE3B7B78-55A0-F21E-BAE6-E78708326172}"/>
              </a:ext>
            </a:extLst>
          </p:cNvPr>
          <p:cNvGrpSpPr/>
          <p:nvPr userDrawn="1"/>
        </p:nvGrpSpPr>
        <p:grpSpPr>
          <a:xfrm>
            <a:off x="4850677" y="6162725"/>
            <a:ext cx="6830612" cy="537503"/>
            <a:chOff x="3638007" y="6162724"/>
            <a:chExt cx="5122959" cy="537503"/>
          </a:xfrm>
        </p:grpSpPr>
        <p:pic>
          <p:nvPicPr>
            <p:cNvPr id="8" name="Picture 7">
              <a:extLst>
                <a:ext uri="{FF2B5EF4-FFF2-40B4-BE49-F238E27FC236}">
                  <a16:creationId xmlns:a16="http://schemas.microsoft.com/office/drawing/2014/main" id="{EC81D214-8B3C-E819-D39E-4C9FC7894B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7937" y="6237312"/>
              <a:ext cx="2473029" cy="370357"/>
            </a:xfrm>
            <a:prstGeom prst="rect">
              <a:avLst/>
            </a:prstGeom>
          </p:spPr>
        </p:pic>
        <p:pic>
          <p:nvPicPr>
            <p:cNvPr id="9" name="Picture 8">
              <a:extLst>
                <a:ext uri="{FF2B5EF4-FFF2-40B4-BE49-F238E27FC236}">
                  <a16:creationId xmlns:a16="http://schemas.microsoft.com/office/drawing/2014/main" id="{2B76DDD4-099C-20FB-85E9-32831C5B3C5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8007" y="6162724"/>
              <a:ext cx="2300281" cy="537503"/>
            </a:xfrm>
            <a:prstGeom prst="rect">
              <a:avLst/>
            </a:prstGeom>
          </p:spPr>
        </p:pic>
      </p:grpSp>
    </p:spTree>
    <p:extLst>
      <p:ext uri="{BB962C8B-B14F-4D97-AF65-F5344CB8AC3E}">
        <p14:creationId xmlns:p14="http://schemas.microsoft.com/office/powerpoint/2010/main" val="326393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CE3E-2BDE-BE94-4DDD-C4FDE02D04E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491E707-45C0-9879-1347-9F321CAB15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10A49A-D6C6-B042-3DD1-115EB839E889}"/>
              </a:ext>
            </a:extLst>
          </p:cNvPr>
          <p:cNvSpPr>
            <a:spLocks noGrp="1"/>
          </p:cNvSpPr>
          <p:nvPr>
            <p:ph type="dt" sz="half" idx="10"/>
          </p:nvPr>
        </p:nvSpPr>
        <p:spPr/>
        <p:txBody>
          <a:bodyPr/>
          <a:lstStyle/>
          <a:p>
            <a:fld id="{7D13A434-0138-4743-AC22-D0F136A03D85}" type="datetimeFigureOut">
              <a:rPr lang="en-GB" smtClean="0"/>
              <a:t>16/04/2024</a:t>
            </a:fld>
            <a:endParaRPr lang="en-GB"/>
          </a:p>
        </p:txBody>
      </p:sp>
      <p:sp>
        <p:nvSpPr>
          <p:cNvPr id="5" name="Footer Placeholder 4">
            <a:extLst>
              <a:ext uri="{FF2B5EF4-FFF2-40B4-BE49-F238E27FC236}">
                <a16:creationId xmlns:a16="http://schemas.microsoft.com/office/drawing/2014/main" id="{95186389-6A37-C9F9-BB93-FBCDCAF16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5329D4-57BB-9D64-B7EA-C5111FDB8BFA}"/>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3944815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537DFA9-83F5-4E4D-A84C-0AB073D9FD03}"/>
              </a:ext>
            </a:extLst>
          </p:cNvPr>
          <p:cNvSpPr>
            <a:spLocks noGrp="1"/>
          </p:cNvSpPr>
          <p:nvPr>
            <p:ph type="body" sz="quarter" idx="11"/>
          </p:nvPr>
        </p:nvSpPr>
        <p:spPr>
          <a:xfrm>
            <a:off x="424078" y="6430791"/>
            <a:ext cx="11269157" cy="247099"/>
          </a:xfrm>
          <a:prstGeom prst="rect">
            <a:avLst/>
          </a:prstGeom>
        </p:spPr>
        <p:txBody>
          <a:bodyPr/>
          <a:lstStyle>
            <a:lvl1pPr>
              <a:defRPr sz="1000">
                <a:solidFill>
                  <a:srgbClr val="27488D"/>
                </a:solidFill>
              </a:defRPr>
            </a:lvl1pPr>
          </a:lstStyle>
          <a:p>
            <a:pPr lvl="0"/>
            <a:r>
              <a:rPr lang="en-GB" dirty="0"/>
              <a:t>1. CLICK TO EDIT TITLE</a:t>
            </a:r>
          </a:p>
        </p:txBody>
      </p:sp>
      <p:sp>
        <p:nvSpPr>
          <p:cNvPr id="2" name="Title 1">
            <a:extLst>
              <a:ext uri="{FF2B5EF4-FFF2-40B4-BE49-F238E27FC236}">
                <a16:creationId xmlns:a16="http://schemas.microsoft.com/office/drawing/2014/main" id="{438AB9E1-EBC9-8746-B44A-E0FE0D0DBC2F}"/>
              </a:ext>
            </a:extLst>
          </p:cNvPr>
          <p:cNvSpPr>
            <a:spLocks noGrp="1"/>
          </p:cNvSpPr>
          <p:nvPr>
            <p:ph type="title"/>
          </p:nvPr>
        </p:nvSpPr>
        <p:spPr>
          <a:xfrm>
            <a:off x="424442" y="365126"/>
            <a:ext cx="7376896" cy="1108404"/>
          </a:xfrm>
          <a:prstGeom prst="rect">
            <a:avLst/>
          </a:prstGeom>
        </p:spPr>
        <p:txBody>
          <a:bodyPr/>
          <a:lstStyle/>
          <a:p>
            <a:r>
              <a:rPr lang="en-GB"/>
              <a:t>Click to edit Master title style</a:t>
            </a:r>
            <a:endParaRPr lang="pt-PT"/>
          </a:p>
        </p:txBody>
      </p:sp>
      <p:sp>
        <p:nvSpPr>
          <p:cNvPr id="8" name="Text Placeholder 7">
            <a:extLst>
              <a:ext uri="{FF2B5EF4-FFF2-40B4-BE49-F238E27FC236}">
                <a16:creationId xmlns:a16="http://schemas.microsoft.com/office/drawing/2014/main" id="{C72BC34A-C3DF-2245-BF26-97EC6BFA94BE}"/>
              </a:ext>
            </a:extLst>
          </p:cNvPr>
          <p:cNvSpPr>
            <a:spLocks noGrp="1"/>
          </p:cNvSpPr>
          <p:nvPr>
            <p:ph type="body" sz="quarter" idx="10"/>
          </p:nvPr>
        </p:nvSpPr>
        <p:spPr>
          <a:xfrm>
            <a:off x="424079" y="1473200"/>
            <a:ext cx="7376896" cy="4429125"/>
          </a:xfrm>
          <a:prstGeom prst="rect">
            <a:avLst/>
          </a:prstGeom>
        </p:spPr>
        <p:txBody>
          <a:bodyPr/>
          <a:lstStyle>
            <a:lvl1pPr>
              <a:lnSpc>
                <a:spcPct val="100000"/>
              </a:lnSpc>
              <a:spcBef>
                <a:spcPts val="600"/>
              </a:spcBef>
              <a:spcAft>
                <a:spcPts val="600"/>
              </a:spcAft>
              <a:defRPr/>
            </a:lvl1pPr>
          </a:lstStyle>
          <a:p>
            <a:pPr lvl="0"/>
            <a:r>
              <a:rPr lang="en-GB" dirty="0"/>
              <a:t>Click to edit text</a:t>
            </a:r>
          </a:p>
        </p:txBody>
      </p:sp>
    </p:spTree>
    <p:extLst>
      <p:ext uri="{BB962C8B-B14F-4D97-AF65-F5344CB8AC3E}">
        <p14:creationId xmlns:p14="http://schemas.microsoft.com/office/powerpoint/2010/main" val="1933368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607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584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7D7-7880-54B1-2822-1F82FFBF244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0BBD30D-D8DA-1042-585E-0B2C2ECB85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EABB81-C569-0B43-FF5D-D347A77F3383}"/>
              </a:ext>
            </a:extLst>
          </p:cNvPr>
          <p:cNvSpPr>
            <a:spLocks noGrp="1"/>
          </p:cNvSpPr>
          <p:nvPr>
            <p:ph type="dt" sz="half" idx="10"/>
          </p:nvPr>
        </p:nvSpPr>
        <p:spPr/>
        <p:txBody>
          <a:bodyPr/>
          <a:lstStyle/>
          <a:p>
            <a:fld id="{34541346-203C-4B64-8C95-373DEF47192C}" type="datetimeFigureOut">
              <a:rPr lang="en-GB" smtClean="0"/>
              <a:t>16/04/2024</a:t>
            </a:fld>
            <a:endParaRPr lang="en-GB"/>
          </a:p>
        </p:txBody>
      </p:sp>
      <p:sp>
        <p:nvSpPr>
          <p:cNvPr id="5" name="Footer Placeholder 4">
            <a:extLst>
              <a:ext uri="{FF2B5EF4-FFF2-40B4-BE49-F238E27FC236}">
                <a16:creationId xmlns:a16="http://schemas.microsoft.com/office/drawing/2014/main" id="{4DF9DC41-C8D1-ABF0-5D27-CA3D1EBEFB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33AC22-F5B3-5C38-5C75-E6EB99CA601A}"/>
              </a:ext>
            </a:extLst>
          </p:cNvPr>
          <p:cNvSpPr>
            <a:spLocks noGrp="1"/>
          </p:cNvSpPr>
          <p:nvPr>
            <p:ph type="sldNum" sz="quarter" idx="12"/>
          </p:nvPr>
        </p:nvSpPr>
        <p:spPr/>
        <p:txBody>
          <a:bodyPr/>
          <a:lstStyle/>
          <a:p>
            <a:fld id="{363DA1F1-24AE-4711-93E8-D62ABD5FFF6C}" type="slidenum">
              <a:rPr lang="en-GB" smtClean="0"/>
              <a:t>‹#›</a:t>
            </a:fld>
            <a:endParaRPr lang="en-GB"/>
          </a:p>
        </p:txBody>
      </p:sp>
    </p:spTree>
    <p:extLst>
      <p:ext uri="{BB962C8B-B14F-4D97-AF65-F5344CB8AC3E}">
        <p14:creationId xmlns:p14="http://schemas.microsoft.com/office/powerpoint/2010/main" val="264527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3FF52-4155-9807-BD20-29B9CB2B2984}"/>
              </a:ext>
            </a:extLst>
          </p:cNvPr>
          <p:cNvSpPr>
            <a:spLocks noGrp="1"/>
          </p:cNvSpPr>
          <p:nvPr>
            <p:ph type="ctrTitle" hasCustomPrompt="1"/>
          </p:nvPr>
        </p:nvSpPr>
        <p:spPr>
          <a:xfrm>
            <a:off x="896389" y="1052736"/>
            <a:ext cx="10363200" cy="648072"/>
          </a:xfrm>
          <a:prstGeom prst="rect">
            <a:avLst/>
          </a:prstGeom>
        </p:spPr>
        <p:txBody>
          <a:bodyPr/>
          <a:lstStyle>
            <a:lvl1pPr>
              <a:defRPr sz="2250" b="0" i="0">
                <a:latin typeface="+mj-lt"/>
              </a:defRPr>
            </a:lvl1pPr>
          </a:lstStyle>
          <a:p>
            <a:r>
              <a:rPr lang="en-GB"/>
              <a:t>Slide Heading in here</a:t>
            </a:r>
          </a:p>
        </p:txBody>
      </p:sp>
      <p:sp>
        <p:nvSpPr>
          <p:cNvPr id="7" name="Subtitle 2">
            <a:extLst>
              <a:ext uri="{FF2B5EF4-FFF2-40B4-BE49-F238E27FC236}">
                <a16:creationId xmlns:a16="http://schemas.microsoft.com/office/drawing/2014/main" id="{3A711479-3B3D-1F64-F6C2-74D175A0EE35}"/>
              </a:ext>
            </a:extLst>
          </p:cNvPr>
          <p:cNvSpPr>
            <a:spLocks noGrp="1"/>
          </p:cNvSpPr>
          <p:nvPr>
            <p:ph type="subTitle" idx="1" hasCustomPrompt="1"/>
          </p:nvPr>
        </p:nvSpPr>
        <p:spPr>
          <a:xfrm>
            <a:off x="896389" y="1988840"/>
            <a:ext cx="10363200" cy="3672408"/>
          </a:xfrm>
          <a:prstGeom prst="rect">
            <a:avLst/>
          </a:prstGeom>
        </p:spPr>
        <p:txBody>
          <a:bodyPr/>
          <a:lstStyle>
            <a:lvl1pPr marL="0" indent="0" algn="ctr">
              <a:buNone/>
              <a:defRPr sz="1050" b="0" i="0">
                <a:latin typeface="+mn-l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Body text goes in here</a:t>
            </a:r>
            <a:endParaRPr lang="en-GB"/>
          </a:p>
        </p:txBody>
      </p:sp>
      <p:pic>
        <p:nvPicPr>
          <p:cNvPr id="5" name="Picture 4">
            <a:extLst>
              <a:ext uri="{FF2B5EF4-FFF2-40B4-BE49-F238E27FC236}">
                <a16:creationId xmlns:a16="http://schemas.microsoft.com/office/drawing/2014/main" id="{E0033428-DA3B-17A0-E861-16EFABD956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7861" y="6162727"/>
            <a:ext cx="3072672" cy="537503"/>
          </a:xfrm>
          <a:prstGeom prst="rect">
            <a:avLst/>
          </a:prstGeom>
        </p:spPr>
      </p:pic>
      <p:pic>
        <p:nvPicPr>
          <p:cNvPr id="4" name="Picture 3" descr="A close up of a logo&#10;&#10;Description automatically generated with low confidence">
            <a:extLst>
              <a:ext uri="{FF2B5EF4-FFF2-40B4-BE49-F238E27FC236}">
                <a16:creationId xmlns:a16="http://schemas.microsoft.com/office/drawing/2014/main" id="{F3B71085-D631-2170-7153-CA2331EC6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8235" y="6234879"/>
            <a:ext cx="3503168" cy="393192"/>
          </a:xfrm>
          <a:prstGeom prst="rect">
            <a:avLst/>
          </a:prstGeom>
        </p:spPr>
      </p:pic>
    </p:spTree>
    <p:extLst>
      <p:ext uri="{BB962C8B-B14F-4D97-AF65-F5344CB8AC3E}">
        <p14:creationId xmlns:p14="http://schemas.microsoft.com/office/powerpoint/2010/main" val="252416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6389" y="1700808"/>
            <a:ext cx="10363200" cy="648072"/>
          </a:xfrm>
          <a:prstGeom prst="rect">
            <a:avLst/>
          </a:prstGeom>
        </p:spPr>
        <p:txBody>
          <a:bodyPr/>
          <a:lstStyle>
            <a:lvl1pPr>
              <a:defRPr b="0" i="0">
                <a:latin typeface="+mj-lt"/>
              </a:defRPr>
            </a:lvl1pPr>
          </a:lstStyle>
          <a:p>
            <a:r>
              <a:rPr lang="en-GB"/>
              <a:t>Heading in here</a:t>
            </a:r>
          </a:p>
        </p:txBody>
      </p:sp>
      <p:sp>
        <p:nvSpPr>
          <p:cNvPr id="3" name="Subtitle 2"/>
          <p:cNvSpPr>
            <a:spLocks noGrp="1"/>
          </p:cNvSpPr>
          <p:nvPr>
            <p:ph type="subTitle" idx="1" hasCustomPrompt="1"/>
          </p:nvPr>
        </p:nvSpPr>
        <p:spPr>
          <a:xfrm>
            <a:off x="1810789" y="2924944"/>
            <a:ext cx="8534400" cy="504056"/>
          </a:xfrm>
          <a:prstGeom prst="rect">
            <a:avLst/>
          </a:prstGeom>
        </p:spPr>
        <p:txBody>
          <a:bodyPr/>
          <a:lstStyle>
            <a:lvl1pPr marL="0" indent="0" algn="ctr">
              <a:buNone/>
              <a:defRPr sz="280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Subheading in here</a:t>
            </a:r>
            <a:endParaRPr lang="en-GB"/>
          </a:p>
        </p:txBody>
      </p:sp>
      <p:grpSp>
        <p:nvGrpSpPr>
          <p:cNvPr id="5" name="Group 4">
            <a:extLst>
              <a:ext uri="{FF2B5EF4-FFF2-40B4-BE49-F238E27FC236}">
                <a16:creationId xmlns:a16="http://schemas.microsoft.com/office/drawing/2014/main" id="{C251F5B2-250D-9D9A-5BF0-5BF2CC7AC6B2}"/>
              </a:ext>
            </a:extLst>
          </p:cNvPr>
          <p:cNvGrpSpPr/>
          <p:nvPr userDrawn="1"/>
        </p:nvGrpSpPr>
        <p:grpSpPr>
          <a:xfrm>
            <a:off x="4850677" y="6162725"/>
            <a:ext cx="6830612" cy="537503"/>
            <a:chOff x="3638007" y="6162724"/>
            <a:chExt cx="5122959" cy="537503"/>
          </a:xfrm>
        </p:grpSpPr>
        <p:pic>
          <p:nvPicPr>
            <p:cNvPr id="13" name="Picture 12">
              <a:extLst>
                <a:ext uri="{FF2B5EF4-FFF2-40B4-BE49-F238E27FC236}">
                  <a16:creationId xmlns:a16="http://schemas.microsoft.com/office/drawing/2014/main" id="{680D7DE2-F8F9-F487-F5CC-5430DD26C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7937" y="6237312"/>
              <a:ext cx="2473029" cy="370357"/>
            </a:xfrm>
            <a:prstGeom prst="rect">
              <a:avLst/>
            </a:prstGeom>
          </p:spPr>
        </p:pic>
        <p:pic>
          <p:nvPicPr>
            <p:cNvPr id="4" name="Picture 3">
              <a:extLst>
                <a:ext uri="{FF2B5EF4-FFF2-40B4-BE49-F238E27FC236}">
                  <a16:creationId xmlns:a16="http://schemas.microsoft.com/office/drawing/2014/main" id="{602B1D58-BB11-1D24-98D1-E85BA9AF61E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8007" y="6162724"/>
              <a:ext cx="2300281" cy="537503"/>
            </a:xfrm>
            <a:prstGeom prst="rect">
              <a:avLst/>
            </a:prstGeom>
          </p:spPr>
        </p:pic>
      </p:grpSp>
    </p:spTree>
    <p:extLst>
      <p:ext uri="{BB962C8B-B14F-4D97-AF65-F5344CB8AC3E}">
        <p14:creationId xmlns:p14="http://schemas.microsoft.com/office/powerpoint/2010/main" val="3160699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08" userDrawn="1">
          <p15:clr>
            <a:srgbClr val="FBAE40"/>
          </p15:clr>
        </p15:guide>
        <p15:guide id="4" pos="3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3FF52-4155-9807-BD20-29B9CB2B2984}"/>
              </a:ext>
            </a:extLst>
          </p:cNvPr>
          <p:cNvSpPr>
            <a:spLocks noGrp="1"/>
          </p:cNvSpPr>
          <p:nvPr>
            <p:ph type="ctrTitle" hasCustomPrompt="1"/>
          </p:nvPr>
        </p:nvSpPr>
        <p:spPr>
          <a:xfrm>
            <a:off x="896389" y="1052736"/>
            <a:ext cx="10363200" cy="648072"/>
          </a:xfrm>
          <a:prstGeom prst="rect">
            <a:avLst/>
          </a:prstGeom>
        </p:spPr>
        <p:txBody>
          <a:bodyPr/>
          <a:lstStyle>
            <a:lvl1pPr>
              <a:defRPr sz="3000" b="0" i="0">
                <a:latin typeface="+mj-lt"/>
              </a:defRPr>
            </a:lvl1pPr>
          </a:lstStyle>
          <a:p>
            <a:r>
              <a:rPr lang="en-GB" dirty="0"/>
              <a:t>Slide Heading in here</a:t>
            </a:r>
          </a:p>
        </p:txBody>
      </p:sp>
      <p:sp>
        <p:nvSpPr>
          <p:cNvPr id="7" name="Subtitle 2">
            <a:extLst>
              <a:ext uri="{FF2B5EF4-FFF2-40B4-BE49-F238E27FC236}">
                <a16:creationId xmlns:a16="http://schemas.microsoft.com/office/drawing/2014/main" id="{3A711479-3B3D-1F64-F6C2-74D175A0EE35}"/>
              </a:ext>
            </a:extLst>
          </p:cNvPr>
          <p:cNvSpPr>
            <a:spLocks noGrp="1"/>
          </p:cNvSpPr>
          <p:nvPr>
            <p:ph type="subTitle" idx="1" hasCustomPrompt="1"/>
          </p:nvPr>
        </p:nvSpPr>
        <p:spPr>
          <a:xfrm>
            <a:off x="896389" y="1988840"/>
            <a:ext cx="10363200" cy="3672408"/>
          </a:xfrm>
          <a:prstGeom prst="rect">
            <a:avLst/>
          </a:prstGeom>
        </p:spPr>
        <p:txBody>
          <a:bodyPr/>
          <a:lstStyle>
            <a:lvl1pPr marL="0" indent="0" algn="ctr">
              <a:buNone/>
              <a:defRPr sz="1400" b="0" i="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Body text goes in here</a:t>
            </a:r>
            <a:endParaRPr lang="en-GB" dirty="0"/>
          </a:p>
        </p:txBody>
      </p:sp>
      <p:pic>
        <p:nvPicPr>
          <p:cNvPr id="4" name="Picture 3" descr="A close up of a logo&#10;&#10;Description automatically generated with low confidence">
            <a:extLst>
              <a:ext uri="{FF2B5EF4-FFF2-40B4-BE49-F238E27FC236}">
                <a16:creationId xmlns:a16="http://schemas.microsoft.com/office/drawing/2014/main" id="{F3B71085-D631-2170-7153-CA2331EC6D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8235" y="6234879"/>
            <a:ext cx="3503168" cy="393192"/>
          </a:xfrm>
          <a:prstGeom prst="rect">
            <a:avLst/>
          </a:prstGeom>
        </p:spPr>
      </p:pic>
      <p:pic>
        <p:nvPicPr>
          <p:cNvPr id="2" name="Picture 1" descr="Blue text on a white background&#10;&#10;Description automatically generated with medium confidence">
            <a:extLst>
              <a:ext uri="{FF2B5EF4-FFF2-40B4-BE49-F238E27FC236}">
                <a16:creationId xmlns:a16="http://schemas.microsoft.com/office/drawing/2014/main" id="{A7D7DE5A-E671-D951-80B5-4F872E1E9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68" y="6134051"/>
            <a:ext cx="3395553" cy="594848"/>
          </a:xfrm>
          <a:prstGeom prst="rect">
            <a:avLst/>
          </a:prstGeom>
        </p:spPr>
      </p:pic>
    </p:spTree>
    <p:extLst>
      <p:ext uri="{BB962C8B-B14F-4D97-AF65-F5344CB8AC3E}">
        <p14:creationId xmlns:p14="http://schemas.microsoft.com/office/powerpoint/2010/main" val="424990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92BE66-6E5B-4A76-9449-546D9EDD269A}" type="datetimeFigureOut">
              <a:rPr lang="en-GB" smtClean="0"/>
              <a:pPr/>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2B515-5C9A-49C5-B9E1-088C81FB360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2BE66-6E5B-4A76-9449-546D9EDD269A}" type="datetimeFigureOut">
              <a:rPr lang="en-GB" smtClean="0"/>
              <a:pPr/>
              <a:t>16/04/2024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A2B515-5C9A-49C5-B9E1-088C81FB360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A19A4-44F6-0692-CE5C-64D8DD83DC10}"/>
              </a:ext>
            </a:extLst>
          </p:cNvPr>
          <p:cNvSpPr>
            <a:spLocks noGrp="1"/>
          </p:cNvSpPr>
          <p:nvPr>
            <p:ph type="dt" sz="half" idx="10"/>
          </p:nvPr>
        </p:nvSpPr>
        <p:spPr/>
        <p:txBody>
          <a:bodyPr/>
          <a:lstStyle/>
          <a:p>
            <a:fld id="{69F4B197-5E16-429F-8AD5-26107531794B}" type="datetimeFigureOut">
              <a:rPr lang="en-GB" smtClean="0"/>
              <a:t>16/04/2024</a:t>
            </a:fld>
            <a:endParaRPr lang="en-GB"/>
          </a:p>
        </p:txBody>
      </p:sp>
      <p:sp>
        <p:nvSpPr>
          <p:cNvPr id="3" name="Footer Placeholder 2">
            <a:extLst>
              <a:ext uri="{FF2B5EF4-FFF2-40B4-BE49-F238E27FC236}">
                <a16:creationId xmlns:a16="http://schemas.microsoft.com/office/drawing/2014/main" id="{38138F10-9550-27D8-E75C-E53FB3A4D1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45D493-DEDD-4B07-060E-80241FAAB85C}"/>
              </a:ext>
            </a:extLst>
          </p:cNvPr>
          <p:cNvSpPr>
            <a:spLocks noGrp="1"/>
          </p:cNvSpPr>
          <p:nvPr>
            <p:ph type="sldNum" sz="quarter" idx="12"/>
          </p:nvPr>
        </p:nvSpPr>
        <p:spPr/>
        <p:txBody>
          <a:bodyPr/>
          <a:lstStyle/>
          <a:p>
            <a:fld id="{461B329C-4077-462C-BCCD-97C53D874DB1}" type="slidenum">
              <a:rPr lang="en-GB" smtClean="0"/>
              <a:t>‹#›</a:t>
            </a:fld>
            <a:endParaRPr lang="en-GB"/>
          </a:p>
        </p:txBody>
      </p:sp>
    </p:spTree>
    <p:extLst>
      <p:ext uri="{BB962C8B-B14F-4D97-AF65-F5344CB8AC3E}">
        <p14:creationId xmlns:p14="http://schemas.microsoft.com/office/powerpoint/2010/main" val="2110860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heme" Target="../theme/theme6.xml"/><Relationship Id="rId7" Type="http://schemas.openxmlformats.org/officeDocument/2006/relationships/image" Target="../media/image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9" r:id="rId1"/>
    <p:sldLayoutId id="2147483727" r:id="rId2"/>
    <p:sldLayoutId id="2147483725" r:id="rId3"/>
    <p:sldLayoutId id="2147483708" r:id="rId4"/>
    <p:sldLayoutId id="2147483726" r:id="rId5"/>
  </p:sldLayoutIdLst>
  <p:txStyles>
    <p:titleStyle>
      <a:lvl1pPr algn="ctr" rtl="0" eaLnBrk="1" fontAlgn="base" hangingPunct="1">
        <a:spcBef>
          <a:spcPct val="0"/>
        </a:spcBef>
        <a:spcAft>
          <a:spcPct val="0"/>
        </a:spcAft>
        <a:defRPr sz="4400" baseline="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B3F493-7923-1031-A49C-3E0C897804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6B12644-09EA-9E48-4ADA-E905F73DA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AA9CA1-78CB-B499-EAD6-22040B7BF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7E9EF-9C23-4422-8D86-A4B4F9372AED}" type="datetimeFigureOut">
              <a:rPr lang="en-GB" smtClean="0"/>
              <a:t>16/04/2024</a:t>
            </a:fld>
            <a:endParaRPr lang="en-GB"/>
          </a:p>
        </p:txBody>
      </p:sp>
      <p:sp>
        <p:nvSpPr>
          <p:cNvPr id="5" name="Footer Placeholder 4">
            <a:extLst>
              <a:ext uri="{FF2B5EF4-FFF2-40B4-BE49-F238E27FC236}">
                <a16:creationId xmlns:a16="http://schemas.microsoft.com/office/drawing/2014/main" id="{963CFAFA-C87F-6E90-D206-9CBD70CD5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013547-CF9A-8C3B-48F5-EFEE33CFB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3EF8B-7B28-4529-9303-6C42E55E1014}" type="slidenum">
              <a:rPr lang="en-GB" smtClean="0"/>
              <a:t>‹#›</a:t>
            </a:fld>
            <a:endParaRPr lang="en-GB"/>
          </a:p>
        </p:txBody>
      </p:sp>
    </p:spTree>
    <p:extLst>
      <p:ext uri="{BB962C8B-B14F-4D97-AF65-F5344CB8AC3E}">
        <p14:creationId xmlns:p14="http://schemas.microsoft.com/office/powerpoint/2010/main" val="1539961230"/>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2BE66-6E5B-4A76-9449-546D9EDD269A}" type="datetimeFigureOut">
              <a:rPr lang="en-GB" smtClean="0"/>
              <a:pPr/>
              <a:t>16/04/2024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2B515-5C9A-49C5-B9E1-088C81FB360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30" r:id="rId1"/>
    <p:sldLayoutId id="214748372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61844A-672A-05BA-9246-66FF93758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AC8B6B-9452-F4A7-416F-8AABF840C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67D11A-43B5-1125-9009-A837EC3BE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4B197-5E16-429F-8AD5-26107531794B}" type="datetimeFigureOut">
              <a:rPr lang="en-GB" smtClean="0"/>
              <a:t>16/04/2024</a:t>
            </a:fld>
            <a:endParaRPr lang="en-GB"/>
          </a:p>
        </p:txBody>
      </p:sp>
      <p:sp>
        <p:nvSpPr>
          <p:cNvPr id="5" name="Footer Placeholder 4">
            <a:extLst>
              <a:ext uri="{FF2B5EF4-FFF2-40B4-BE49-F238E27FC236}">
                <a16:creationId xmlns:a16="http://schemas.microsoft.com/office/drawing/2014/main" id="{012A82EC-DBEE-FF8A-3AB5-A75746271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84FEA6-D2FB-BE60-A6CA-F4B74FA61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B329C-4077-462C-BCCD-97C53D874DB1}" type="slidenum">
              <a:rPr lang="en-GB" smtClean="0"/>
              <a:t>‹#›</a:t>
            </a:fld>
            <a:endParaRPr lang="en-GB"/>
          </a:p>
        </p:txBody>
      </p:sp>
    </p:spTree>
    <p:extLst>
      <p:ext uri="{BB962C8B-B14F-4D97-AF65-F5344CB8AC3E}">
        <p14:creationId xmlns:p14="http://schemas.microsoft.com/office/powerpoint/2010/main" val="190488269"/>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95C26-A354-70BE-96B6-3D0756D82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D15E778-6BDB-D5A7-414E-94B21C446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442CA1-8266-E1C9-4871-0FDDF0C8C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3A434-0138-4743-AC22-D0F136A03D85}" type="datetimeFigureOut">
              <a:rPr lang="en-GB" smtClean="0"/>
              <a:t>16/04/2024</a:t>
            </a:fld>
            <a:endParaRPr lang="en-GB"/>
          </a:p>
        </p:txBody>
      </p:sp>
      <p:sp>
        <p:nvSpPr>
          <p:cNvPr id="5" name="Footer Placeholder 4">
            <a:extLst>
              <a:ext uri="{FF2B5EF4-FFF2-40B4-BE49-F238E27FC236}">
                <a16:creationId xmlns:a16="http://schemas.microsoft.com/office/drawing/2014/main" id="{DC4B2C54-EE1E-5222-0D00-D996B5665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227205-DCC3-AE96-4C88-3FC74742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C49E-F58B-4103-9209-237EA5686A63}" type="slidenum">
              <a:rPr lang="en-GB" smtClean="0"/>
              <a:t>‹#›</a:t>
            </a:fld>
            <a:endParaRPr lang="en-GB"/>
          </a:p>
        </p:txBody>
      </p:sp>
    </p:spTree>
    <p:extLst>
      <p:ext uri="{BB962C8B-B14F-4D97-AF65-F5344CB8AC3E}">
        <p14:creationId xmlns:p14="http://schemas.microsoft.com/office/powerpoint/2010/main" val="3834593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FFB800-5898-7949-84E4-F723E4874435}"/>
              </a:ext>
            </a:extLst>
          </p:cNvPr>
          <p:cNvSpPr/>
          <p:nvPr userDrawn="1"/>
        </p:nvSpPr>
        <p:spPr>
          <a:xfrm flipV="1">
            <a:off x="424443" y="332663"/>
            <a:ext cx="11343114" cy="5341627"/>
          </a:xfrm>
          <a:prstGeom prst="rect">
            <a:avLst/>
          </a:prstGeom>
          <a:solidFill>
            <a:srgbClr val="D4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top sign&#10;&#10;Description automatically generated">
            <a:extLst>
              <a:ext uri="{FF2B5EF4-FFF2-40B4-BE49-F238E27FC236}">
                <a16:creationId xmlns:a16="http://schemas.microsoft.com/office/drawing/2014/main" id="{5A53D613-2E84-8D49-ACD7-9F1FB93312ED}"/>
              </a:ext>
            </a:extLst>
          </p:cNvPr>
          <p:cNvPicPr>
            <a:picLocks noChangeAspect="1"/>
          </p:cNvPicPr>
          <p:nvPr userDrawn="1"/>
        </p:nvPicPr>
        <p:blipFill>
          <a:blip r:embed="rId4"/>
          <a:stretch>
            <a:fillRect/>
          </a:stretch>
        </p:blipFill>
        <p:spPr>
          <a:xfrm>
            <a:off x="420833" y="6028699"/>
            <a:ext cx="1816669" cy="333600"/>
          </a:xfrm>
          <a:prstGeom prst="rect">
            <a:avLst/>
          </a:prstGeom>
        </p:spPr>
      </p:pic>
      <p:pic>
        <p:nvPicPr>
          <p:cNvPr id="13" name="Picture 12" descr="A picture containing drawing, plate, food&#10;&#10;Description automatically generated">
            <a:extLst>
              <a:ext uri="{FF2B5EF4-FFF2-40B4-BE49-F238E27FC236}">
                <a16:creationId xmlns:a16="http://schemas.microsoft.com/office/drawing/2014/main" id="{F9DD2C41-7E6F-0849-8F73-F8D5535A0B0B}"/>
              </a:ext>
            </a:extLst>
          </p:cNvPr>
          <p:cNvPicPr>
            <a:picLocks noChangeAspect="1"/>
          </p:cNvPicPr>
          <p:nvPr userDrawn="1"/>
        </p:nvPicPr>
        <p:blipFill>
          <a:blip r:embed="rId5"/>
          <a:stretch>
            <a:fillRect/>
          </a:stretch>
        </p:blipFill>
        <p:spPr>
          <a:xfrm>
            <a:off x="7504771" y="5989756"/>
            <a:ext cx="565163" cy="370747"/>
          </a:xfrm>
          <a:prstGeom prst="rect">
            <a:avLst/>
          </a:prstGeom>
        </p:spPr>
      </p:pic>
      <p:pic>
        <p:nvPicPr>
          <p:cNvPr id="14" name="Picture 13" descr="A close up of a sign&#10;&#10;Description automatically generated">
            <a:extLst>
              <a:ext uri="{FF2B5EF4-FFF2-40B4-BE49-F238E27FC236}">
                <a16:creationId xmlns:a16="http://schemas.microsoft.com/office/drawing/2014/main" id="{9F4948D5-8D2A-B547-8220-F99851016759}"/>
              </a:ext>
            </a:extLst>
          </p:cNvPr>
          <p:cNvPicPr>
            <a:picLocks noChangeAspect="1"/>
          </p:cNvPicPr>
          <p:nvPr userDrawn="1"/>
        </p:nvPicPr>
        <p:blipFill>
          <a:blip r:embed="rId6"/>
          <a:stretch>
            <a:fillRect/>
          </a:stretch>
        </p:blipFill>
        <p:spPr>
          <a:xfrm>
            <a:off x="8372037" y="5944572"/>
            <a:ext cx="1776442" cy="508135"/>
          </a:xfrm>
          <a:prstGeom prst="rect">
            <a:avLst/>
          </a:prstGeom>
        </p:spPr>
      </p:pic>
      <p:pic>
        <p:nvPicPr>
          <p:cNvPr id="16" name="Picture 15" descr="A close up of a sign&#10;&#10;Description automatically generated">
            <a:extLst>
              <a:ext uri="{FF2B5EF4-FFF2-40B4-BE49-F238E27FC236}">
                <a16:creationId xmlns:a16="http://schemas.microsoft.com/office/drawing/2014/main" id="{C2BE092E-98C8-F049-82E8-A10FEB6DE344}"/>
              </a:ext>
            </a:extLst>
          </p:cNvPr>
          <p:cNvPicPr>
            <a:picLocks noChangeAspect="1"/>
          </p:cNvPicPr>
          <p:nvPr userDrawn="1"/>
        </p:nvPicPr>
        <p:blipFill>
          <a:blip r:embed="rId7"/>
          <a:stretch>
            <a:fillRect/>
          </a:stretch>
        </p:blipFill>
        <p:spPr>
          <a:xfrm>
            <a:off x="3249694" y="6007832"/>
            <a:ext cx="1714714" cy="3102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2C685153-76BD-3743-B016-B90135DCB292}"/>
              </a:ext>
            </a:extLst>
          </p:cNvPr>
          <p:cNvPicPr>
            <a:picLocks noChangeAspect="1"/>
          </p:cNvPicPr>
          <p:nvPr userDrawn="1"/>
        </p:nvPicPr>
        <p:blipFill>
          <a:blip r:embed="rId8"/>
          <a:stretch>
            <a:fillRect/>
          </a:stretch>
        </p:blipFill>
        <p:spPr>
          <a:xfrm>
            <a:off x="10239064" y="5892582"/>
            <a:ext cx="1551299" cy="384597"/>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9A23FEAC-3490-6148-BF30-0F273459B3A1}"/>
              </a:ext>
            </a:extLst>
          </p:cNvPr>
          <p:cNvPicPr>
            <a:picLocks noChangeAspect="1"/>
          </p:cNvPicPr>
          <p:nvPr userDrawn="1"/>
        </p:nvPicPr>
        <p:blipFill>
          <a:blip r:embed="rId9"/>
          <a:stretch>
            <a:fillRect/>
          </a:stretch>
        </p:blipFill>
        <p:spPr>
          <a:xfrm>
            <a:off x="5266265" y="5933940"/>
            <a:ext cx="1964965" cy="374279"/>
          </a:xfrm>
          <a:prstGeom prst="rect">
            <a:avLst/>
          </a:prstGeom>
        </p:spPr>
      </p:pic>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71803" y="5933940"/>
            <a:ext cx="622344" cy="518767"/>
          </a:xfrm>
          <a:prstGeom prst="rect">
            <a:avLst/>
          </a:prstGeom>
        </p:spPr>
      </p:pic>
    </p:spTree>
    <p:extLst>
      <p:ext uri="{BB962C8B-B14F-4D97-AF65-F5344CB8AC3E}">
        <p14:creationId xmlns:p14="http://schemas.microsoft.com/office/powerpoint/2010/main" val="2444488315"/>
      </p:ext>
    </p:extLst>
  </p:cSld>
  <p:clrMap bg1="lt1" tx1="dk1" bg2="lt2" tx2="dk2" accent1="accent1" accent2="accent2" accent3="accent3" accent4="accent4" accent5="accent5" accent6="accent6" hlink="hlink" folHlink="folHlink"/>
  <p:sldLayoutIdLst>
    <p:sldLayoutId id="2147483673"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C9FF77-4C08-2FD4-D4FD-91EE43CBE50E}"/>
              </a:ext>
            </a:extLst>
          </p:cNvPr>
          <p:cNvSpPr/>
          <p:nvPr userDrawn="1"/>
        </p:nvSpPr>
        <p:spPr>
          <a:xfrm flipV="1">
            <a:off x="423863" y="333375"/>
            <a:ext cx="11344275" cy="5340350"/>
          </a:xfrm>
          <a:prstGeom prst="rect">
            <a:avLst/>
          </a:prstGeom>
          <a:solidFill>
            <a:srgbClr val="D4ED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7" name="Picture 10" descr="A stop sign&#10;&#10;Description automatically generated">
            <a:extLst>
              <a:ext uri="{FF2B5EF4-FFF2-40B4-BE49-F238E27FC236}">
                <a16:creationId xmlns:a16="http://schemas.microsoft.com/office/drawing/2014/main" id="{C919AE22-49F5-2038-C731-43BFF52699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0688" y="6029325"/>
            <a:ext cx="1816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descr="A picture containing drawing, plate, food&#10;&#10;Description automatically generated">
            <a:extLst>
              <a:ext uri="{FF2B5EF4-FFF2-40B4-BE49-F238E27FC236}">
                <a16:creationId xmlns:a16="http://schemas.microsoft.com/office/drawing/2014/main" id="{433EAD77-C6A6-8D25-5BCF-E8821DEBDE3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04113" y="5989638"/>
            <a:ext cx="565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3" descr="A close up of a sign&#10;&#10;Description automatically generated">
            <a:extLst>
              <a:ext uri="{FF2B5EF4-FFF2-40B4-BE49-F238E27FC236}">
                <a16:creationId xmlns:a16="http://schemas.microsoft.com/office/drawing/2014/main" id="{2E7F469C-66F0-AECA-7F50-3A3528BB340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72475" y="5945188"/>
            <a:ext cx="17764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 descr="A close up of a sign&#10;&#10;Description automatically generated">
            <a:extLst>
              <a:ext uri="{FF2B5EF4-FFF2-40B4-BE49-F238E27FC236}">
                <a16:creationId xmlns:a16="http://schemas.microsoft.com/office/drawing/2014/main" id="{5DEC8E57-68FF-46FD-2DCB-8C1969393B2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249613" y="6007100"/>
            <a:ext cx="17145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6" descr="A close up of a sign&#10;&#10;Description automatically generated">
            <a:extLst>
              <a:ext uri="{FF2B5EF4-FFF2-40B4-BE49-F238E27FC236}">
                <a16:creationId xmlns:a16="http://schemas.microsoft.com/office/drawing/2014/main" id="{DF45299A-8AA8-46C2-D570-1FEC67CEFED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239375" y="5892800"/>
            <a:ext cx="15509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7" descr="A picture containing drawing&#10;&#10;Description automatically generated">
            <a:extLst>
              <a:ext uri="{FF2B5EF4-FFF2-40B4-BE49-F238E27FC236}">
                <a16:creationId xmlns:a16="http://schemas.microsoft.com/office/drawing/2014/main" id="{BAF76654-DC60-97B0-5E23-85639E49E4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265738" y="5934075"/>
            <a:ext cx="1965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a:extLst>
              <a:ext uri="{FF2B5EF4-FFF2-40B4-BE49-F238E27FC236}">
                <a16:creationId xmlns:a16="http://schemas.microsoft.com/office/drawing/2014/main" id="{F291785C-2E88-E194-3B67-F1F4A387763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471738" y="5934075"/>
            <a:ext cx="622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hyperlink" Target="http://www.isimpathy.eu/" TargetMode="External"/><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hyperlink" Target="https://learn.nes.nhs.scot/" TargetMode="External"/><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publichealthscotland.scot/publications/dispenser-payments-and-prescription-cost-analysis/dispenser-payments-and-prescription-cost-analysis-financial-year-2022-to-202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hyperlink" Target="file:///H:\EPT\Polypharmacy\2022-08-30\Paper%205%20-%20Case%20study%201_Depression_CJ_AUG22.DOC#NNTTabl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yellowcard.mhra.gov.uk/" TargetMode="External"/><Relationship Id="rId4" Type="http://schemas.openxmlformats.org/officeDocument/2006/relationships/hyperlink" Target="file:///H:\EPT\Polypharmacy\2022-08-30\Paper%205%20-%20Case%20study%201_Depression_CJ_AUG22.DOC#ADRTabl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file:///H:\EPT\Polypharmacy\2022-08-30\Paper%205%20-%20Case%20study%201_Depression_CJ_AUG22.DOC#NNTTable"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file:///H:\EPT\Polypharmacy\2022-08-30\Paper%205%20-%20Case%20study%201_Depression_CJ_AUG22.DOC#NNTTable"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yellowcard.mhra.gov.uk/" TargetMode="External"/><Relationship Id="rId2" Type="http://schemas.openxmlformats.org/officeDocument/2006/relationships/hyperlink" Target="file:///H:\EPT\Polypharmacy\2022-08-30\Paper%205%20-%20Case%20study%201_Depression_CJ_AUG22.DOC#ADRTable"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yellowcard.mhra.gov.uk/" TargetMode="External"/><Relationship Id="rId2" Type="http://schemas.openxmlformats.org/officeDocument/2006/relationships/hyperlink" Target="file:///H:\EPT\Polypharmacy\2022-08-30\Paper%205%20-%20Case%20study%201_Depression_CJ_AUG22.DOC#ADRTable"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cid:0dc72171-310d-4396-8c03-1bd8b96acd5a@eurprd01.prod.exchangelabs.com"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cid:1d336173-2d7a-421b-a0e5-fa73ba6dba53@eurprd01.prod.exchangelabs.com" TargetMode="External"/><Relationship Id="rId4" Type="http://schemas.openxmlformats.org/officeDocument/2006/relationships/image" Target="../media/image67.png"/><Relationship Id="rId9" Type="http://schemas.openxmlformats.org/officeDocument/2006/relationships/image" Target="cid:794488cb-b319-4856-93e3-bad7a2242858@eurprd01.prod.exchangelabs.co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EPandT@gov.scot"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isimpathy.e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flip="none" rotWithShape="1">
            <a:gsLst>
              <a:gs pos="0">
                <a:schemeClr val="accent1">
                  <a:lumMod val="50000"/>
                </a:schemeClr>
              </a:gs>
              <a:gs pos="28000">
                <a:srgbClr val="4F9EC9">
                  <a:shade val="67500"/>
                  <a:satMod val="115000"/>
                </a:srgbClr>
              </a:gs>
              <a:gs pos="86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38" y="185259"/>
            <a:ext cx="3145337" cy="1272271"/>
          </a:xfrm>
          <a:prstGeom prst="rect">
            <a:avLst/>
          </a:prstGeom>
        </p:spPr>
      </p:pic>
      <p:sp>
        <p:nvSpPr>
          <p:cNvPr id="4" name="TextBox 3">
            <a:extLst>
              <a:ext uri="{FF2B5EF4-FFF2-40B4-BE49-F238E27FC236}">
                <a16:creationId xmlns:a16="http://schemas.microsoft.com/office/drawing/2014/main" id="{8CEFE4C8-4BB4-C01E-0657-84D35C6D3A01}"/>
              </a:ext>
            </a:extLst>
          </p:cNvPr>
          <p:cNvSpPr txBox="1"/>
          <p:nvPr/>
        </p:nvSpPr>
        <p:spPr>
          <a:xfrm>
            <a:off x="4642275" y="1600643"/>
            <a:ext cx="7549725" cy="1938992"/>
          </a:xfrm>
          <a:prstGeom prst="rect">
            <a:avLst/>
          </a:prstGeom>
          <a:noFill/>
        </p:spPr>
        <p:txBody>
          <a:bodyPr wrap="square" rtlCol="0">
            <a:spAutoFit/>
          </a:bodyPr>
          <a:lstStyle/>
          <a:p>
            <a:r>
              <a:rPr lang="en-GB" sz="6000" b="1" dirty="0">
                <a:solidFill>
                  <a:srgbClr val="002C69"/>
                </a:solidFill>
                <a:latin typeface="HGSSoeiKakugothicUB" panose="020B0400000000000000" pitchFamily="34" charset="-128"/>
                <a:ea typeface="HGSSoeiKakugothicUB" panose="020B0400000000000000" pitchFamily="34" charset="-128"/>
              </a:rPr>
              <a:t>How to….reduce waste and harm</a:t>
            </a:r>
          </a:p>
        </p:txBody>
      </p:sp>
      <p:sp>
        <p:nvSpPr>
          <p:cNvPr id="6" name="TextBox 5">
            <a:extLst>
              <a:ext uri="{FF2B5EF4-FFF2-40B4-BE49-F238E27FC236}">
                <a16:creationId xmlns:a16="http://schemas.microsoft.com/office/drawing/2014/main" id="{0212E162-D93D-F955-BD5E-D1DB6EE98FF8}"/>
              </a:ext>
            </a:extLst>
          </p:cNvPr>
          <p:cNvSpPr txBox="1"/>
          <p:nvPr/>
        </p:nvSpPr>
        <p:spPr>
          <a:xfrm>
            <a:off x="4722017" y="4391397"/>
            <a:ext cx="7119463" cy="1200329"/>
          </a:xfrm>
          <a:prstGeom prst="rect">
            <a:avLst/>
          </a:prstGeom>
          <a:noFill/>
        </p:spPr>
        <p:txBody>
          <a:bodyPr wrap="square" rtlCol="0">
            <a:spAutoFit/>
          </a:bodyPr>
          <a:lstStyle/>
          <a:p>
            <a:r>
              <a:rPr lang="en-GB" sz="2400" dirty="0">
                <a:latin typeface="HGSSoeiKakugothicUB" panose="020B0400000000000000" pitchFamily="34" charset="-128"/>
                <a:ea typeface="HGSSoeiKakugothicUB" panose="020B0400000000000000" pitchFamily="34" charset="-128"/>
              </a:rPr>
              <a:t>Dr Iain Wilson and Dr Emily Kennedy</a:t>
            </a:r>
          </a:p>
          <a:p>
            <a:r>
              <a:rPr lang="en-GB" sz="2400" dirty="0">
                <a:latin typeface="HGSSoeiKakugothicUB" panose="020B0400000000000000" pitchFamily="34" charset="-128"/>
                <a:ea typeface="HGSSoeiKakugothicUB" panose="020B0400000000000000" pitchFamily="34" charset="-128"/>
              </a:rPr>
              <a:t>Clinical team, Effective Prescribing and Therapeutics Division, Scottish Government </a:t>
            </a:r>
          </a:p>
        </p:txBody>
      </p:sp>
      <p:sp>
        <p:nvSpPr>
          <p:cNvPr id="8" name="TextBox 7">
            <a:extLst>
              <a:ext uri="{FF2B5EF4-FFF2-40B4-BE49-F238E27FC236}">
                <a16:creationId xmlns:a16="http://schemas.microsoft.com/office/drawing/2014/main" id="{43D01B40-6543-21A0-8F74-4F7B93B35A12}"/>
              </a:ext>
            </a:extLst>
          </p:cNvPr>
          <p:cNvSpPr txBox="1"/>
          <p:nvPr/>
        </p:nvSpPr>
        <p:spPr>
          <a:xfrm>
            <a:off x="683086" y="2044793"/>
            <a:ext cx="3508178" cy="584775"/>
          </a:xfrm>
          <a:prstGeom prst="rect">
            <a:avLst/>
          </a:prstGeom>
          <a:noFill/>
        </p:spPr>
        <p:txBody>
          <a:bodyPr wrap="square" rtlCol="0">
            <a:spAutoFit/>
          </a:bodyPr>
          <a:lstStyle/>
          <a:p>
            <a:r>
              <a:rPr lang="en-GB" sz="3200" b="1" dirty="0">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a:t>
            </a:r>
          </a:p>
        </p:txBody>
      </p:sp>
      <p:sp>
        <p:nvSpPr>
          <p:cNvPr id="12" name="TextBox 11">
            <a:extLst>
              <a:ext uri="{FF2B5EF4-FFF2-40B4-BE49-F238E27FC236}">
                <a16:creationId xmlns:a16="http://schemas.microsoft.com/office/drawing/2014/main" id="{FBE2BCC6-A217-0958-0DDF-EED1B33136A7}"/>
              </a:ext>
            </a:extLst>
          </p:cNvPr>
          <p:cNvSpPr txBox="1"/>
          <p:nvPr/>
        </p:nvSpPr>
        <p:spPr>
          <a:xfrm>
            <a:off x="736841" y="2849491"/>
            <a:ext cx="3260211" cy="1077218"/>
          </a:xfrm>
          <a:prstGeom prst="rect">
            <a:avLst/>
          </a:prstGeom>
          <a:noFill/>
        </p:spPr>
        <p:txBody>
          <a:bodyPr wrap="square" rtlCol="0">
            <a:spAutoFit/>
          </a:bodyPr>
          <a:lstStyle/>
          <a:p>
            <a:pPr algn="ctr"/>
            <a:r>
              <a:rPr lang="en-GB" sz="3200" b="1" dirty="0">
                <a:solidFill>
                  <a:schemeClr val="bg1"/>
                </a:solidFill>
                <a:latin typeface="HGSSoeiKakugothicUB" panose="020B0400000000000000" pitchFamily="34" charset="-128"/>
                <a:ea typeface="HGSSoeiKakugothicUB" panose="020B0400000000000000" pitchFamily="34" charset="-128"/>
              </a:rPr>
              <a:t>Reform and Recovery</a:t>
            </a:r>
          </a:p>
        </p:txBody>
      </p:sp>
      <p:grpSp>
        <p:nvGrpSpPr>
          <p:cNvPr id="15" name="Group 14">
            <a:extLst>
              <a:ext uri="{FF2B5EF4-FFF2-40B4-BE49-F238E27FC236}">
                <a16:creationId xmlns:a16="http://schemas.microsoft.com/office/drawing/2014/main" id="{BFD0AE7F-9037-D8F9-9091-FDF0BA7EBE8D}"/>
              </a:ext>
            </a:extLst>
          </p:cNvPr>
          <p:cNvGrpSpPr/>
          <p:nvPr/>
        </p:nvGrpSpPr>
        <p:grpSpPr>
          <a:xfrm>
            <a:off x="891156" y="4127488"/>
            <a:ext cx="3141710" cy="1190702"/>
            <a:chOff x="837624" y="4764556"/>
            <a:chExt cx="3141710" cy="1190702"/>
          </a:xfrm>
        </p:grpSpPr>
        <p:pic>
          <p:nvPicPr>
            <p:cNvPr id="16" name="Picture 2" descr="Twitter Logo transparent PNG - StickPNG">
              <a:extLst>
                <a:ext uri="{FF2B5EF4-FFF2-40B4-BE49-F238E27FC236}">
                  <a16:creationId xmlns:a16="http://schemas.microsoft.com/office/drawing/2014/main" id="{EB0F0B5C-8561-4659-DDAE-94914A75D3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002" y="4764556"/>
              <a:ext cx="828774" cy="8287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C3F0B20-0E83-C1FE-88B7-DEE912FEC05C}"/>
                </a:ext>
              </a:extLst>
            </p:cNvPr>
            <p:cNvSpPr txBox="1"/>
            <p:nvPr/>
          </p:nvSpPr>
          <p:spPr>
            <a:xfrm>
              <a:off x="837624" y="5308927"/>
              <a:ext cx="2826327" cy="646331"/>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www.realisticmedicine.scot</a:t>
              </a:r>
            </a:p>
          </p:txBody>
        </p:sp>
        <p:sp>
          <p:nvSpPr>
            <p:cNvPr id="18" name="TextBox 17">
              <a:extLst>
                <a:ext uri="{FF2B5EF4-FFF2-40B4-BE49-F238E27FC236}">
                  <a16:creationId xmlns:a16="http://schemas.microsoft.com/office/drawing/2014/main" id="{D99E896C-C87F-87EB-FCF9-374A44A2DCFC}"/>
                </a:ext>
              </a:extLst>
            </p:cNvPr>
            <p:cNvSpPr txBox="1"/>
            <p:nvPr/>
          </p:nvSpPr>
          <p:spPr>
            <a:xfrm>
              <a:off x="1779776" y="4889966"/>
              <a:ext cx="1533236" cy="369332"/>
            </a:xfrm>
            <a:prstGeom prst="rect">
              <a:avLst/>
            </a:prstGeom>
            <a:noFill/>
          </p:spPr>
          <p:txBody>
            <a:bodyPr wrap="square" rtlCol="0">
              <a:spAutoFit/>
            </a:bodyPr>
            <a:lstStyle/>
            <a:p>
              <a:r>
                <a:rPr lang="en-GB" dirty="0">
                  <a:solidFill>
                    <a:schemeClr val="bg1"/>
                  </a:solidFill>
                </a:rPr>
                <a:t>@realisticmed</a:t>
              </a:r>
            </a:p>
          </p:txBody>
        </p:sp>
        <p:sp>
          <p:nvSpPr>
            <p:cNvPr id="19" name="TextBox 18">
              <a:extLst>
                <a:ext uri="{FF2B5EF4-FFF2-40B4-BE49-F238E27FC236}">
                  <a16:creationId xmlns:a16="http://schemas.microsoft.com/office/drawing/2014/main" id="{F82AEF2E-9B4E-9BE2-77E4-5D59B4C69987}"/>
                </a:ext>
              </a:extLst>
            </p:cNvPr>
            <p:cNvSpPr txBox="1"/>
            <p:nvPr/>
          </p:nvSpPr>
          <p:spPr>
            <a:xfrm>
              <a:off x="1779776" y="5178943"/>
              <a:ext cx="2199558" cy="369332"/>
            </a:xfrm>
            <a:prstGeom prst="rect">
              <a:avLst/>
            </a:prstGeom>
            <a:noFill/>
          </p:spPr>
          <p:txBody>
            <a:bodyPr wrap="square" rtlCol="0">
              <a:spAutoFit/>
            </a:bodyPr>
            <a:lstStyle/>
            <a:p>
              <a:r>
                <a:rPr lang="en-GB" i="1" dirty="0">
                  <a:solidFill>
                    <a:schemeClr val="bg1"/>
                  </a:solidFill>
                </a:rPr>
                <a:t>#RealMed2024</a:t>
              </a:r>
            </a:p>
          </p:txBody>
        </p:sp>
      </p:grpSp>
      <p:pic>
        <p:nvPicPr>
          <p:cNvPr id="10" name="Picture 9" descr="A blue text on a black background&#10;&#10;Description automatically generated">
            <a:extLst>
              <a:ext uri="{FF2B5EF4-FFF2-40B4-BE49-F238E27FC236}">
                <a16:creationId xmlns:a16="http://schemas.microsoft.com/office/drawing/2014/main" id="{3209A683-DB31-C919-DAFE-F70EC08B4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763" y="292490"/>
            <a:ext cx="3716357" cy="1015663"/>
          </a:xfrm>
          <a:prstGeom prst="rect">
            <a:avLst/>
          </a:prstGeom>
        </p:spPr>
      </p:pic>
    </p:spTree>
    <p:extLst>
      <p:ext uri="{BB962C8B-B14F-4D97-AF65-F5344CB8AC3E}">
        <p14:creationId xmlns:p14="http://schemas.microsoft.com/office/powerpoint/2010/main" val="3934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2F93-B0C3-C509-E318-D01619E10F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BB7CC-B686-24A9-AACD-224265EFF3BB}"/>
              </a:ext>
            </a:extLst>
          </p:cNvPr>
          <p:cNvSpPr>
            <a:spLocks noGrp="1"/>
          </p:cNvSpPr>
          <p:nvPr>
            <p:ph type="title"/>
          </p:nvPr>
        </p:nvSpPr>
        <p:spPr>
          <a:xfrm>
            <a:off x="404987" y="413765"/>
            <a:ext cx="10492602" cy="784309"/>
          </a:xfrm>
        </p:spPr>
        <p:txBody>
          <a:bodyPr/>
          <a:lstStyle/>
          <a:p>
            <a:r>
              <a:rPr lang="en-GB" sz="4800" b="1" dirty="0">
                <a:solidFill>
                  <a:srgbClr val="27488D"/>
                </a:solidFill>
              </a:rPr>
              <a:t>Environmental</a:t>
            </a:r>
          </a:p>
        </p:txBody>
      </p:sp>
      <p:sp>
        <p:nvSpPr>
          <p:cNvPr id="2" name="Text Placeholder 3">
            <a:extLst>
              <a:ext uri="{FF2B5EF4-FFF2-40B4-BE49-F238E27FC236}">
                <a16:creationId xmlns:a16="http://schemas.microsoft.com/office/drawing/2014/main" id="{124F3D66-35D7-A772-D8EB-3A7263FFB921}"/>
              </a:ext>
            </a:extLst>
          </p:cNvPr>
          <p:cNvSpPr txBox="1">
            <a:spLocks/>
          </p:cNvSpPr>
          <p:nvPr/>
        </p:nvSpPr>
        <p:spPr>
          <a:xfrm>
            <a:off x="505838" y="1198074"/>
            <a:ext cx="10985269" cy="4461852"/>
          </a:xfrm>
          <a:prstGeom prst="rect">
            <a:avLst/>
          </a:prstGeom>
        </p:spPr>
        <p:txBody>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solidFill>
                  <a:srgbClr val="27488D"/>
                </a:solidFill>
                <a:cs typeface="Arial" panose="020B0604020202020204" pitchFamily="34" charset="0"/>
              </a:rPr>
              <a:t>Ensuring indication for every medicine</a:t>
            </a:r>
          </a:p>
          <a:p>
            <a:pPr>
              <a:defRPr/>
            </a:pPr>
            <a:r>
              <a:rPr lang="en-GB" dirty="0">
                <a:solidFill>
                  <a:srgbClr val="27488D"/>
                </a:solidFill>
                <a:cs typeface="Arial" panose="020B0604020202020204" pitchFamily="34" charset="0"/>
              </a:rPr>
              <a:t>Ensuring ongoing effectiveness of treatment</a:t>
            </a:r>
          </a:p>
          <a:p>
            <a:pPr>
              <a:defRPr/>
            </a:pPr>
            <a:r>
              <a:rPr lang="en-GB" dirty="0">
                <a:solidFill>
                  <a:srgbClr val="27488D"/>
                </a:solidFill>
                <a:cs typeface="Arial" panose="020B0604020202020204" pitchFamily="34" charset="0"/>
              </a:rPr>
              <a:t>Optimising medication regimens e.g. inhaler devices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Reduction of medicines waste (reduction of 1 medication per review) </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8515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6966127" y="5520811"/>
            <a:ext cx="1542214" cy="498043"/>
          </a:xfrm>
          <a:prstGeom prst="rect">
            <a:avLst/>
          </a:prstGeom>
        </p:spPr>
      </p:pic>
      <p:grpSp>
        <p:nvGrpSpPr>
          <p:cNvPr id="6" name="Group 5" title="Decorative image"/>
          <p:cNvGrpSpPr/>
          <p:nvPr/>
        </p:nvGrpSpPr>
        <p:grpSpPr>
          <a:xfrm>
            <a:off x="1463986" y="599226"/>
            <a:ext cx="6058894" cy="1215054"/>
            <a:chOff x="0" y="0"/>
            <a:chExt cx="8310032" cy="179110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584" y="0"/>
              <a:ext cx="2845448" cy="1791108"/>
            </a:xfrm>
            <a:prstGeom prst="rect">
              <a:avLst/>
            </a:prstGeom>
          </p:spPr>
        </p:pic>
        <p:sp>
          <p:nvSpPr>
            <p:cNvPr id="5" name="Rectangle 4"/>
            <p:cNvSpPr/>
            <p:nvPr/>
          </p:nvSpPr>
          <p:spPr>
            <a:xfrm>
              <a:off x="0" y="0"/>
              <a:ext cx="6154615" cy="1791108"/>
            </a:xfrm>
            <a:prstGeom prst="rect">
              <a:avLst/>
            </a:prstGeom>
            <a:solidFill>
              <a:srgbClr val="0D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title="Decorative image"/>
          <p:cNvSpPr/>
          <p:nvPr/>
        </p:nvSpPr>
        <p:spPr>
          <a:xfrm>
            <a:off x="1459194" y="1809253"/>
            <a:ext cx="9208806" cy="186545"/>
          </a:xfrm>
          <a:prstGeom prst="rect">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title="iSIMPATHY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524" y="1023818"/>
            <a:ext cx="2647118" cy="788133"/>
          </a:xfrm>
          <a:prstGeom prst="rect">
            <a:avLst/>
          </a:prstGeom>
        </p:spPr>
      </p:pic>
      <p:sp>
        <p:nvSpPr>
          <p:cNvPr id="9" name="TextBox 8"/>
          <p:cNvSpPr txBox="1"/>
          <p:nvPr/>
        </p:nvSpPr>
        <p:spPr>
          <a:xfrm>
            <a:off x="1724491" y="1084939"/>
            <a:ext cx="5322389"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Evidence based Polypharmacy reviews and the 7 step process</a:t>
            </a:r>
          </a:p>
        </p:txBody>
      </p:sp>
      <p:pic>
        <p:nvPicPr>
          <p:cNvPr id="11" name="Picture 10" title="Decorative 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3247" y="4915999"/>
            <a:ext cx="1629383" cy="1117676"/>
          </a:xfrm>
          <a:prstGeom prst="rect">
            <a:avLst/>
          </a:prstGeom>
        </p:spPr>
      </p:pic>
      <p:sp>
        <p:nvSpPr>
          <p:cNvPr id="12" name="TextBox 11"/>
          <p:cNvSpPr txBox="1"/>
          <p:nvPr/>
        </p:nvSpPr>
        <p:spPr>
          <a:xfrm>
            <a:off x="1589598" y="2078544"/>
            <a:ext cx="881404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D4E96"/>
                </a:solidFill>
                <a:effectLst/>
                <a:uLnTx/>
                <a:uFillTx/>
                <a:latin typeface="Arial" panose="020B0604020202020204" pitchFamily="34" charset="0"/>
                <a:ea typeface="+mn-ea"/>
                <a:cs typeface="Arial" panose="020B0604020202020204" pitchFamily="34" charset="0"/>
              </a:rPr>
              <a:t>A new accredited* Polypharmacy training course is available for all healthcare professionals.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dirty="0">
              <a:ln>
                <a:noFill/>
              </a:ln>
              <a:solidFill>
                <a:srgbClr val="0D4E96"/>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9956358" y="3479864"/>
            <a:ext cx="447284"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b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b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b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b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br>
              <a:rPr kumimoji="0" lang="en-GB"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br>
              <a:rPr kumimoji="0" lang="en-GB"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aphicFrame>
        <p:nvGraphicFramePr>
          <p:cNvPr id="15" name="Table 14"/>
          <p:cNvGraphicFramePr>
            <a:graphicFrameLocks noGrp="1"/>
          </p:cNvGraphicFramePr>
          <p:nvPr/>
        </p:nvGraphicFramePr>
        <p:xfrm>
          <a:off x="6985891" y="2511406"/>
          <a:ext cx="3430103" cy="2886871"/>
        </p:xfrm>
        <a:graphic>
          <a:graphicData uri="http://schemas.openxmlformats.org/drawingml/2006/table">
            <a:tbl>
              <a:tblPr firstRow="1" bandRow="1">
                <a:tableStyleId>{7DF18680-E054-41AD-8BC1-D1AEF772440D}</a:tableStyleId>
              </a:tblPr>
              <a:tblGrid>
                <a:gridCol w="3430103">
                  <a:extLst>
                    <a:ext uri="{9D8B030D-6E8A-4147-A177-3AD203B41FA5}">
                      <a16:colId xmlns:a16="http://schemas.microsoft.com/office/drawing/2014/main" val="807393975"/>
                    </a:ext>
                  </a:extLst>
                </a:gridCol>
              </a:tblGrid>
              <a:tr h="368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Arial" panose="020B0604020202020204" pitchFamily="34" charset="0"/>
                          <a:ea typeface="+mn-ea"/>
                          <a:cs typeface="Arial" panose="020B0604020202020204" pitchFamily="34" charset="0"/>
                        </a:rPr>
                        <a:t>Modules include:</a:t>
                      </a:r>
                      <a:r>
                        <a:rPr lang="en-GB" sz="1400" b="0" i="0" u="none" strike="noStrike" kern="1200" baseline="0" dirty="0">
                          <a:solidFill>
                            <a:schemeClr val="lt1"/>
                          </a:solidFill>
                          <a:latin typeface="Arial" panose="020B0604020202020204" pitchFamily="34" charset="0"/>
                          <a:ea typeface="+mn-ea"/>
                          <a:cs typeface="Arial" panose="020B0604020202020204" pitchFamily="34" charset="0"/>
                        </a:rPr>
                        <a:t>	</a:t>
                      </a:r>
                    </a:p>
                  </a:txBody>
                  <a:tcPr marL="68580" marR="68580" marT="34290" marB="34290"/>
                </a:tc>
                <a:extLst>
                  <a:ext uri="{0D108BD9-81ED-4DB2-BD59-A6C34878D82A}">
                    <a16:rowId xmlns:a16="http://schemas.microsoft.com/office/drawing/2014/main" val="3154580343"/>
                  </a:ext>
                </a:extLst>
              </a:tr>
              <a:tr h="935493">
                <a:tc>
                  <a:txBody>
                    <a:bodyPr/>
                    <a:lstStyle/>
                    <a:p>
                      <a:r>
                        <a:rPr lang="en-GB" sz="900" b="1" i="0" u="none" strike="noStrike" kern="1200" baseline="0" dirty="0">
                          <a:solidFill>
                            <a:srgbClr val="0D4E96"/>
                          </a:solidFill>
                          <a:latin typeface="Arial" panose="020B0604020202020204" pitchFamily="34" charset="0"/>
                          <a:ea typeface="+mn-ea"/>
                          <a:cs typeface="Arial" panose="020B0604020202020204" pitchFamily="34" charset="0"/>
                        </a:rPr>
                        <a:t>ONE – Why should we address Polypharmacy</a:t>
                      </a:r>
                      <a:endParaRPr lang="en-GB" sz="900" b="0" i="0" u="none" strike="noStrike" kern="1200" baseline="0" dirty="0">
                        <a:solidFill>
                          <a:srgbClr val="0D4E96"/>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Arial" panose="020B0604020202020204" pitchFamily="34" charset="0"/>
                        </a:rPr>
                        <a:t>Definition and dangers of Polypharmacy</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Arial" panose="020B0604020202020204" pitchFamily="34" charset="0"/>
                        </a:rPr>
                        <a:t>Medication Adherence</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Arial" panose="020B0604020202020204" pitchFamily="34" charset="0"/>
                        </a:rPr>
                        <a:t>Adverse Drug reactions</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Arial" panose="020B0604020202020204" pitchFamily="34" charset="0"/>
                        </a:rPr>
                        <a:t>Criteria for selection for Polypharmacy reviews </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Arial" panose="020B0604020202020204" pitchFamily="34" charset="0"/>
                        </a:rPr>
                        <a:t>Short introduction to the ‘7 step’ medication review process</a:t>
                      </a:r>
                    </a:p>
                  </a:txBody>
                  <a:tcPr marL="68580" marR="68580" marT="34290" marB="34290"/>
                </a:tc>
                <a:extLst>
                  <a:ext uri="{0D108BD9-81ED-4DB2-BD59-A6C34878D82A}">
                    <a16:rowId xmlns:a16="http://schemas.microsoft.com/office/drawing/2014/main" val="2296344557"/>
                  </a:ext>
                </a:extLst>
              </a:tr>
              <a:tr h="791571">
                <a:tc>
                  <a:txBody>
                    <a:bodyPr/>
                    <a:lstStyle/>
                    <a:p>
                      <a:r>
                        <a:rPr lang="en-GB" sz="900" b="1" i="0" u="none" strike="noStrike" kern="1200" baseline="0" dirty="0">
                          <a:solidFill>
                            <a:srgbClr val="0D4E96"/>
                          </a:solidFill>
                          <a:latin typeface="Arial" panose="020B0604020202020204" pitchFamily="34" charset="0"/>
                          <a:ea typeface="+mn-ea"/>
                          <a:cs typeface="Arial" panose="020B0604020202020204" pitchFamily="34" charset="0"/>
                        </a:rPr>
                        <a:t>TWO – 7 Steps Methodology</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The 7 Step Medication review process</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Numbers Needed to Treat</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The 7 steps review process in practice</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High risk medicines combinations</a:t>
                      </a:r>
                    </a:p>
                  </a:txBody>
                  <a:tcPr marL="68580" marR="68580" marT="34290" marB="34290"/>
                </a:tc>
                <a:extLst>
                  <a:ext uri="{0D108BD9-81ED-4DB2-BD59-A6C34878D82A}">
                    <a16:rowId xmlns:a16="http://schemas.microsoft.com/office/drawing/2014/main" val="502919266"/>
                  </a:ext>
                </a:extLst>
              </a:tr>
              <a:tr h="791571">
                <a:tc>
                  <a:txBody>
                    <a:bodyPr/>
                    <a:lstStyle/>
                    <a:p>
                      <a:r>
                        <a:rPr lang="en-GB" sz="900" b="1" i="0" u="none" strike="noStrike" kern="1200" baseline="0" dirty="0">
                          <a:solidFill>
                            <a:srgbClr val="0D4E96"/>
                          </a:solidFill>
                          <a:latin typeface="Arial" panose="020B0604020202020204" pitchFamily="34" charset="0"/>
                          <a:ea typeface="+mn-ea"/>
                          <a:cs typeface="Arial" panose="020B0604020202020204" pitchFamily="34" charset="0"/>
                        </a:rPr>
                        <a:t>THREE – Change Methodology and Numbers Needed to Treat</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Implementing Change Methodology,</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Case study example of the 7 steps in practice </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‘Understanding NNT’s’ - Numbers Needed to Treat </a:t>
                      </a:r>
                    </a:p>
                  </a:txBody>
                  <a:tcPr marL="68580" marR="68580" marT="34290" marB="34290"/>
                </a:tc>
                <a:extLst>
                  <a:ext uri="{0D108BD9-81ED-4DB2-BD59-A6C34878D82A}">
                    <a16:rowId xmlns:a16="http://schemas.microsoft.com/office/drawing/2014/main" val="4096863369"/>
                  </a:ext>
                </a:extLst>
              </a:tr>
            </a:tbl>
          </a:graphicData>
        </a:graphic>
      </p:graphicFrame>
      <p:sp>
        <p:nvSpPr>
          <p:cNvPr id="19" name="TextBox 18"/>
          <p:cNvSpPr txBox="1"/>
          <p:nvPr/>
        </p:nvSpPr>
        <p:spPr>
          <a:xfrm>
            <a:off x="8546616" y="5129325"/>
            <a:ext cx="2014453"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br>
              <a:rPr kumimoji="0" lang="en-GB"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GB" sz="75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iSIMPATHY</a:t>
            </a:r>
            <a:r>
              <a:rPr kumimoji="0" lang="en-GB" sz="7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is supported by the European Union’s INTERREG VA Programme and managed by the Special EU Programmes Body (SEUPB). </a:t>
            </a:r>
          </a:p>
        </p:txBody>
      </p:sp>
      <p:sp>
        <p:nvSpPr>
          <p:cNvPr id="20" name="Rectangle 19"/>
          <p:cNvSpPr/>
          <p:nvPr/>
        </p:nvSpPr>
        <p:spPr>
          <a:xfrm rot="10800000" flipV="1">
            <a:off x="4454237" y="2499865"/>
            <a:ext cx="2442781" cy="300082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rPr>
              <a:t>To access the training go to </a:t>
            </a:r>
            <a:r>
              <a:rPr kumimoji="0" lang="en-GB" sz="1350" b="0" i="0" u="sng" strike="noStrike" kern="1200" cap="none" spc="0" normalizeH="0" baseline="0" noProof="0" dirty="0">
                <a:ln>
                  <a:noFill/>
                </a:ln>
                <a:solidFill>
                  <a:prstClr val="black"/>
                </a:solidFill>
                <a:effectLst/>
                <a:uLnTx/>
                <a:uFillTx/>
                <a:latin typeface="Calibri" panose="020F0502020204030204"/>
                <a:ea typeface="+mn-ea"/>
                <a:cs typeface="+mn-cs"/>
                <a:hlinkClick r:id="rId7"/>
              </a:rPr>
              <a:t>https://learn.nes.nhs.scot/</a:t>
            </a: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rPr>
              <a:t>For more information about iSIMPATHY visit </a:t>
            </a: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www.isimpathy.eu</a:t>
            </a: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points of external CPD by Royal College of Physicians, London</a:t>
            </a: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p:cNvPicPr>
            <a:picLocks noChangeAspect="1"/>
          </p:cNvPicPr>
          <p:nvPr/>
        </p:nvPicPr>
        <p:blipFill>
          <a:blip r:embed="rId9"/>
          <a:stretch>
            <a:fillRect/>
          </a:stretch>
        </p:blipFill>
        <p:spPr>
          <a:xfrm>
            <a:off x="1542120" y="5469318"/>
            <a:ext cx="9208806" cy="41152"/>
          </a:xfrm>
          <a:prstGeom prst="rect">
            <a:avLst/>
          </a:prstGeom>
        </p:spPr>
      </p:pic>
      <p:pic>
        <p:nvPicPr>
          <p:cNvPr id="26" name="Picture 25"/>
          <p:cNvPicPr>
            <a:picLocks noChangeAspect="1"/>
          </p:cNvPicPr>
          <p:nvPr/>
        </p:nvPicPr>
        <p:blipFill>
          <a:blip r:embed="rId10"/>
          <a:stretch>
            <a:fillRect/>
          </a:stretch>
        </p:blipFill>
        <p:spPr>
          <a:xfrm>
            <a:off x="1642984" y="5592470"/>
            <a:ext cx="1412227" cy="274511"/>
          </a:xfrm>
          <a:prstGeom prst="rect">
            <a:avLst/>
          </a:prstGeom>
        </p:spPr>
      </p:pic>
      <p:pic>
        <p:nvPicPr>
          <p:cNvPr id="27" name="Picture 26"/>
          <p:cNvPicPr>
            <a:picLocks noChangeAspect="1"/>
          </p:cNvPicPr>
          <p:nvPr/>
        </p:nvPicPr>
        <p:blipFill>
          <a:blip r:embed="rId11"/>
          <a:stretch>
            <a:fillRect/>
          </a:stretch>
        </p:blipFill>
        <p:spPr>
          <a:xfrm>
            <a:off x="3197913" y="5558216"/>
            <a:ext cx="836746" cy="346240"/>
          </a:xfrm>
          <a:prstGeom prst="rect">
            <a:avLst/>
          </a:prstGeom>
        </p:spPr>
      </p:pic>
      <p:pic>
        <p:nvPicPr>
          <p:cNvPr id="28" name="Picture 27"/>
          <p:cNvPicPr>
            <a:picLocks noChangeAspect="1"/>
          </p:cNvPicPr>
          <p:nvPr/>
        </p:nvPicPr>
        <p:blipFill>
          <a:blip r:embed="rId12"/>
          <a:stretch>
            <a:fillRect/>
          </a:stretch>
        </p:blipFill>
        <p:spPr>
          <a:xfrm>
            <a:off x="4149061" y="5590332"/>
            <a:ext cx="1484859" cy="276649"/>
          </a:xfrm>
          <a:prstGeom prst="rect">
            <a:avLst/>
          </a:prstGeom>
        </p:spPr>
      </p:pic>
      <p:pic>
        <p:nvPicPr>
          <p:cNvPr id="29" name="Picture 28"/>
          <p:cNvPicPr>
            <a:picLocks noChangeAspect="1"/>
          </p:cNvPicPr>
          <p:nvPr/>
        </p:nvPicPr>
        <p:blipFill>
          <a:blip r:embed="rId13"/>
          <a:stretch>
            <a:fillRect/>
          </a:stretch>
        </p:blipFill>
        <p:spPr>
          <a:xfrm>
            <a:off x="5748322" y="5579450"/>
            <a:ext cx="497509" cy="325007"/>
          </a:xfrm>
          <a:prstGeom prst="rect">
            <a:avLst/>
          </a:prstGeom>
        </p:spPr>
      </p:pic>
      <p:pic>
        <p:nvPicPr>
          <p:cNvPr id="30" name="Picture 29"/>
          <p:cNvPicPr>
            <a:picLocks noChangeAspect="1"/>
          </p:cNvPicPr>
          <p:nvPr/>
        </p:nvPicPr>
        <p:blipFill>
          <a:blip r:embed="rId14"/>
          <a:stretch>
            <a:fillRect/>
          </a:stretch>
        </p:blipFill>
        <p:spPr>
          <a:xfrm>
            <a:off x="6381400" y="5558217"/>
            <a:ext cx="449156" cy="347843"/>
          </a:xfrm>
          <a:prstGeom prst="rect">
            <a:avLst/>
          </a:prstGeom>
        </p:spPr>
      </p:pic>
      <p:pic>
        <p:nvPicPr>
          <p:cNvPr id="2" name="Picture 1">
            <a:extLst>
              <a:ext uri="{FF2B5EF4-FFF2-40B4-BE49-F238E27FC236}">
                <a16:creationId xmlns:a16="http://schemas.microsoft.com/office/drawing/2014/main" id="{231A3EC5-C330-1D4B-32ED-59D8EC4E976A}"/>
              </a:ext>
            </a:extLst>
          </p:cNvPr>
          <p:cNvPicPr>
            <a:picLocks noChangeAspect="1"/>
          </p:cNvPicPr>
          <p:nvPr/>
        </p:nvPicPr>
        <p:blipFill>
          <a:blip r:embed="rId15"/>
          <a:stretch>
            <a:fillRect/>
          </a:stretch>
        </p:blipFill>
        <p:spPr>
          <a:xfrm>
            <a:off x="1875514" y="2332458"/>
            <a:ext cx="2489849" cy="3131032"/>
          </a:xfrm>
          <a:prstGeom prst="rect">
            <a:avLst/>
          </a:prstGeom>
        </p:spPr>
      </p:pic>
    </p:spTree>
    <p:extLst>
      <p:ext uri="{BB962C8B-B14F-4D97-AF65-F5344CB8AC3E}">
        <p14:creationId xmlns:p14="http://schemas.microsoft.com/office/powerpoint/2010/main" val="31588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E39C7A-7324-D40A-A61A-8EF887500BB1}"/>
              </a:ext>
            </a:extLst>
          </p:cNvPr>
          <p:cNvPicPr>
            <a:picLocks noChangeAspect="1"/>
          </p:cNvPicPr>
          <p:nvPr/>
        </p:nvPicPr>
        <p:blipFill>
          <a:blip r:embed="rId3"/>
          <a:stretch>
            <a:fillRect/>
          </a:stretch>
        </p:blipFill>
        <p:spPr>
          <a:xfrm>
            <a:off x="24481" y="1709090"/>
            <a:ext cx="3479397" cy="3290210"/>
          </a:xfrm>
          <a:prstGeom prst="rect">
            <a:avLst/>
          </a:prstGeom>
        </p:spPr>
      </p:pic>
      <p:pic>
        <p:nvPicPr>
          <p:cNvPr id="13" name="Picture 12">
            <a:extLst>
              <a:ext uri="{FF2B5EF4-FFF2-40B4-BE49-F238E27FC236}">
                <a16:creationId xmlns:a16="http://schemas.microsoft.com/office/drawing/2014/main" id="{8049F532-EDBC-4488-060F-843950B80F61}"/>
              </a:ext>
            </a:extLst>
          </p:cNvPr>
          <p:cNvPicPr>
            <a:picLocks noChangeAspect="1"/>
          </p:cNvPicPr>
          <p:nvPr/>
        </p:nvPicPr>
        <p:blipFill>
          <a:blip r:embed="rId4"/>
          <a:stretch>
            <a:fillRect/>
          </a:stretch>
        </p:blipFill>
        <p:spPr>
          <a:xfrm>
            <a:off x="3644176" y="1709090"/>
            <a:ext cx="2536418" cy="2929601"/>
          </a:xfrm>
          <a:prstGeom prst="rect">
            <a:avLst/>
          </a:prstGeom>
        </p:spPr>
      </p:pic>
      <p:pic>
        <p:nvPicPr>
          <p:cNvPr id="15" name="Picture 14">
            <a:extLst>
              <a:ext uri="{FF2B5EF4-FFF2-40B4-BE49-F238E27FC236}">
                <a16:creationId xmlns:a16="http://schemas.microsoft.com/office/drawing/2014/main" id="{0B94DB00-AE76-CAA2-905C-D47F420EC797}"/>
              </a:ext>
            </a:extLst>
          </p:cNvPr>
          <p:cNvPicPr>
            <a:picLocks noChangeAspect="1"/>
          </p:cNvPicPr>
          <p:nvPr/>
        </p:nvPicPr>
        <p:blipFill>
          <a:blip r:embed="rId5"/>
          <a:stretch>
            <a:fillRect/>
          </a:stretch>
        </p:blipFill>
        <p:spPr>
          <a:xfrm>
            <a:off x="6320892" y="1783895"/>
            <a:ext cx="2688438" cy="3290210"/>
          </a:xfrm>
          <a:prstGeom prst="rect">
            <a:avLst/>
          </a:prstGeom>
        </p:spPr>
      </p:pic>
      <p:pic>
        <p:nvPicPr>
          <p:cNvPr id="17" name="Picture 16">
            <a:extLst>
              <a:ext uri="{FF2B5EF4-FFF2-40B4-BE49-F238E27FC236}">
                <a16:creationId xmlns:a16="http://schemas.microsoft.com/office/drawing/2014/main" id="{010DCA3F-E8F8-9D85-7157-1DFF1F6CD44B}"/>
              </a:ext>
            </a:extLst>
          </p:cNvPr>
          <p:cNvPicPr>
            <a:picLocks noChangeAspect="1"/>
          </p:cNvPicPr>
          <p:nvPr/>
        </p:nvPicPr>
        <p:blipFill>
          <a:blip r:embed="rId6"/>
          <a:stretch>
            <a:fillRect/>
          </a:stretch>
        </p:blipFill>
        <p:spPr>
          <a:xfrm>
            <a:off x="9037715" y="381964"/>
            <a:ext cx="2928929" cy="5757845"/>
          </a:xfrm>
          <a:prstGeom prst="rect">
            <a:avLst/>
          </a:prstGeom>
        </p:spPr>
      </p:pic>
      <p:sp>
        <p:nvSpPr>
          <p:cNvPr id="20" name="TextBox 19">
            <a:extLst>
              <a:ext uri="{FF2B5EF4-FFF2-40B4-BE49-F238E27FC236}">
                <a16:creationId xmlns:a16="http://schemas.microsoft.com/office/drawing/2014/main" id="{E89ACDA4-AF8E-51EA-ADDD-5BDC9C4AA530}"/>
              </a:ext>
            </a:extLst>
          </p:cNvPr>
          <p:cNvSpPr txBox="1"/>
          <p:nvPr/>
        </p:nvSpPr>
        <p:spPr>
          <a:xfrm>
            <a:off x="586409" y="381964"/>
            <a:ext cx="8311008" cy="523220"/>
          </a:xfrm>
          <a:prstGeom prst="rect">
            <a:avLst/>
          </a:prstGeom>
          <a:noFill/>
        </p:spPr>
        <p:txBody>
          <a:bodyPr wrap="square" rtlCol="0">
            <a:spAutoFit/>
          </a:bodyPr>
          <a:lstStyle/>
          <a:p>
            <a:r>
              <a:rPr lang="en-GB" sz="2800" b="1" dirty="0">
                <a:solidFill>
                  <a:schemeClr val="accent6"/>
                </a:solidFill>
                <a:latin typeface="+mj-lt"/>
              </a:rPr>
              <a:t>Environmental impact from medicine harms</a:t>
            </a:r>
          </a:p>
        </p:txBody>
      </p:sp>
    </p:spTree>
    <p:extLst>
      <p:ext uri="{BB962C8B-B14F-4D97-AF65-F5344CB8AC3E}">
        <p14:creationId xmlns:p14="http://schemas.microsoft.com/office/powerpoint/2010/main" val="122064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17026" y="113731"/>
            <a:ext cx="11332949" cy="672262"/>
          </a:xfrm>
        </p:spPr>
        <p:txBody>
          <a:bodyPr vert="horz" lIns="68580" tIns="34290" rIns="68580" bIns="34290" rtlCol="0" anchor="b">
            <a:noAutofit/>
          </a:bodyPr>
          <a:lstStyle/>
          <a:p>
            <a:pPr algn="l">
              <a:lnSpc>
                <a:spcPct val="90000"/>
              </a:lnSpc>
            </a:pPr>
            <a:r>
              <a:rPr lang="en-US" sz="2400" b="1" kern="1200">
                <a:solidFill>
                  <a:schemeClr val="accent6"/>
                </a:solidFill>
              </a:rPr>
              <a:t>Reducing medicines waste - Safe</a:t>
            </a:r>
            <a:r>
              <a:rPr lang="en-US" sz="2400" b="1" kern="1200">
                <a:solidFill>
                  <a:schemeClr val="accent6"/>
                </a:solidFill>
                <a:latin typeface="+mj-lt"/>
                <a:ea typeface="+mj-ea"/>
                <a:cs typeface="+mj-cs"/>
              </a:rPr>
              <a:t> disposal of medicines including inhalers</a:t>
            </a:r>
          </a:p>
        </p:txBody>
      </p:sp>
      <p:sp>
        <p:nvSpPr>
          <p:cNvPr id="5" name="Content Placeholder 4"/>
          <p:cNvSpPr>
            <a:spLocks noGrp="1"/>
          </p:cNvSpPr>
          <p:nvPr>
            <p:ph type="subTitle" idx="1"/>
          </p:nvPr>
        </p:nvSpPr>
        <p:spPr>
          <a:xfrm>
            <a:off x="4186664" y="1172289"/>
            <a:ext cx="3737344" cy="4922272"/>
          </a:xfrm>
        </p:spPr>
        <p:txBody>
          <a:bodyPr vert="horz" lIns="68580" tIns="34290" rIns="68580" bIns="34290" rtlCol="0" anchor="t">
            <a:normAutofit/>
          </a:bodyPr>
          <a:lstStyle/>
          <a:p>
            <a:pPr algn="l">
              <a:lnSpc>
                <a:spcPct val="90000"/>
              </a:lnSpc>
            </a:pPr>
            <a:r>
              <a:rPr lang="en-US" sz="2000" dirty="0"/>
              <a:t>Incineration is better than disposing in domestic waste</a:t>
            </a:r>
          </a:p>
          <a:p>
            <a:pPr algn="l">
              <a:lnSpc>
                <a:spcPct val="90000"/>
              </a:lnSpc>
            </a:pPr>
            <a:r>
              <a:rPr lang="en-US" sz="2000" b="1" dirty="0"/>
              <a:t>All medicines including inhaler devices should be returned to pharmacies to be disposed of as medicines waste</a:t>
            </a:r>
            <a:endParaRPr lang="en-US" sz="2000" dirty="0"/>
          </a:p>
        </p:txBody>
      </p:sp>
      <p:pic>
        <p:nvPicPr>
          <p:cNvPr id="7" name="Picture 2"/>
          <p:cNvPicPr>
            <a:picLocks noGrp="1" noChangeAspect="1" noChangeArrowheads="1"/>
          </p:cNvPicPr>
          <p:nvPr>
            <p:ph sz="half" idx="4294967295"/>
          </p:nvPr>
        </p:nvPicPr>
        <p:blipFill>
          <a:blip r:embed="rId3" cstate="print"/>
          <a:stretch>
            <a:fillRect/>
          </a:stretch>
        </p:blipFill>
        <p:spPr bwMode="auto">
          <a:xfrm>
            <a:off x="8005336" y="866985"/>
            <a:ext cx="3737344" cy="5243823"/>
          </a:xfrm>
          <a:prstGeom prst="rect">
            <a:avLst/>
          </a:prstGeom>
          <a:noFill/>
        </p:spPr>
      </p:pic>
      <p:sp>
        <p:nvSpPr>
          <p:cNvPr id="8" name="Footer Placeholder 2"/>
          <p:cNvSpPr>
            <a:spLocks noGrp="1"/>
          </p:cNvSpPr>
          <p:nvPr>
            <p:ph type="ftr" sz="quarter" idx="4294967295"/>
          </p:nvPr>
        </p:nvSpPr>
        <p:spPr>
          <a:xfrm>
            <a:off x="8716720" y="5974283"/>
            <a:ext cx="2314575" cy="273050"/>
          </a:xfrm>
          <a:prstGeom prst="rect">
            <a:avLst/>
          </a:prstGeom>
        </p:spPr>
        <p:txBody>
          <a:bodyPr vert="horz" lIns="68580" tIns="34290" rIns="68580" bIns="34290" rtlCol="0" anchor="ctr">
            <a:normAutofit fontScale="85000" lnSpcReduction="20000"/>
          </a:bodyPr>
          <a:lstStyle/>
          <a:p>
            <a:pPr algn="ctr">
              <a:spcAft>
                <a:spcPts val="450"/>
              </a:spcAft>
            </a:pPr>
            <a:r>
              <a:rPr lang="en-US" kern="1200" noProof="0" dirty="0">
                <a:solidFill>
                  <a:schemeClr val="tx1">
                    <a:tint val="75000"/>
                  </a:schemeClr>
                </a:solidFill>
                <a:latin typeface="+mn-lt"/>
                <a:ea typeface="+mn-ea"/>
                <a:cs typeface="+mn-cs"/>
              </a:rPr>
              <a:t>Greener practice toolkit</a:t>
            </a:r>
          </a:p>
        </p:txBody>
      </p:sp>
      <p:pic>
        <p:nvPicPr>
          <p:cNvPr id="3" name="Picture 2">
            <a:extLst>
              <a:ext uri="{FF2B5EF4-FFF2-40B4-BE49-F238E27FC236}">
                <a16:creationId xmlns:a16="http://schemas.microsoft.com/office/drawing/2014/main" id="{CD202B0F-1152-56D1-EC61-483128031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18" y="1258150"/>
            <a:ext cx="3436446" cy="492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84543D0-51A1-348E-D8C8-D55305FD2723}"/>
              </a:ext>
            </a:extLst>
          </p:cNvPr>
          <p:cNvPicPr>
            <a:picLocks noChangeAspect="1"/>
          </p:cNvPicPr>
          <p:nvPr/>
        </p:nvPicPr>
        <p:blipFill>
          <a:blip r:embed="rId5"/>
          <a:stretch>
            <a:fillRect/>
          </a:stretch>
        </p:blipFill>
        <p:spPr>
          <a:xfrm>
            <a:off x="4260716" y="3455482"/>
            <a:ext cx="3472774" cy="2518801"/>
          </a:xfrm>
          <a:prstGeom prst="rect">
            <a:avLst/>
          </a:prstGeom>
        </p:spPr>
      </p:pic>
    </p:spTree>
    <p:extLst>
      <p:ext uri="{BB962C8B-B14F-4D97-AF65-F5344CB8AC3E}">
        <p14:creationId xmlns:p14="http://schemas.microsoft.com/office/powerpoint/2010/main" val="1062511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85FE-5A3D-8986-7A3D-C6832E84CAA8}"/>
              </a:ext>
            </a:extLst>
          </p:cNvPr>
          <p:cNvSpPr>
            <a:spLocks noGrp="1"/>
          </p:cNvSpPr>
          <p:nvPr>
            <p:ph type="title"/>
          </p:nvPr>
        </p:nvSpPr>
        <p:spPr>
          <a:xfrm>
            <a:off x="580445" y="199190"/>
            <a:ext cx="10773355" cy="782002"/>
          </a:xfrm>
        </p:spPr>
        <p:txBody>
          <a:bodyPr lIns="91440" tIns="45720" rIns="91440" bIns="45720" anchor="t">
            <a:normAutofit/>
          </a:bodyPr>
          <a:lstStyle/>
          <a:p>
            <a:pPr algn="l"/>
            <a:r>
              <a:rPr lang="en-GB" sz="2800" b="1">
                <a:solidFill>
                  <a:schemeClr val="accent6"/>
                </a:solidFill>
              </a:rPr>
              <a:t>Person-centred medicines reviews</a:t>
            </a:r>
            <a:endParaRPr lang="en-US"/>
          </a:p>
        </p:txBody>
      </p:sp>
      <p:sp>
        <p:nvSpPr>
          <p:cNvPr id="3" name="Content Placeholder 2">
            <a:extLst>
              <a:ext uri="{FF2B5EF4-FFF2-40B4-BE49-F238E27FC236}">
                <a16:creationId xmlns:a16="http://schemas.microsoft.com/office/drawing/2014/main" id="{615DA669-5DF6-1405-553A-79BF4849E62F}"/>
              </a:ext>
            </a:extLst>
          </p:cNvPr>
          <p:cNvSpPr>
            <a:spLocks noGrp="1"/>
          </p:cNvSpPr>
          <p:nvPr>
            <p:ph idx="1"/>
          </p:nvPr>
        </p:nvSpPr>
        <p:spPr>
          <a:xfrm>
            <a:off x="447040" y="981192"/>
            <a:ext cx="7382510" cy="4927525"/>
          </a:xfrm>
        </p:spPr>
        <p:txBody>
          <a:bodyPr lIns="91440" tIns="45720" rIns="91440" bIns="45720" anchor="t">
            <a:normAutofit fontScale="92500" lnSpcReduction="20000"/>
          </a:bodyPr>
          <a:lstStyle/>
          <a:p>
            <a:r>
              <a:rPr lang="en-GB" sz="2400"/>
              <a:t>Increased prescribing and an aging population means more people taking multiple medicines.</a:t>
            </a:r>
          </a:p>
          <a:p>
            <a:endParaRPr lang="en-GB" sz="2400"/>
          </a:p>
          <a:p>
            <a:r>
              <a:rPr lang="en-GB" sz="2400"/>
              <a:t>Taking multiple medicines can be beneficial but there can be </a:t>
            </a:r>
            <a:r>
              <a:rPr lang="en-GB" sz="2400" b="1"/>
              <a:t>potential harms and increased medicine waste </a:t>
            </a:r>
            <a:r>
              <a:rPr lang="en-GB" sz="2400"/>
              <a:t>as a result</a:t>
            </a:r>
          </a:p>
          <a:p>
            <a:pPr marL="0" indent="0">
              <a:buNone/>
            </a:pPr>
            <a:endParaRPr lang="en-GB" sz="2400">
              <a:cs typeface="Arial"/>
            </a:endParaRPr>
          </a:p>
          <a:p>
            <a:r>
              <a:rPr lang="en-GB" sz="2400"/>
              <a:t>We promote the 7-Steps medicine review process to ensure the right medicine for the individual. Step 6 of the process is -</a:t>
            </a:r>
            <a:r>
              <a:rPr lang="en-GB" sz="2400">
                <a:solidFill>
                  <a:srgbClr val="92D050"/>
                </a:solidFill>
              </a:rPr>
              <a:t> </a:t>
            </a:r>
            <a:r>
              <a:rPr lang="en-GB" sz="2400">
                <a:solidFill>
                  <a:srgbClr val="00B050"/>
                </a:solidFill>
              </a:rPr>
              <a:t>Sustainability</a:t>
            </a:r>
          </a:p>
          <a:p>
            <a:pPr marL="0" indent="0">
              <a:buNone/>
            </a:pPr>
            <a:endParaRPr lang="en-GB" sz="2400"/>
          </a:p>
          <a:p>
            <a:r>
              <a:rPr lang="en-GB" sz="2400"/>
              <a:t>Individuals’ needs and evidence bases around medicines can change over time, so it is important to regularly</a:t>
            </a:r>
            <a:r>
              <a:rPr lang="en-GB" sz="2400" b="1"/>
              <a:t> review </a:t>
            </a:r>
            <a:r>
              <a:rPr lang="en-GB" sz="2400"/>
              <a:t>prescriptions. Tools available include </a:t>
            </a:r>
            <a:r>
              <a:rPr lang="en-GB" sz="2400" err="1"/>
              <a:t>ManageMeds</a:t>
            </a:r>
            <a:r>
              <a:rPr lang="en-GB" sz="2400"/>
              <a:t> app with Patient Reported Outcome Measures (PROMs) to ensure </a:t>
            </a:r>
            <a:r>
              <a:rPr lang="en-GB" sz="2400" b="1"/>
              <a:t>person centred </a:t>
            </a:r>
            <a:r>
              <a:rPr lang="en-GB" sz="2400"/>
              <a:t>reviews</a:t>
            </a:r>
          </a:p>
        </p:txBody>
      </p:sp>
      <p:pic>
        <p:nvPicPr>
          <p:cNvPr id="6" name="Picture 5">
            <a:extLst>
              <a:ext uri="{FF2B5EF4-FFF2-40B4-BE49-F238E27FC236}">
                <a16:creationId xmlns:a16="http://schemas.microsoft.com/office/drawing/2014/main" id="{5A131860-5B4C-9A73-6B3D-F1BFF9F3F8D2}"/>
              </a:ext>
            </a:extLst>
          </p:cNvPr>
          <p:cNvPicPr>
            <a:picLocks noChangeAspect="1"/>
          </p:cNvPicPr>
          <p:nvPr/>
        </p:nvPicPr>
        <p:blipFill>
          <a:blip r:embed="rId3"/>
          <a:stretch>
            <a:fillRect/>
          </a:stretch>
        </p:blipFill>
        <p:spPr>
          <a:xfrm>
            <a:off x="6096000" y="6122317"/>
            <a:ext cx="5127180" cy="536494"/>
          </a:xfrm>
          <a:prstGeom prst="rect">
            <a:avLst/>
          </a:prstGeom>
        </p:spPr>
      </p:pic>
      <p:pic>
        <p:nvPicPr>
          <p:cNvPr id="4" name="Picture 3">
            <a:extLst>
              <a:ext uri="{FF2B5EF4-FFF2-40B4-BE49-F238E27FC236}">
                <a16:creationId xmlns:a16="http://schemas.microsoft.com/office/drawing/2014/main" id="{6AC0B597-7E53-4782-CC47-A11992186798}"/>
              </a:ext>
            </a:extLst>
          </p:cNvPr>
          <p:cNvPicPr>
            <a:picLocks noChangeAspect="1"/>
          </p:cNvPicPr>
          <p:nvPr/>
        </p:nvPicPr>
        <p:blipFill>
          <a:blip r:embed="rId4"/>
          <a:stretch>
            <a:fillRect/>
          </a:stretch>
        </p:blipFill>
        <p:spPr>
          <a:xfrm>
            <a:off x="7976758" y="730066"/>
            <a:ext cx="4090282" cy="5183055"/>
          </a:xfrm>
          <a:prstGeom prst="rect">
            <a:avLst/>
          </a:prstGeom>
        </p:spPr>
      </p:pic>
    </p:spTree>
    <p:extLst>
      <p:ext uri="{BB962C8B-B14F-4D97-AF65-F5344CB8AC3E}">
        <p14:creationId xmlns:p14="http://schemas.microsoft.com/office/powerpoint/2010/main" val="375856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E43A-C26F-041D-8F8A-6C7E6B63673F}"/>
              </a:ext>
            </a:extLst>
          </p:cNvPr>
          <p:cNvSpPr>
            <a:spLocks noGrp="1"/>
          </p:cNvSpPr>
          <p:nvPr>
            <p:ph type="ctrTitle"/>
          </p:nvPr>
        </p:nvSpPr>
        <p:spPr>
          <a:xfrm>
            <a:off x="4555487" y="410953"/>
            <a:ext cx="7012214" cy="648072"/>
          </a:xfrm>
        </p:spPr>
        <p:txBody>
          <a:bodyPr lIns="91440" tIns="45720" rIns="91440" bIns="45720" anchor="t"/>
          <a:lstStyle/>
          <a:p>
            <a:r>
              <a:rPr lang="en-GB" sz="2800" b="1">
                <a:solidFill>
                  <a:schemeClr val="accent6"/>
                </a:solidFill>
              </a:rPr>
              <a:t>National Polypharmacy guide</a:t>
            </a:r>
          </a:p>
        </p:txBody>
      </p:sp>
      <p:sp>
        <p:nvSpPr>
          <p:cNvPr id="3" name="Subtitle 2">
            <a:extLst>
              <a:ext uri="{FF2B5EF4-FFF2-40B4-BE49-F238E27FC236}">
                <a16:creationId xmlns:a16="http://schemas.microsoft.com/office/drawing/2014/main" id="{6CB56B56-2EC2-75D6-48FA-28825A4A8E4B}"/>
              </a:ext>
            </a:extLst>
          </p:cNvPr>
          <p:cNvSpPr>
            <a:spLocks noGrp="1"/>
          </p:cNvSpPr>
          <p:nvPr>
            <p:ph type="subTitle" idx="1"/>
          </p:nvPr>
        </p:nvSpPr>
        <p:spPr>
          <a:xfrm>
            <a:off x="5416825" y="1218051"/>
            <a:ext cx="4915895" cy="4367740"/>
          </a:xfrm>
        </p:spPr>
        <p:txBody>
          <a:bodyPr lIns="91440" tIns="45720" rIns="91440" bIns="45720" anchor="t"/>
          <a:lstStyle/>
          <a:p>
            <a:pPr marL="285750" indent="-285750" algn="l">
              <a:buFont typeface="Arial" panose="020B0604020202020204" pitchFamily="34" charset="0"/>
              <a:buChar char="•"/>
            </a:pPr>
            <a:r>
              <a:rPr lang="en-GB" sz="1800"/>
              <a:t>Encourages appropriate use of medicines: improving medicines safety and prescribing practice </a:t>
            </a:r>
            <a:endParaRPr lang="en-US"/>
          </a:p>
          <a:p>
            <a:pPr marL="285750" indent="-285750" algn="l">
              <a:buFont typeface="Arial" panose="020B0604020202020204" pitchFamily="34" charset="0"/>
              <a:buChar char="•"/>
            </a:pPr>
            <a:r>
              <a:rPr lang="en-GB" sz="1800"/>
              <a:t>Clear structure for person-centred medicines review</a:t>
            </a:r>
            <a:endParaRPr lang="en-US">
              <a:cs typeface="Arial"/>
            </a:endParaRPr>
          </a:p>
          <a:p>
            <a:pPr marL="285750" indent="-285750" algn="l">
              <a:buFont typeface="Arial" panose="020B0604020202020204" pitchFamily="34" charset="0"/>
              <a:buChar char="•"/>
            </a:pPr>
            <a:r>
              <a:rPr lang="en-GB" sz="1800"/>
              <a:t>Targets those at high risk</a:t>
            </a:r>
            <a:endParaRPr lang="en-GB" sz="1800">
              <a:cs typeface="Arial"/>
            </a:endParaRPr>
          </a:p>
          <a:p>
            <a:pPr marL="285750" indent="-285750" algn="l">
              <a:buFont typeface="Arial" panose="020B0604020202020204" pitchFamily="34" charset="0"/>
              <a:buChar char="•"/>
            </a:pPr>
            <a:r>
              <a:rPr lang="en-GB" sz="1800"/>
              <a:t>Promotes prevention of ill-health and consideration of non-pharmacological approaches</a:t>
            </a:r>
            <a:endParaRPr lang="en-GB" sz="1800">
              <a:cs typeface="Arial"/>
            </a:endParaRPr>
          </a:p>
          <a:p>
            <a:pPr marL="285750" indent="-285750" algn="l">
              <a:buFont typeface="Arial" panose="020B0604020202020204" pitchFamily="34" charset="0"/>
              <a:buChar char="•"/>
            </a:pPr>
            <a:r>
              <a:rPr lang="en-GB" sz="1800"/>
              <a:t>Worked case studies illustrating how to use the 7-Steps medication review process</a:t>
            </a:r>
            <a:endParaRPr lang="en-GB" sz="1800">
              <a:cs typeface="Arial"/>
            </a:endParaRPr>
          </a:p>
          <a:p>
            <a:pPr marL="285750" indent="-285750" algn="l">
              <a:buFont typeface="Arial" panose="020B0604020202020204" pitchFamily="34" charset="0"/>
              <a:buChar char="•"/>
            </a:pPr>
            <a:r>
              <a:rPr lang="en-GB" sz="1800"/>
              <a:t>International interest in polypharmacy management </a:t>
            </a:r>
            <a:endParaRPr lang="en-GB" sz="1800">
              <a:cs typeface="Arial"/>
            </a:endParaRPr>
          </a:p>
          <a:p>
            <a:pPr marL="285750" indent="-285750" algn="l">
              <a:buFont typeface="Arial" panose="020B0604020202020204" pitchFamily="34" charset="0"/>
              <a:buChar char="•"/>
            </a:pPr>
            <a:endParaRPr lang="en-GB" sz="1800"/>
          </a:p>
        </p:txBody>
      </p:sp>
      <p:pic>
        <p:nvPicPr>
          <p:cNvPr id="7" name="Picture 6">
            <a:extLst>
              <a:ext uri="{FF2B5EF4-FFF2-40B4-BE49-F238E27FC236}">
                <a16:creationId xmlns:a16="http://schemas.microsoft.com/office/drawing/2014/main" id="{DBC4A776-99C6-4A55-F5D5-3730D865F1AA}"/>
              </a:ext>
            </a:extLst>
          </p:cNvPr>
          <p:cNvPicPr>
            <a:picLocks noChangeAspect="1"/>
          </p:cNvPicPr>
          <p:nvPr/>
        </p:nvPicPr>
        <p:blipFill>
          <a:blip r:embed="rId3"/>
          <a:stretch>
            <a:fillRect/>
          </a:stretch>
        </p:blipFill>
        <p:spPr>
          <a:xfrm>
            <a:off x="231528" y="0"/>
            <a:ext cx="5109482" cy="6858000"/>
          </a:xfrm>
          <a:prstGeom prst="rect">
            <a:avLst/>
          </a:prstGeom>
        </p:spPr>
      </p:pic>
    </p:spTree>
    <p:extLst>
      <p:ext uri="{BB962C8B-B14F-4D97-AF65-F5344CB8AC3E}">
        <p14:creationId xmlns:p14="http://schemas.microsoft.com/office/powerpoint/2010/main" val="3215645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AA00-C51F-F199-E119-EE1F82150627}"/>
              </a:ext>
            </a:extLst>
          </p:cNvPr>
          <p:cNvSpPr>
            <a:spLocks noGrp="1"/>
          </p:cNvSpPr>
          <p:nvPr>
            <p:ph type="ctrTitle"/>
          </p:nvPr>
        </p:nvSpPr>
        <p:spPr>
          <a:xfrm>
            <a:off x="4423718" y="556334"/>
            <a:ext cx="7584368" cy="795645"/>
          </a:xfrm>
        </p:spPr>
        <p:txBody>
          <a:bodyPr lIns="91440" tIns="45720" rIns="91440" bIns="45720" anchor="t">
            <a:noAutofit/>
          </a:bodyPr>
          <a:lstStyle/>
          <a:p>
            <a:pPr algn="l"/>
            <a:r>
              <a:rPr lang="en-GB" sz="2800" b="1">
                <a:solidFill>
                  <a:schemeClr val="accent6"/>
                </a:solidFill>
              </a:rPr>
              <a:t>Quality Prescribing for Respiratory Guide.</a:t>
            </a:r>
            <a:br>
              <a:rPr lang="en-GB" sz="2800" b="1">
                <a:solidFill>
                  <a:schemeClr val="accent6"/>
                </a:solidFill>
              </a:rPr>
            </a:br>
            <a:r>
              <a:rPr lang="en-GB" sz="2800" b="1">
                <a:solidFill>
                  <a:schemeClr val="accent6"/>
                </a:solidFill>
              </a:rPr>
              <a:t>Key messages</a:t>
            </a:r>
            <a:endParaRPr lang="en-GB" sz="2800" b="1">
              <a:solidFill>
                <a:schemeClr val="accent6"/>
              </a:solidFill>
              <a:cs typeface="Arial"/>
            </a:endParaRPr>
          </a:p>
        </p:txBody>
      </p:sp>
      <p:pic>
        <p:nvPicPr>
          <p:cNvPr id="4" name="Picture 3">
            <a:extLst>
              <a:ext uri="{FF2B5EF4-FFF2-40B4-BE49-F238E27FC236}">
                <a16:creationId xmlns:a16="http://schemas.microsoft.com/office/drawing/2014/main" id="{7ED2A615-5008-33B5-5955-1F714AA33FBC}"/>
              </a:ext>
            </a:extLst>
          </p:cNvPr>
          <p:cNvPicPr>
            <a:picLocks noChangeAspect="1"/>
          </p:cNvPicPr>
          <p:nvPr/>
        </p:nvPicPr>
        <p:blipFill>
          <a:blip r:embed="rId3"/>
          <a:stretch>
            <a:fillRect/>
          </a:stretch>
        </p:blipFill>
        <p:spPr>
          <a:xfrm>
            <a:off x="417248" y="954157"/>
            <a:ext cx="3975286" cy="4750904"/>
          </a:xfrm>
          <a:prstGeom prst="rect">
            <a:avLst/>
          </a:prstGeom>
        </p:spPr>
      </p:pic>
      <p:sp>
        <p:nvSpPr>
          <p:cNvPr id="15" name="TextBox 14">
            <a:extLst>
              <a:ext uri="{FF2B5EF4-FFF2-40B4-BE49-F238E27FC236}">
                <a16:creationId xmlns:a16="http://schemas.microsoft.com/office/drawing/2014/main" id="{1B37549F-11C2-4954-2F99-928AC5759B5E}"/>
              </a:ext>
            </a:extLst>
          </p:cNvPr>
          <p:cNvSpPr txBox="1"/>
          <p:nvPr/>
        </p:nvSpPr>
        <p:spPr>
          <a:xfrm>
            <a:off x="4392534" y="1503141"/>
            <a:ext cx="6879891" cy="4201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rtl="0">
              <a:lnSpc>
                <a:spcPct val="125000"/>
              </a:lnSpc>
              <a:buFont typeface=""/>
              <a:buChar char="•"/>
            </a:pPr>
            <a:r>
              <a:rPr lang="en-GB" sz="2400" baseline="0">
                <a:solidFill>
                  <a:srgbClr val="444444"/>
                </a:solidFill>
                <a:latin typeface="Arial"/>
                <a:ea typeface="Arial"/>
                <a:cs typeface="Arial"/>
              </a:rPr>
              <a:t>Improved outcomes by </a:t>
            </a:r>
            <a:r>
              <a:rPr lang="en-GB" sz="2400">
                <a:solidFill>
                  <a:srgbClr val="444444"/>
                </a:solidFill>
                <a:latin typeface="Arial"/>
                <a:ea typeface="Arial"/>
                <a:cs typeface="Arial"/>
              </a:rPr>
              <a:t>conducting</a:t>
            </a:r>
            <a:r>
              <a:rPr lang="en-GB" sz="2400" baseline="0">
                <a:solidFill>
                  <a:srgbClr val="444444"/>
                </a:solidFill>
                <a:latin typeface="Arial"/>
                <a:ea typeface="Arial"/>
                <a:cs typeface="Arial"/>
              </a:rPr>
              <a:t> person-centred medication review</a:t>
            </a:r>
            <a:r>
              <a:rPr lang="en-US" sz="2400">
                <a:solidFill>
                  <a:srgbClr val="444444"/>
                </a:solidFill>
                <a:latin typeface="Arial"/>
                <a:ea typeface="Arial"/>
                <a:cs typeface="Arial"/>
              </a:rPr>
              <a:t>​s</a:t>
            </a:r>
            <a:endParaRPr lang="en-US"/>
          </a:p>
          <a:p>
            <a:pPr marL="228600" lvl="0" indent="-228600" rtl="0">
              <a:lnSpc>
                <a:spcPct val="125000"/>
              </a:lnSpc>
              <a:buFont typeface=""/>
              <a:buChar char="•"/>
            </a:pPr>
            <a:r>
              <a:rPr lang="en-GB" sz="2400" baseline="0">
                <a:solidFill>
                  <a:srgbClr val="444444"/>
                </a:solidFill>
                <a:latin typeface="Arial"/>
                <a:ea typeface="Arial"/>
                <a:cs typeface="Arial"/>
              </a:rPr>
              <a:t>Person-centred care: Optimise disease control</a:t>
            </a:r>
            <a:endParaRPr lang="en-US" sz="2400">
              <a:solidFill>
                <a:srgbClr val="444444"/>
              </a:solidFill>
              <a:latin typeface="Arial"/>
              <a:ea typeface="Arial"/>
              <a:cs typeface="Arial"/>
            </a:endParaRPr>
          </a:p>
          <a:p>
            <a:pPr marL="228600" lvl="0" indent="-228600" rtl="0">
              <a:lnSpc>
                <a:spcPct val="125000"/>
              </a:lnSpc>
              <a:buFont typeface=""/>
              <a:buChar char="•"/>
            </a:pPr>
            <a:r>
              <a:rPr lang="en-GB" sz="2400" baseline="0">
                <a:solidFill>
                  <a:srgbClr val="444444"/>
                </a:solidFill>
                <a:latin typeface="Arial"/>
                <a:ea typeface="Arial"/>
                <a:cs typeface="Arial"/>
              </a:rPr>
              <a:t>Minimise over-reliance on short acting reliever  inhalers </a:t>
            </a:r>
            <a:r>
              <a:rPr lang="en-US" sz="2400">
                <a:solidFill>
                  <a:srgbClr val="444444"/>
                </a:solidFill>
                <a:latin typeface="Arial"/>
                <a:ea typeface="Arial"/>
                <a:cs typeface="Arial"/>
              </a:rPr>
              <a:t>​</a:t>
            </a:r>
          </a:p>
          <a:p>
            <a:pPr marL="228600" lvl="0" indent="-228600" rtl="0">
              <a:lnSpc>
                <a:spcPct val="125000"/>
              </a:lnSpc>
              <a:buFont typeface=""/>
              <a:buChar char="•"/>
            </a:pPr>
            <a:r>
              <a:rPr lang="en-US" sz="2400">
                <a:solidFill>
                  <a:srgbClr val="444444"/>
                </a:solidFill>
                <a:latin typeface="Arial"/>
                <a:ea typeface="Arial"/>
                <a:cs typeface="Arial"/>
              </a:rPr>
              <a:t>Ensure inhaler technique taught and checked</a:t>
            </a:r>
          </a:p>
          <a:p>
            <a:pPr marL="228600" lvl="0" indent="-228600" rtl="0">
              <a:lnSpc>
                <a:spcPct val="125000"/>
              </a:lnSpc>
              <a:buFont typeface=""/>
              <a:buChar char="•"/>
            </a:pPr>
            <a:r>
              <a:rPr lang="en-GB" sz="2400" baseline="0">
                <a:solidFill>
                  <a:srgbClr val="444444"/>
                </a:solidFill>
                <a:latin typeface="Arial"/>
                <a:ea typeface="Arial"/>
                <a:cs typeface="Arial"/>
              </a:rPr>
              <a:t>Support the use of propellant free inhaler options where appropriate</a:t>
            </a:r>
          </a:p>
          <a:p>
            <a:pPr marL="228600" lvl="0" indent="-228600" rtl="0">
              <a:lnSpc>
                <a:spcPct val="125000"/>
              </a:lnSpc>
              <a:buFont typeface=""/>
              <a:buChar char="•"/>
            </a:pPr>
            <a:r>
              <a:rPr lang="en-GB" sz="2400">
                <a:latin typeface="Arial"/>
                <a:cs typeface="Arial"/>
              </a:rPr>
              <a:t>Support safe disposal of inhalers</a:t>
            </a:r>
          </a:p>
        </p:txBody>
      </p:sp>
    </p:spTree>
    <p:extLst>
      <p:ext uri="{BB962C8B-B14F-4D97-AF65-F5344CB8AC3E}">
        <p14:creationId xmlns:p14="http://schemas.microsoft.com/office/powerpoint/2010/main" val="561417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5BB2-FD91-FE9A-F780-37CC1B9C9466}"/>
              </a:ext>
            </a:extLst>
          </p:cNvPr>
          <p:cNvSpPr>
            <a:spLocks noGrp="1"/>
          </p:cNvSpPr>
          <p:nvPr>
            <p:ph type="ctrTitle"/>
          </p:nvPr>
        </p:nvSpPr>
        <p:spPr>
          <a:xfrm>
            <a:off x="3635022" y="266457"/>
            <a:ext cx="7387500" cy="648072"/>
          </a:xfrm>
        </p:spPr>
        <p:txBody>
          <a:bodyPr/>
          <a:lstStyle/>
          <a:p>
            <a:r>
              <a:rPr lang="en-GB" dirty="0"/>
              <a:t>Benefits of implementing respiratory review work</a:t>
            </a:r>
          </a:p>
        </p:txBody>
      </p:sp>
      <p:sp>
        <p:nvSpPr>
          <p:cNvPr id="3" name="Subtitle 2">
            <a:extLst>
              <a:ext uri="{FF2B5EF4-FFF2-40B4-BE49-F238E27FC236}">
                <a16:creationId xmlns:a16="http://schemas.microsoft.com/office/drawing/2014/main" id="{50C89C4D-B768-17D3-C087-69C9ECCF57D4}"/>
              </a:ext>
            </a:extLst>
          </p:cNvPr>
          <p:cNvSpPr>
            <a:spLocks noGrp="1"/>
          </p:cNvSpPr>
          <p:nvPr>
            <p:ph type="subTitle" idx="1"/>
          </p:nvPr>
        </p:nvSpPr>
        <p:spPr>
          <a:xfrm>
            <a:off x="470592" y="2213236"/>
            <a:ext cx="4790029" cy="1456137"/>
          </a:xfrm>
        </p:spPr>
        <p:txBody>
          <a:bodyPr/>
          <a:lstStyle/>
          <a:p>
            <a:pPr algn="l"/>
            <a:r>
              <a:rPr lang="en-GB" sz="1400" dirty="0"/>
              <a:t>National Therapeutic Indicators from early adopters:</a:t>
            </a:r>
          </a:p>
          <a:p>
            <a:pPr algn="l"/>
            <a:endParaRPr lang="en-GB" sz="1400" dirty="0"/>
          </a:p>
          <a:p>
            <a:pPr algn="l"/>
            <a:r>
              <a:rPr lang="en-GB" sz="1400" dirty="0"/>
              <a:t>Financial: 7.4 % reduction in SABA volume (MDI and DPI) and 4.9% reduction in cost</a:t>
            </a:r>
          </a:p>
          <a:p>
            <a:pPr algn="l"/>
            <a:endParaRPr lang="en-GB" sz="1400" dirty="0"/>
          </a:p>
          <a:p>
            <a:pPr algn="l"/>
            <a:r>
              <a:rPr lang="en-GB" sz="1400" dirty="0"/>
              <a:t>Patient Care: Evidence of reduced health care utilisation when SABA use reduced</a:t>
            </a:r>
          </a:p>
          <a:p>
            <a:pPr algn="l"/>
            <a:endParaRPr lang="en-GB" sz="1400" dirty="0"/>
          </a:p>
        </p:txBody>
      </p:sp>
      <p:pic>
        <p:nvPicPr>
          <p:cNvPr id="4" name="Picture 3">
            <a:extLst>
              <a:ext uri="{FF2B5EF4-FFF2-40B4-BE49-F238E27FC236}">
                <a16:creationId xmlns:a16="http://schemas.microsoft.com/office/drawing/2014/main" id="{F8DF7D85-D2FB-E9E2-8CFB-6F03D32CE3E5}"/>
              </a:ext>
            </a:extLst>
          </p:cNvPr>
          <p:cNvPicPr>
            <a:picLocks noChangeAspect="1"/>
          </p:cNvPicPr>
          <p:nvPr/>
        </p:nvPicPr>
        <p:blipFill>
          <a:blip r:embed="rId3"/>
          <a:stretch>
            <a:fillRect/>
          </a:stretch>
        </p:blipFill>
        <p:spPr>
          <a:xfrm>
            <a:off x="5594152" y="3408086"/>
            <a:ext cx="6034222" cy="2738437"/>
          </a:xfrm>
          <a:prstGeom prst="rect">
            <a:avLst/>
          </a:prstGeom>
        </p:spPr>
      </p:pic>
      <p:pic>
        <p:nvPicPr>
          <p:cNvPr id="7" name="Picture 6">
            <a:extLst>
              <a:ext uri="{FF2B5EF4-FFF2-40B4-BE49-F238E27FC236}">
                <a16:creationId xmlns:a16="http://schemas.microsoft.com/office/drawing/2014/main" id="{98DFF8B0-7312-ED25-8EB5-4CA882D6A544}"/>
              </a:ext>
            </a:extLst>
          </p:cNvPr>
          <p:cNvPicPr>
            <a:picLocks noChangeAspect="1"/>
          </p:cNvPicPr>
          <p:nvPr/>
        </p:nvPicPr>
        <p:blipFill>
          <a:blip r:embed="rId4"/>
          <a:stretch>
            <a:fillRect/>
          </a:stretch>
        </p:blipFill>
        <p:spPr>
          <a:xfrm>
            <a:off x="5594152" y="932115"/>
            <a:ext cx="5413329" cy="2496885"/>
          </a:xfrm>
          <a:prstGeom prst="rect">
            <a:avLst/>
          </a:prstGeom>
        </p:spPr>
      </p:pic>
      <p:pic>
        <p:nvPicPr>
          <p:cNvPr id="8" name="Picture 7">
            <a:extLst>
              <a:ext uri="{FF2B5EF4-FFF2-40B4-BE49-F238E27FC236}">
                <a16:creationId xmlns:a16="http://schemas.microsoft.com/office/drawing/2014/main" id="{32F39267-0C85-0FEF-EF61-CC144CC1201A}"/>
              </a:ext>
            </a:extLst>
          </p:cNvPr>
          <p:cNvPicPr>
            <a:picLocks noChangeAspect="1"/>
          </p:cNvPicPr>
          <p:nvPr/>
        </p:nvPicPr>
        <p:blipFill>
          <a:blip r:embed="rId5"/>
          <a:stretch>
            <a:fillRect/>
          </a:stretch>
        </p:blipFill>
        <p:spPr>
          <a:xfrm>
            <a:off x="625730" y="4263786"/>
            <a:ext cx="4069816" cy="1882737"/>
          </a:xfrm>
          <a:prstGeom prst="rect">
            <a:avLst/>
          </a:prstGeom>
        </p:spPr>
      </p:pic>
      <p:pic>
        <p:nvPicPr>
          <p:cNvPr id="10" name="Picture 9">
            <a:extLst>
              <a:ext uri="{FF2B5EF4-FFF2-40B4-BE49-F238E27FC236}">
                <a16:creationId xmlns:a16="http://schemas.microsoft.com/office/drawing/2014/main" id="{C78CABDC-D66D-315F-5C1E-82F9365592E5}"/>
              </a:ext>
            </a:extLst>
          </p:cNvPr>
          <p:cNvPicPr>
            <a:picLocks noChangeAspect="1"/>
          </p:cNvPicPr>
          <p:nvPr/>
        </p:nvPicPr>
        <p:blipFill>
          <a:blip r:embed="rId6"/>
          <a:stretch>
            <a:fillRect/>
          </a:stretch>
        </p:blipFill>
        <p:spPr>
          <a:xfrm>
            <a:off x="994961" y="315780"/>
            <a:ext cx="2896224" cy="1713415"/>
          </a:xfrm>
          <a:prstGeom prst="rect">
            <a:avLst/>
          </a:prstGeom>
        </p:spPr>
      </p:pic>
    </p:spTree>
    <p:extLst>
      <p:ext uri="{BB962C8B-B14F-4D97-AF65-F5344CB8AC3E}">
        <p14:creationId xmlns:p14="http://schemas.microsoft.com/office/powerpoint/2010/main" val="408147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9136" y="950147"/>
            <a:ext cx="7772400" cy="486054"/>
          </a:xfrm>
        </p:spPr>
        <p:txBody>
          <a:bodyPr/>
          <a:lstStyle/>
          <a:p>
            <a:r>
              <a:rPr lang="en-GB"/>
              <a:t>Carbon footprint of Inhalers</a:t>
            </a:r>
          </a:p>
        </p:txBody>
      </p:sp>
      <p:pic>
        <p:nvPicPr>
          <p:cNvPr id="5" name="Content Placeholder 4"/>
          <p:cNvPicPr>
            <a:picLocks noGrp="1" noChangeAspect="1"/>
          </p:cNvPicPr>
          <p:nvPr>
            <p:ph idx="4294967295"/>
          </p:nvPr>
        </p:nvPicPr>
        <p:blipFill rotWithShape="1">
          <a:blip r:embed="rId2"/>
          <a:srcRect l="15701" t="16941" r="17606" b="15308"/>
          <a:stretch/>
        </p:blipFill>
        <p:spPr>
          <a:xfrm>
            <a:off x="2580043" y="1349782"/>
            <a:ext cx="7087833" cy="4050895"/>
          </a:xfrm>
          <a:prstGeom prst="rect">
            <a:avLst/>
          </a:prstGeom>
        </p:spPr>
      </p:pic>
    </p:spTree>
    <p:extLst>
      <p:ext uri="{BB962C8B-B14F-4D97-AF65-F5344CB8AC3E}">
        <p14:creationId xmlns:p14="http://schemas.microsoft.com/office/powerpoint/2010/main" val="318203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38906B30-251C-4D30-A061-5BE1BE07E843}"/>
              </a:ext>
            </a:extLst>
          </p:cNvPr>
          <p:cNvGraphicFramePr>
            <a:graphicFrameLocks/>
          </p:cNvGraphicFramePr>
          <p:nvPr/>
        </p:nvGraphicFramePr>
        <p:xfrm>
          <a:off x="1524000" y="116632"/>
          <a:ext cx="9036496"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223792" y="6488668"/>
            <a:ext cx="6444208" cy="369332"/>
          </a:xfrm>
          <a:prstGeom prst="rect">
            <a:avLst/>
          </a:prstGeom>
          <a:noFill/>
        </p:spPr>
        <p:txBody>
          <a:bodyPr wrap="square" rtlCol="0">
            <a:spAutoFit/>
          </a:bodyPr>
          <a:lstStyle/>
          <a:p>
            <a:r>
              <a:rPr lang="en-GB" sz="1800"/>
              <a:t>Adapted from Greener practice slides. www.greenerpractice.co.uk </a:t>
            </a:r>
          </a:p>
        </p:txBody>
      </p:sp>
    </p:spTree>
    <p:extLst>
      <p:ext uri="{BB962C8B-B14F-4D97-AF65-F5344CB8AC3E}">
        <p14:creationId xmlns:p14="http://schemas.microsoft.com/office/powerpoint/2010/main" val="411697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B3C97A-A1C9-A933-100C-745426416D2F}"/>
              </a:ext>
            </a:extLst>
          </p:cNvPr>
          <p:cNvSpPr>
            <a:spLocks noGrp="1"/>
          </p:cNvSpPr>
          <p:nvPr>
            <p:ph type="ctrTitle"/>
          </p:nvPr>
        </p:nvSpPr>
        <p:spPr>
          <a:xfrm>
            <a:off x="677728" y="384981"/>
            <a:ext cx="10363200" cy="648072"/>
          </a:xfrm>
        </p:spPr>
        <p:txBody>
          <a:bodyPr lIns="91440" tIns="45720" rIns="91440" bIns="45720" anchor="t"/>
          <a:lstStyle/>
          <a:p>
            <a:pPr algn="l"/>
            <a:r>
              <a:rPr lang="en-GB" sz="2800" b="1">
                <a:solidFill>
                  <a:schemeClr val="accent6"/>
                </a:solidFill>
              </a:rPr>
              <a:t>Prescribing: scale of the problem</a:t>
            </a:r>
            <a:endParaRPr lang="en-US"/>
          </a:p>
        </p:txBody>
      </p:sp>
      <p:sp>
        <p:nvSpPr>
          <p:cNvPr id="5" name="Subtitle 4">
            <a:extLst>
              <a:ext uri="{FF2B5EF4-FFF2-40B4-BE49-F238E27FC236}">
                <a16:creationId xmlns:a16="http://schemas.microsoft.com/office/drawing/2014/main" id="{52C95108-84EC-E8D0-C61F-5106E5731BA9}"/>
              </a:ext>
            </a:extLst>
          </p:cNvPr>
          <p:cNvSpPr>
            <a:spLocks noGrp="1"/>
          </p:cNvSpPr>
          <p:nvPr>
            <p:ph type="subTitle" idx="1"/>
          </p:nvPr>
        </p:nvSpPr>
        <p:spPr>
          <a:xfrm>
            <a:off x="324164" y="1885950"/>
            <a:ext cx="3859216" cy="3764861"/>
          </a:xfrm>
        </p:spPr>
        <p:txBody>
          <a:bodyPr lIns="91440" tIns="45720" rIns="91440" bIns="45720" anchor="t"/>
          <a:lstStyle/>
          <a:p>
            <a:pPr marL="285750" indent="-285750" algn="l">
              <a:spcBef>
                <a:spcPts val="0"/>
              </a:spcBef>
              <a:spcAft>
                <a:spcPts val="600"/>
              </a:spcAft>
              <a:buFont typeface="Arial" panose="020B0604020202020204" pitchFamily="34" charset="0"/>
              <a:buChar char="•"/>
            </a:pPr>
            <a:r>
              <a:rPr lang="en-GB" sz="2000" dirty="0"/>
              <a:t>Medication is the most common form of medical intervention in acute and chronic conditions</a:t>
            </a:r>
            <a:endParaRPr lang="en-GB" sz="2000" dirty="0">
              <a:cs typeface="Arial"/>
            </a:endParaRPr>
          </a:p>
          <a:p>
            <a:pPr marL="285750" indent="-285750" algn="l">
              <a:spcBef>
                <a:spcPts val="0"/>
              </a:spcBef>
              <a:spcAft>
                <a:spcPts val="600"/>
              </a:spcAft>
              <a:buFont typeface="Arial" panose="020B0604020202020204" pitchFamily="34" charset="0"/>
              <a:buChar char="•"/>
            </a:pPr>
            <a:r>
              <a:rPr lang="en-GB" sz="2000" dirty="0"/>
              <a:t>Rising levels of volume and cost prescribing in Scotland </a:t>
            </a:r>
            <a:endParaRPr lang="en-GB" sz="2000" dirty="0">
              <a:cs typeface="Arial"/>
            </a:endParaRPr>
          </a:p>
          <a:p>
            <a:pPr marL="285750" indent="-285750" algn="l">
              <a:spcBef>
                <a:spcPts val="0"/>
              </a:spcBef>
              <a:spcAft>
                <a:spcPts val="600"/>
              </a:spcAft>
              <a:buFont typeface="Arial" panose="020B0604020202020204" pitchFamily="34" charset="0"/>
              <a:buChar char="•"/>
            </a:pPr>
            <a:r>
              <a:rPr lang="en-GB" sz="2000" dirty="0"/>
              <a:t>110.3 million items reimbursed in the community 2022/23</a:t>
            </a:r>
            <a:endParaRPr lang="en-GB" sz="2000" dirty="0">
              <a:cs typeface="Arial"/>
            </a:endParaRPr>
          </a:p>
          <a:p>
            <a:pPr algn="l"/>
            <a:endParaRPr lang="en-GB" dirty="0"/>
          </a:p>
        </p:txBody>
      </p:sp>
      <p:pic>
        <p:nvPicPr>
          <p:cNvPr id="7" name="Picture 6">
            <a:extLst>
              <a:ext uri="{FF2B5EF4-FFF2-40B4-BE49-F238E27FC236}">
                <a16:creationId xmlns:a16="http://schemas.microsoft.com/office/drawing/2014/main" id="{CEFBD83F-5A09-9C70-915D-D4846C79F11D}"/>
              </a:ext>
            </a:extLst>
          </p:cNvPr>
          <p:cNvPicPr>
            <a:picLocks noChangeAspect="1"/>
          </p:cNvPicPr>
          <p:nvPr/>
        </p:nvPicPr>
        <p:blipFill>
          <a:blip r:embed="rId3"/>
          <a:stretch>
            <a:fillRect/>
          </a:stretch>
        </p:blipFill>
        <p:spPr>
          <a:xfrm>
            <a:off x="4034458" y="1207189"/>
            <a:ext cx="8058150" cy="4448175"/>
          </a:xfrm>
          <a:prstGeom prst="rect">
            <a:avLst/>
          </a:prstGeom>
        </p:spPr>
      </p:pic>
      <p:sp>
        <p:nvSpPr>
          <p:cNvPr id="9" name="TextBox 8">
            <a:extLst>
              <a:ext uri="{FF2B5EF4-FFF2-40B4-BE49-F238E27FC236}">
                <a16:creationId xmlns:a16="http://schemas.microsoft.com/office/drawing/2014/main" id="{72C0AA9B-7C61-F1DE-97CE-C9E28A048589}"/>
              </a:ext>
            </a:extLst>
          </p:cNvPr>
          <p:cNvSpPr txBox="1"/>
          <p:nvPr/>
        </p:nvSpPr>
        <p:spPr>
          <a:xfrm>
            <a:off x="4943272" y="5737779"/>
            <a:ext cx="6097656" cy="430887"/>
          </a:xfrm>
          <a:prstGeom prst="rect">
            <a:avLst/>
          </a:prstGeom>
          <a:noFill/>
        </p:spPr>
        <p:txBody>
          <a:bodyPr wrap="square">
            <a:spAutoFit/>
          </a:bodyPr>
          <a:lstStyle/>
          <a:p>
            <a:r>
              <a:rPr lang="en-GB" sz="1100">
                <a:hlinkClick r:id="rId4"/>
              </a:rPr>
              <a:t>Dispenser payments and prescription cost analysis - Financial year 2022 to 2023 - Dispenser payments and prescription cost analysis - Publications - Public Health Scotland</a:t>
            </a:r>
            <a:endParaRPr lang="en-GB" sz="1100"/>
          </a:p>
        </p:txBody>
      </p:sp>
    </p:spTree>
    <p:extLst>
      <p:ext uri="{BB962C8B-B14F-4D97-AF65-F5344CB8AC3E}">
        <p14:creationId xmlns:p14="http://schemas.microsoft.com/office/powerpoint/2010/main" val="1188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E851-FE94-345C-BED6-A33E4DB71D92}"/>
              </a:ext>
            </a:extLst>
          </p:cNvPr>
          <p:cNvSpPr>
            <a:spLocks noGrp="1"/>
          </p:cNvSpPr>
          <p:nvPr>
            <p:ph type="ctrTitle"/>
          </p:nvPr>
        </p:nvSpPr>
        <p:spPr>
          <a:xfrm>
            <a:off x="5091908" y="319297"/>
            <a:ext cx="6273867" cy="648072"/>
          </a:xfrm>
        </p:spPr>
        <p:txBody>
          <a:bodyPr lIns="91440" tIns="45720" rIns="91440" bIns="45720" anchor="t"/>
          <a:lstStyle/>
          <a:p>
            <a:pPr algn="l"/>
            <a:r>
              <a:rPr lang="en-GB" sz="2800" b="1">
                <a:solidFill>
                  <a:schemeClr val="accent6"/>
                </a:solidFill>
              </a:rPr>
              <a:t>Right Decision Service:</a:t>
            </a:r>
            <a:br>
              <a:rPr lang="en-GB" sz="2800" b="1">
                <a:solidFill>
                  <a:schemeClr val="accent6"/>
                </a:solidFill>
              </a:rPr>
            </a:br>
            <a:r>
              <a:rPr lang="en-GB" sz="2800" b="1">
                <a:solidFill>
                  <a:schemeClr val="accent6"/>
                </a:solidFill>
              </a:rPr>
              <a:t>Effective Prescribing and Therapeutics resources</a:t>
            </a:r>
            <a:endParaRPr lang="en-GB" sz="2800" b="1">
              <a:solidFill>
                <a:schemeClr val="accent6"/>
              </a:solidFill>
              <a:cs typeface="Arial"/>
            </a:endParaRPr>
          </a:p>
        </p:txBody>
      </p:sp>
      <p:pic>
        <p:nvPicPr>
          <p:cNvPr id="6" name="Picture 5">
            <a:extLst>
              <a:ext uri="{FF2B5EF4-FFF2-40B4-BE49-F238E27FC236}">
                <a16:creationId xmlns:a16="http://schemas.microsoft.com/office/drawing/2014/main" id="{8EC1545F-6F37-FBDC-8C58-150B080CBE2D}"/>
              </a:ext>
            </a:extLst>
          </p:cNvPr>
          <p:cNvPicPr>
            <a:picLocks noChangeAspect="1"/>
          </p:cNvPicPr>
          <p:nvPr/>
        </p:nvPicPr>
        <p:blipFill>
          <a:blip r:embed="rId2"/>
          <a:stretch>
            <a:fillRect/>
          </a:stretch>
        </p:blipFill>
        <p:spPr>
          <a:xfrm>
            <a:off x="232488" y="246942"/>
            <a:ext cx="4349038" cy="4627572"/>
          </a:xfrm>
          <a:prstGeom prst="rect">
            <a:avLst/>
          </a:prstGeom>
        </p:spPr>
      </p:pic>
      <p:pic>
        <p:nvPicPr>
          <p:cNvPr id="4" name="Picture 3">
            <a:extLst>
              <a:ext uri="{FF2B5EF4-FFF2-40B4-BE49-F238E27FC236}">
                <a16:creationId xmlns:a16="http://schemas.microsoft.com/office/drawing/2014/main" id="{1B98A0F9-216E-1EFC-7D14-658C7D20A179}"/>
              </a:ext>
            </a:extLst>
          </p:cNvPr>
          <p:cNvPicPr>
            <a:picLocks noChangeAspect="1"/>
          </p:cNvPicPr>
          <p:nvPr/>
        </p:nvPicPr>
        <p:blipFill>
          <a:blip r:embed="rId3"/>
          <a:stretch>
            <a:fillRect/>
          </a:stretch>
        </p:blipFill>
        <p:spPr>
          <a:xfrm>
            <a:off x="2662198" y="4874514"/>
            <a:ext cx="1864214" cy="1864214"/>
          </a:xfrm>
          <a:prstGeom prst="rect">
            <a:avLst/>
          </a:prstGeom>
        </p:spPr>
      </p:pic>
      <p:pic>
        <p:nvPicPr>
          <p:cNvPr id="11" name="Picture 10">
            <a:extLst>
              <a:ext uri="{FF2B5EF4-FFF2-40B4-BE49-F238E27FC236}">
                <a16:creationId xmlns:a16="http://schemas.microsoft.com/office/drawing/2014/main" id="{FD8C09CE-96AE-0CA2-7C44-C69FF6772929}"/>
              </a:ext>
            </a:extLst>
          </p:cNvPr>
          <p:cNvPicPr>
            <a:picLocks noChangeAspect="1"/>
          </p:cNvPicPr>
          <p:nvPr/>
        </p:nvPicPr>
        <p:blipFill>
          <a:blip r:embed="rId4"/>
          <a:stretch>
            <a:fillRect/>
          </a:stretch>
        </p:blipFill>
        <p:spPr>
          <a:xfrm>
            <a:off x="5924447" y="2781639"/>
            <a:ext cx="1467055" cy="1505160"/>
          </a:xfrm>
          <a:prstGeom prst="rect">
            <a:avLst/>
          </a:prstGeom>
        </p:spPr>
      </p:pic>
      <p:sp>
        <p:nvSpPr>
          <p:cNvPr id="12" name="TextBox 11">
            <a:extLst>
              <a:ext uri="{FF2B5EF4-FFF2-40B4-BE49-F238E27FC236}">
                <a16:creationId xmlns:a16="http://schemas.microsoft.com/office/drawing/2014/main" id="{5E89234B-FA67-E887-DFE2-13CB99A78C04}"/>
              </a:ext>
            </a:extLst>
          </p:cNvPr>
          <p:cNvSpPr txBox="1"/>
          <p:nvPr/>
        </p:nvSpPr>
        <p:spPr>
          <a:xfrm>
            <a:off x="6096000" y="4644503"/>
            <a:ext cx="1257300" cy="369332"/>
          </a:xfrm>
          <a:prstGeom prst="rect">
            <a:avLst/>
          </a:prstGeom>
          <a:noFill/>
        </p:spPr>
        <p:txBody>
          <a:bodyPr wrap="square" rtlCol="0">
            <a:spAutoFit/>
          </a:bodyPr>
          <a:lstStyle/>
          <a:p>
            <a:r>
              <a:rPr lang="en-GB"/>
              <a:t>Apple</a:t>
            </a:r>
          </a:p>
        </p:txBody>
      </p:sp>
      <p:pic>
        <p:nvPicPr>
          <p:cNvPr id="14" name="Picture 13">
            <a:extLst>
              <a:ext uri="{FF2B5EF4-FFF2-40B4-BE49-F238E27FC236}">
                <a16:creationId xmlns:a16="http://schemas.microsoft.com/office/drawing/2014/main" id="{0D7CE0B2-21A1-855E-D642-214DB6539494}"/>
              </a:ext>
            </a:extLst>
          </p:cNvPr>
          <p:cNvPicPr>
            <a:picLocks noChangeAspect="1"/>
          </p:cNvPicPr>
          <p:nvPr/>
        </p:nvPicPr>
        <p:blipFill>
          <a:blip r:embed="rId5"/>
          <a:stretch>
            <a:fillRect/>
          </a:stretch>
        </p:blipFill>
        <p:spPr>
          <a:xfrm>
            <a:off x="9127900" y="2762799"/>
            <a:ext cx="1590675" cy="1524000"/>
          </a:xfrm>
          <a:prstGeom prst="rect">
            <a:avLst/>
          </a:prstGeom>
        </p:spPr>
      </p:pic>
      <p:sp>
        <p:nvSpPr>
          <p:cNvPr id="15" name="TextBox 14">
            <a:extLst>
              <a:ext uri="{FF2B5EF4-FFF2-40B4-BE49-F238E27FC236}">
                <a16:creationId xmlns:a16="http://schemas.microsoft.com/office/drawing/2014/main" id="{57A370F2-D02D-788C-4DBD-54A608CB3D94}"/>
              </a:ext>
            </a:extLst>
          </p:cNvPr>
          <p:cNvSpPr txBox="1"/>
          <p:nvPr/>
        </p:nvSpPr>
        <p:spPr>
          <a:xfrm>
            <a:off x="9440750" y="4644503"/>
            <a:ext cx="1390650" cy="369332"/>
          </a:xfrm>
          <a:prstGeom prst="rect">
            <a:avLst/>
          </a:prstGeom>
          <a:noFill/>
        </p:spPr>
        <p:txBody>
          <a:bodyPr wrap="square" rtlCol="0">
            <a:spAutoFit/>
          </a:bodyPr>
          <a:lstStyle/>
          <a:p>
            <a:r>
              <a:rPr lang="en-GB"/>
              <a:t>Android</a:t>
            </a:r>
          </a:p>
        </p:txBody>
      </p:sp>
      <p:sp>
        <p:nvSpPr>
          <p:cNvPr id="17" name="TextBox 16">
            <a:extLst>
              <a:ext uri="{FF2B5EF4-FFF2-40B4-BE49-F238E27FC236}">
                <a16:creationId xmlns:a16="http://schemas.microsoft.com/office/drawing/2014/main" id="{F51D38B5-36BE-C9FD-BC6C-765D6565B64C}"/>
              </a:ext>
            </a:extLst>
          </p:cNvPr>
          <p:cNvSpPr txBox="1"/>
          <p:nvPr/>
        </p:nvSpPr>
        <p:spPr>
          <a:xfrm>
            <a:off x="5638801" y="1749239"/>
            <a:ext cx="5657850" cy="707886"/>
          </a:xfrm>
          <a:prstGeom prst="rect">
            <a:avLst/>
          </a:prstGeom>
          <a:noFill/>
        </p:spPr>
        <p:txBody>
          <a:bodyPr wrap="square" lIns="91440" tIns="45720" rIns="91440" bIns="45720" rtlCol="0" anchor="t">
            <a:spAutoFit/>
          </a:bodyPr>
          <a:lstStyle/>
          <a:p>
            <a:r>
              <a:rPr lang="en-GB" sz="2000"/>
              <a:t>Search effective prescribing for respiratory, diabetes, polypharmacy toolkits </a:t>
            </a:r>
            <a:endParaRPr lang="en-US"/>
          </a:p>
        </p:txBody>
      </p:sp>
      <p:sp>
        <p:nvSpPr>
          <p:cNvPr id="18" name="TextBox 17">
            <a:extLst>
              <a:ext uri="{FF2B5EF4-FFF2-40B4-BE49-F238E27FC236}">
                <a16:creationId xmlns:a16="http://schemas.microsoft.com/office/drawing/2014/main" id="{ACF6B7B9-CF81-4212-4BAE-BA90D6293239}"/>
              </a:ext>
            </a:extLst>
          </p:cNvPr>
          <p:cNvSpPr txBox="1"/>
          <p:nvPr/>
        </p:nvSpPr>
        <p:spPr>
          <a:xfrm>
            <a:off x="419100" y="5314950"/>
            <a:ext cx="1790700" cy="646331"/>
          </a:xfrm>
          <a:prstGeom prst="rect">
            <a:avLst/>
          </a:prstGeom>
          <a:noFill/>
        </p:spPr>
        <p:txBody>
          <a:bodyPr wrap="square" rtlCol="0">
            <a:spAutoFit/>
          </a:bodyPr>
          <a:lstStyle/>
          <a:p>
            <a:r>
              <a:rPr lang="en-GB"/>
              <a:t>Right Decision Service website</a:t>
            </a:r>
          </a:p>
        </p:txBody>
      </p:sp>
    </p:spTree>
    <p:extLst>
      <p:ext uri="{BB962C8B-B14F-4D97-AF65-F5344CB8AC3E}">
        <p14:creationId xmlns:p14="http://schemas.microsoft.com/office/powerpoint/2010/main" val="676465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D5488-1D90-F640-DBF7-F04E0F0E759C}"/>
              </a:ext>
            </a:extLst>
          </p:cNvPr>
          <p:cNvSpPr>
            <a:spLocks noGrp="1"/>
          </p:cNvSpPr>
          <p:nvPr>
            <p:ph type="ctrTitle"/>
          </p:nvPr>
        </p:nvSpPr>
        <p:spPr>
          <a:xfrm>
            <a:off x="617220" y="380324"/>
            <a:ext cx="10972799" cy="648072"/>
          </a:xfrm>
        </p:spPr>
        <p:txBody>
          <a:bodyPr lIns="91440" tIns="45720" rIns="91440" bIns="45720" anchor="t"/>
          <a:lstStyle/>
          <a:p>
            <a:pPr algn="l"/>
            <a:r>
              <a:rPr lang="en-GB" sz="2800" b="1">
                <a:solidFill>
                  <a:schemeClr val="accent6"/>
                </a:solidFill>
              </a:rPr>
              <a:t>Tools and monitoring - </a:t>
            </a:r>
            <a:r>
              <a:rPr lang="en-GB" sz="2800">
                <a:solidFill>
                  <a:schemeClr val="accent6"/>
                </a:solidFill>
              </a:rPr>
              <a:t>National Therapeutic Indicators (NTIs)</a:t>
            </a:r>
            <a:br>
              <a:rPr lang="en-GB" sz="2800">
                <a:cs typeface="Arial"/>
              </a:rPr>
            </a:br>
            <a:endParaRPr lang="en-GB" sz="2800" b="1">
              <a:solidFill>
                <a:schemeClr val="accent6"/>
              </a:solidFill>
              <a:cs typeface="Arial"/>
            </a:endParaRPr>
          </a:p>
        </p:txBody>
      </p:sp>
      <p:sp>
        <p:nvSpPr>
          <p:cNvPr id="5" name="Subtitle 4">
            <a:extLst>
              <a:ext uri="{FF2B5EF4-FFF2-40B4-BE49-F238E27FC236}">
                <a16:creationId xmlns:a16="http://schemas.microsoft.com/office/drawing/2014/main" id="{A0A9605E-6225-15A1-223C-70A737D63AD6}"/>
              </a:ext>
            </a:extLst>
          </p:cNvPr>
          <p:cNvSpPr>
            <a:spLocks noGrp="1"/>
          </p:cNvSpPr>
          <p:nvPr>
            <p:ph type="subTitle" idx="1"/>
          </p:nvPr>
        </p:nvSpPr>
        <p:spPr>
          <a:xfrm>
            <a:off x="341218" y="2097697"/>
            <a:ext cx="4940061" cy="4379979"/>
          </a:xfrm>
        </p:spPr>
        <p:txBody>
          <a:bodyPr lIns="91440" tIns="45720" rIns="91440" bIns="45720" anchor="t"/>
          <a:lstStyle/>
          <a:p>
            <a:pPr marL="342900" indent="-342900" algn="l">
              <a:buFont typeface="Arial"/>
              <a:buChar char="•"/>
            </a:pPr>
            <a:endParaRPr lang="en-GB" sz="2400">
              <a:cs typeface="Arial"/>
            </a:endParaRPr>
          </a:p>
          <a:p>
            <a:pPr marL="342900" indent="-342900" algn="l">
              <a:buFont typeface="Arial"/>
              <a:buChar char="•"/>
            </a:pPr>
            <a:endParaRPr lang="en-GB" sz="2400">
              <a:cs typeface="Arial"/>
            </a:endParaRPr>
          </a:p>
          <a:p>
            <a:pPr marL="342900" indent="-342900" algn="l">
              <a:buFont typeface="Arial"/>
              <a:buChar char="•"/>
            </a:pPr>
            <a:endParaRPr lang="en-GB" sz="2400">
              <a:cs typeface="Arial"/>
            </a:endParaRPr>
          </a:p>
          <a:p>
            <a:endParaRPr lang="en-GB"/>
          </a:p>
        </p:txBody>
      </p:sp>
      <p:pic>
        <p:nvPicPr>
          <p:cNvPr id="3" name="Picture 2">
            <a:extLst>
              <a:ext uri="{FF2B5EF4-FFF2-40B4-BE49-F238E27FC236}">
                <a16:creationId xmlns:a16="http://schemas.microsoft.com/office/drawing/2014/main" id="{A7D35987-D3DF-6773-B0CA-1A0FF4B31D3D}"/>
              </a:ext>
            </a:extLst>
          </p:cNvPr>
          <p:cNvPicPr>
            <a:picLocks noChangeAspect="1"/>
          </p:cNvPicPr>
          <p:nvPr/>
        </p:nvPicPr>
        <p:blipFill>
          <a:blip r:embed="rId2"/>
          <a:stretch>
            <a:fillRect/>
          </a:stretch>
        </p:blipFill>
        <p:spPr>
          <a:xfrm>
            <a:off x="1120140" y="1208007"/>
            <a:ext cx="9189720" cy="4716305"/>
          </a:xfrm>
          <a:prstGeom prst="rect">
            <a:avLst/>
          </a:prstGeom>
        </p:spPr>
      </p:pic>
    </p:spTree>
    <p:extLst>
      <p:ext uri="{BB962C8B-B14F-4D97-AF65-F5344CB8AC3E}">
        <p14:creationId xmlns:p14="http://schemas.microsoft.com/office/powerpoint/2010/main" val="10043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0A70-8603-61A5-D52E-39B12A1F2FED}"/>
              </a:ext>
            </a:extLst>
          </p:cNvPr>
          <p:cNvSpPr>
            <a:spLocks noGrp="1"/>
          </p:cNvSpPr>
          <p:nvPr>
            <p:ph type="ctrTitle"/>
          </p:nvPr>
        </p:nvSpPr>
        <p:spPr>
          <a:xfrm>
            <a:off x="896389" y="489170"/>
            <a:ext cx="9847810" cy="648072"/>
          </a:xfrm>
        </p:spPr>
        <p:txBody>
          <a:bodyPr lIns="91440" tIns="45720" rIns="91440" bIns="45720" anchor="t"/>
          <a:lstStyle/>
          <a:p>
            <a:pPr algn="l"/>
            <a:r>
              <a:rPr lang="en-GB" sz="2800" b="1" dirty="0">
                <a:solidFill>
                  <a:schemeClr val="accent6"/>
                </a:solidFill>
              </a:rPr>
              <a:t>Case finding in General Practice- </a:t>
            </a:r>
            <a:r>
              <a:rPr lang="en-GB" sz="2800" dirty="0">
                <a:solidFill>
                  <a:schemeClr val="accent6"/>
                </a:solidFill>
              </a:rPr>
              <a:t>Scottish Therapeutics Utility (STU)</a:t>
            </a:r>
            <a:br>
              <a:rPr lang="en-GB" sz="2800" dirty="0">
                <a:cs typeface="Arial"/>
              </a:rPr>
            </a:br>
            <a:endParaRPr lang="en-GB" sz="2800" dirty="0">
              <a:cs typeface="Arial"/>
            </a:endParaRPr>
          </a:p>
        </p:txBody>
      </p:sp>
      <p:pic>
        <p:nvPicPr>
          <p:cNvPr id="4" name="Picture 3" descr="A screenshot of a computer&#10;&#10;Description automatically generated">
            <a:extLst>
              <a:ext uri="{FF2B5EF4-FFF2-40B4-BE49-F238E27FC236}">
                <a16:creationId xmlns:a16="http://schemas.microsoft.com/office/drawing/2014/main" id="{DEE96790-F07C-9A66-4B11-A8CEA8657FDF}"/>
              </a:ext>
            </a:extLst>
          </p:cNvPr>
          <p:cNvPicPr>
            <a:picLocks noChangeAspect="1"/>
          </p:cNvPicPr>
          <p:nvPr/>
        </p:nvPicPr>
        <p:blipFill>
          <a:blip r:embed="rId2"/>
          <a:stretch>
            <a:fillRect/>
          </a:stretch>
        </p:blipFill>
        <p:spPr>
          <a:xfrm>
            <a:off x="1033061" y="1405890"/>
            <a:ext cx="9504423" cy="4360589"/>
          </a:xfrm>
          <a:prstGeom prst="rect">
            <a:avLst/>
          </a:prstGeom>
        </p:spPr>
      </p:pic>
    </p:spTree>
    <p:extLst>
      <p:ext uri="{BB962C8B-B14F-4D97-AF65-F5344CB8AC3E}">
        <p14:creationId xmlns:p14="http://schemas.microsoft.com/office/powerpoint/2010/main" val="3024482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001">
            <a:extLst>
              <a:ext uri="{FF2B5EF4-FFF2-40B4-BE49-F238E27FC236}">
                <a16:creationId xmlns:a16="http://schemas.microsoft.com/office/drawing/2014/main" id="{9A705089-97BF-A109-FB63-694D12B2C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53" y="994081"/>
            <a:ext cx="7597775"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a:extLst>
              <a:ext uri="{FF2B5EF4-FFF2-40B4-BE49-F238E27FC236}">
                <a16:creationId xmlns:a16="http://schemas.microsoft.com/office/drawing/2014/main" id="{71612529-58C7-4694-85DA-4FD10A776A8B}"/>
              </a:ext>
            </a:extLst>
          </p:cNvPr>
          <p:cNvSpPr txBox="1">
            <a:spLocks noChangeArrowheads="1"/>
          </p:cNvSpPr>
          <p:nvPr/>
        </p:nvSpPr>
        <p:spPr bwMode="auto">
          <a:xfrm>
            <a:off x="657225" y="474663"/>
            <a:ext cx="6264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rgbClr val="27488D"/>
                </a:solidFill>
              </a:rPr>
              <a:t>Case study</a:t>
            </a:r>
          </a:p>
        </p:txBody>
      </p:sp>
      <p:sp>
        <p:nvSpPr>
          <p:cNvPr id="2" name="Speech Bubble: Rectangle 1">
            <a:extLst>
              <a:ext uri="{FF2B5EF4-FFF2-40B4-BE49-F238E27FC236}">
                <a16:creationId xmlns:a16="http://schemas.microsoft.com/office/drawing/2014/main" id="{BB882847-2986-005C-6024-021FC3302524}"/>
              </a:ext>
            </a:extLst>
          </p:cNvPr>
          <p:cNvSpPr/>
          <p:nvPr/>
        </p:nvSpPr>
        <p:spPr>
          <a:xfrm>
            <a:off x="8765456" y="1238864"/>
            <a:ext cx="2639963" cy="2585883"/>
          </a:xfrm>
          <a:prstGeom prst="wedgeRectCallout">
            <a:avLst>
              <a:gd name="adj1" fmla="val -40128"/>
              <a:gd name="adj2" fmla="val 778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 am in pain constantly but especially when getting up from my chair. I feel like I cannot catch my breath and need to use my salbutamol inhaler all the time’</a:t>
            </a:r>
          </a:p>
        </p:txBody>
      </p:sp>
      <p:sp>
        <p:nvSpPr>
          <p:cNvPr id="4" name="Rectangle 3">
            <a:extLst>
              <a:ext uri="{FF2B5EF4-FFF2-40B4-BE49-F238E27FC236}">
                <a16:creationId xmlns:a16="http://schemas.microsoft.com/office/drawing/2014/main" id="{622C704E-3946-340E-C21E-124B628652C5}"/>
              </a:ext>
            </a:extLst>
          </p:cNvPr>
          <p:cNvSpPr/>
          <p:nvPr/>
        </p:nvSpPr>
        <p:spPr>
          <a:xfrm>
            <a:off x="5126477" y="3229583"/>
            <a:ext cx="1167319" cy="1264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err="1">
                <a:latin typeface="Meiryo" panose="020B0604030504040204" pitchFamily="34" charset="-128"/>
                <a:ea typeface="Meiryo" panose="020B0604030504040204" pitchFamily="34" charset="-128"/>
              </a:rPr>
              <a:t>Clenil</a:t>
            </a:r>
            <a:r>
              <a:rPr lang="en-GB" sz="1100" dirty="0">
                <a:latin typeface="Meiryo" panose="020B0604030504040204" pitchFamily="34" charset="-128"/>
                <a:ea typeface="Meiryo" panose="020B0604030504040204" pitchFamily="34" charset="-128"/>
              </a:rPr>
              <a:t> MDI</a:t>
            </a:r>
          </a:p>
        </p:txBody>
      </p:sp>
    </p:spTree>
    <p:extLst>
      <p:ext uri="{BB962C8B-B14F-4D97-AF65-F5344CB8AC3E}">
        <p14:creationId xmlns:p14="http://schemas.microsoft.com/office/powerpoint/2010/main" val="2468975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DD51E8-8AC1-D179-2B25-4A2828B585EE}"/>
              </a:ext>
            </a:extLst>
          </p:cNvPr>
          <p:cNvGraphicFramePr>
            <a:graphicFrameLocks noGrp="1"/>
          </p:cNvGraphicFramePr>
          <p:nvPr/>
        </p:nvGraphicFramePr>
        <p:xfrm>
          <a:off x="95250" y="91310"/>
          <a:ext cx="11834813" cy="6743879"/>
        </p:xfrm>
        <a:graphic>
          <a:graphicData uri="http://schemas.openxmlformats.org/drawingml/2006/table">
            <a:tbl>
              <a:tblPr/>
              <a:tblGrid>
                <a:gridCol w="3563701">
                  <a:extLst>
                    <a:ext uri="{9D8B030D-6E8A-4147-A177-3AD203B41FA5}">
                      <a16:colId xmlns:a16="http://schemas.microsoft.com/office/drawing/2014/main" val="1659738359"/>
                    </a:ext>
                  </a:extLst>
                </a:gridCol>
                <a:gridCol w="4135556">
                  <a:extLst>
                    <a:ext uri="{9D8B030D-6E8A-4147-A177-3AD203B41FA5}">
                      <a16:colId xmlns:a16="http://schemas.microsoft.com/office/drawing/2014/main" val="3020520889"/>
                    </a:ext>
                  </a:extLst>
                </a:gridCol>
                <a:gridCol w="184177">
                  <a:extLst>
                    <a:ext uri="{9D8B030D-6E8A-4147-A177-3AD203B41FA5}">
                      <a16:colId xmlns:a16="http://schemas.microsoft.com/office/drawing/2014/main" val="3310330584"/>
                    </a:ext>
                  </a:extLst>
                </a:gridCol>
                <a:gridCol w="3951379">
                  <a:extLst>
                    <a:ext uri="{9D8B030D-6E8A-4147-A177-3AD203B41FA5}">
                      <a16:colId xmlns:a16="http://schemas.microsoft.com/office/drawing/2014/main" val="3402061854"/>
                    </a:ext>
                  </a:extLst>
                </a:gridCol>
              </a:tblGrid>
              <a:tr h="260640">
                <a:tc>
                  <a:txBody>
                    <a:bodyPr/>
                    <a:lstStyle/>
                    <a:p>
                      <a:pPr fontAlgn="t"/>
                      <a:endParaRPr lang="en-GB" sz="300" dirty="0">
                        <a:effectLst/>
                      </a:endParaRPr>
                    </a:p>
                    <a:p>
                      <a:pPr algn="l" rtl="0" fontAlgn="base"/>
                      <a:r>
                        <a:rPr lang="en-GB" sz="1100" b="1" i="0" dirty="0">
                          <a:solidFill>
                            <a:srgbClr val="FFFFFF"/>
                          </a:solidFill>
                          <a:effectLst/>
                          <a:latin typeface="Arial" panose="020B0604020202020204" pitchFamily="34" charset="0"/>
                        </a:rPr>
                        <a:t>Steps</a:t>
                      </a:r>
                      <a:r>
                        <a:rPr lang="en-GB" sz="1100" b="0" i="0" dirty="0">
                          <a:solidFill>
                            <a:srgbClr val="FFFFFF"/>
                          </a:solidFill>
                          <a:effectLst/>
                          <a:latin typeface="Arial" panose="020B0604020202020204" pitchFamily="34" charset="0"/>
                        </a:rPr>
                        <a:t> </a:t>
                      </a:r>
                      <a:endParaRPr lang="en-GB" sz="1200" b="0" i="0" dirty="0">
                        <a:effectLst/>
                      </a:endParaRPr>
                    </a:p>
                  </a:txBody>
                  <a:tcPr marL="14335" marR="14335" marT="7167" marB="7167">
                    <a:lnL>
                      <a:noFill/>
                    </a:lnL>
                    <a:lnR>
                      <a:noFill/>
                    </a:lnR>
                    <a:lnT>
                      <a:noFill/>
                    </a:lnT>
                    <a:lnB>
                      <a:noFill/>
                    </a:lnB>
                    <a:solidFill>
                      <a:srgbClr val="365F91"/>
                    </a:solidFill>
                  </a:tcPr>
                </a:tc>
                <a:tc gridSpan="3">
                  <a:txBody>
                    <a:bodyPr/>
                    <a:lstStyle/>
                    <a:p>
                      <a:pPr algn="ctr" fontAlgn="t"/>
                      <a:endParaRPr lang="en-GB" sz="300" dirty="0">
                        <a:effectLst/>
                      </a:endParaRPr>
                    </a:p>
                    <a:p>
                      <a:pPr algn="ctr" rtl="0" fontAlgn="base"/>
                      <a:r>
                        <a:rPr lang="en-GB" sz="1050" b="1" i="0" dirty="0">
                          <a:solidFill>
                            <a:srgbClr val="FFFFFF"/>
                          </a:solidFill>
                          <a:effectLst/>
                          <a:latin typeface="Arial" panose="020B0604020202020204" pitchFamily="34" charset="0"/>
                        </a:rPr>
                        <a:t>Process</a:t>
                      </a:r>
                      <a:r>
                        <a:rPr lang="en-GB" sz="1050" b="0" i="0" dirty="0">
                          <a:solidFill>
                            <a:srgbClr val="FFFFFF"/>
                          </a:solidFill>
                          <a:effectLst/>
                          <a:latin typeface="Arial" panose="020B0604020202020204" pitchFamily="34" charset="0"/>
                        </a:rPr>
                        <a:t> </a:t>
                      </a:r>
                      <a:endParaRPr lang="en-GB" sz="1100" b="0" i="0" dirty="0">
                        <a:effectLst/>
                      </a:endParaRPr>
                    </a:p>
                  </a:txBody>
                  <a:tcPr marL="14335" marR="14335" marT="7167" marB="7167">
                    <a:lnL>
                      <a:noFill/>
                    </a:lnL>
                    <a:lnR>
                      <a:noFill/>
                    </a:lnR>
                    <a:lnT>
                      <a:noFill/>
                    </a:lnT>
                    <a:lnB>
                      <a:noFill/>
                    </a:lnB>
                    <a:solidFill>
                      <a:srgbClr val="365F91"/>
                    </a:solidFill>
                  </a:tcPr>
                </a:tc>
                <a:tc hMerge="1">
                  <a:txBody>
                    <a:bodyPr/>
                    <a:lstStyle/>
                    <a:p>
                      <a:endParaRPr lang="en-GB"/>
                    </a:p>
                  </a:txBody>
                  <a:tcPr/>
                </a:tc>
                <a:tc hMerge="1">
                  <a:txBody>
                    <a:bodyPr/>
                    <a:lstStyle/>
                    <a:p>
                      <a:pPr algn="ctr" rtl="0" fontAlgn="base"/>
                      <a:endParaRPr lang="en-GB" sz="1100" b="0" i="0" dirty="0">
                        <a:effectLst/>
                      </a:endParaRPr>
                    </a:p>
                  </a:txBody>
                  <a:tcPr marL="14335" marR="14335" marT="7167" marB="7167">
                    <a:lnL>
                      <a:noFill/>
                    </a:lnL>
                    <a:lnR>
                      <a:noFill/>
                    </a:lnR>
                    <a:lnT>
                      <a:noFill/>
                    </a:lnT>
                    <a:lnB>
                      <a:noFill/>
                    </a:lnB>
                    <a:solidFill>
                      <a:srgbClr val="365F91"/>
                    </a:solidFill>
                  </a:tcPr>
                </a:tc>
                <a:extLst>
                  <a:ext uri="{0D108BD9-81ED-4DB2-BD59-A6C34878D82A}">
                    <a16:rowId xmlns:a16="http://schemas.microsoft.com/office/drawing/2014/main" val="3630475997"/>
                  </a:ext>
                </a:extLst>
              </a:tr>
              <a:tr h="504871">
                <a:tc>
                  <a:txBody>
                    <a:bodyPr/>
                    <a:lstStyle/>
                    <a:p>
                      <a:pPr algn="ctr" rtl="0" fontAlgn="base"/>
                      <a:r>
                        <a:rPr lang="en-GB" sz="1000" b="1" i="0" dirty="0">
                          <a:solidFill>
                            <a:srgbClr val="FFFFFF"/>
                          </a:solidFill>
                          <a:effectLst/>
                          <a:latin typeface="Arial" panose="020B0604020202020204" pitchFamily="34" charset="0"/>
                        </a:rPr>
                        <a:t>1.</a:t>
                      </a:r>
                      <a:r>
                        <a:rPr lang="en-GB" sz="900" b="1" i="0" dirty="0">
                          <a:solidFill>
                            <a:srgbClr val="FFFFFF"/>
                          </a:solidFill>
                          <a:effectLst/>
                          <a:latin typeface="Arial" panose="020B0604020202020204" pitchFamily="34" charset="0"/>
                        </a:rPr>
                        <a:t> </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1" i="0" dirty="0">
                          <a:solidFill>
                            <a:srgbClr val="FFFFFF"/>
                          </a:solidFill>
                          <a:effectLst/>
                          <a:latin typeface="Arial" panose="020B0604020202020204" pitchFamily="34" charset="0"/>
                        </a:rPr>
                        <a:t>Aims</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 What matters to the individual about their condition(s)?  </a:t>
                      </a:r>
                      <a:endParaRPr lang="en-GB" sz="1000" b="0" i="0" dirty="0">
                        <a:effectLst/>
                      </a:endParaRPr>
                    </a:p>
                  </a:txBody>
                  <a:tcPr marL="14335" marR="14335" marT="7167" marB="7167" anchor="ctr">
                    <a:lnL>
                      <a:noFill/>
                    </a:lnL>
                    <a:lnR>
                      <a:noFill/>
                    </a:lnR>
                    <a:lnT>
                      <a:noFill/>
                    </a:lnT>
                    <a:lnB>
                      <a:noFill/>
                    </a:lnB>
                    <a:solidFill>
                      <a:srgbClr val="4F6228"/>
                    </a:solidFill>
                  </a:tcPr>
                </a:tc>
                <a:tc>
                  <a:txBody>
                    <a:bodyPr/>
                    <a:lstStyle/>
                    <a:p>
                      <a:pPr algn="l" rtl="0" fontAlgn="base"/>
                      <a:r>
                        <a:rPr lang="en-GB" sz="900" b="1" i="0" dirty="0">
                          <a:solidFill>
                            <a:srgbClr val="4471C4"/>
                          </a:solidFill>
                          <a:effectLst/>
                          <a:latin typeface="Arial" panose="020B0604020202020204" pitchFamily="34" charset="0"/>
                        </a:rPr>
                        <a:t>Review diagnoses and consider:</a:t>
                      </a:r>
                      <a:r>
                        <a:rPr lang="en-GB" sz="900" b="0" i="0" dirty="0">
                          <a:solidFill>
                            <a:srgbClr val="4471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Therapeutic objectives of drug therapy  </a:t>
                      </a: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tc gridSpan="2">
                  <a:txBody>
                    <a:bodyPr/>
                    <a:lstStyle/>
                    <a:p>
                      <a:pPr algn="l" rtl="0" fontAlgn="base">
                        <a:buFont typeface="Arial" panose="020B0604020202020204" pitchFamily="34" charset="0"/>
                        <a:buChar char="•"/>
                      </a:pPr>
                      <a:r>
                        <a:rPr lang="en-GB" sz="900" b="0" i="0" dirty="0">
                          <a:solidFill>
                            <a:srgbClr val="4472C4"/>
                          </a:solidFill>
                          <a:effectLst/>
                          <a:latin typeface="Arial" panose="020B0604020202020204" pitchFamily="34" charset="0"/>
                        </a:rPr>
                        <a:t>Management of existing health problems</a:t>
                      </a:r>
                      <a:r>
                        <a:rPr lang="en-GB" sz="900" b="0" i="0" strike="sngStrike" dirty="0">
                          <a:solidFill>
                            <a:srgbClr val="4472C4"/>
                          </a:solidFill>
                          <a:effectLst/>
                          <a:latin typeface="Arial" panose="020B0604020202020204" pitchFamily="34" charset="0"/>
                        </a:rPr>
                        <a:t>.</a:t>
                      </a:r>
                      <a:r>
                        <a:rPr lang="en-GB" sz="900" b="0" i="0" dirty="0">
                          <a:solidFill>
                            <a:srgbClr val="4472C4"/>
                          </a:solidFill>
                          <a:effectLst/>
                          <a:latin typeface="Arial" panose="020B0604020202020204" pitchFamily="34" charset="0"/>
                        </a:rPr>
                        <a:t>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Prevention of future health issues, including lifestyle advice </a:t>
                      </a:r>
                      <a:endParaRPr lang="en-GB" sz="900" b="0" i="0" dirty="0">
                        <a:effectLst/>
                        <a:latin typeface="Arial" panose="020B0604020202020204" pitchFamily="34" charset="0"/>
                      </a:endParaRPr>
                    </a:p>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tc hMerge="1">
                  <a:txBody>
                    <a:bodyPr/>
                    <a:lstStyle/>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extLst>
                  <a:ext uri="{0D108BD9-81ED-4DB2-BD59-A6C34878D82A}">
                    <a16:rowId xmlns:a16="http://schemas.microsoft.com/office/drawing/2014/main" val="863577381"/>
                  </a:ext>
                </a:extLst>
              </a:tr>
              <a:tr h="661878">
                <a:tc>
                  <a:txBody>
                    <a:bodyPr/>
                    <a:lstStyle/>
                    <a:p>
                      <a:pPr algn="ctr" rtl="0" fontAlgn="base"/>
                      <a:r>
                        <a:rPr lang="en-GB" sz="1000" b="1" i="0" dirty="0">
                          <a:solidFill>
                            <a:srgbClr val="FFFFFF"/>
                          </a:solidFill>
                          <a:effectLst/>
                          <a:latin typeface="Arial" panose="020B0604020202020204" pitchFamily="34" charset="0"/>
                        </a:rPr>
                        <a:t>2.</a:t>
                      </a:r>
                      <a:r>
                        <a:rPr lang="en-GB" sz="900" b="1" i="0" dirty="0">
                          <a:solidFill>
                            <a:srgbClr val="FFFFFF"/>
                          </a:solidFill>
                          <a:effectLst/>
                          <a:latin typeface="Arial" panose="020B0604020202020204" pitchFamily="34" charset="0"/>
                        </a:rPr>
                        <a:t> </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1" i="0" dirty="0">
                          <a:solidFill>
                            <a:srgbClr val="FFFFFF"/>
                          </a:solidFill>
                          <a:effectLst/>
                          <a:latin typeface="Arial" panose="020B0604020202020204" pitchFamily="34" charset="0"/>
                        </a:rPr>
                        <a:t>Need</a:t>
                      </a:r>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Identify essential drug therapy  </a:t>
                      </a:r>
                      <a:endParaRPr lang="en-GB" sz="1000" b="0" i="0" dirty="0">
                        <a:effectLst/>
                      </a:endParaRPr>
                    </a:p>
                  </a:txBody>
                  <a:tcPr marL="14335" marR="14335" marT="7167" marB="7167" anchor="ctr">
                    <a:lnL>
                      <a:noFill/>
                    </a:lnL>
                    <a:lnR>
                      <a:noFill/>
                    </a:lnR>
                    <a:lnT>
                      <a:noFill/>
                    </a:lnT>
                    <a:lnB>
                      <a:noFill/>
                    </a:lnB>
                    <a:solidFill>
                      <a:srgbClr val="FFC000"/>
                    </a:solidFill>
                  </a:tcPr>
                </a:tc>
                <a:tc gridSpan="3">
                  <a:txBody>
                    <a:bodyPr/>
                    <a:lstStyle/>
                    <a:p>
                      <a:pPr fontAlgn="t"/>
                      <a:endParaRPr lang="en-GB" sz="1000" dirty="0">
                        <a:effectLst/>
                      </a:endParaRPr>
                    </a:p>
                    <a:p>
                      <a:pPr algn="l" rtl="0" fontAlgn="base"/>
                      <a:r>
                        <a:rPr lang="en-GB" sz="900" b="1" i="0" dirty="0">
                          <a:solidFill>
                            <a:srgbClr val="4472C4"/>
                          </a:solidFill>
                          <a:effectLst/>
                          <a:latin typeface="Arial" panose="020B0604020202020204" pitchFamily="34" charset="0"/>
                        </a:rPr>
                        <a:t>Identify essential drugs (not to be stopped without specialist advice)</a:t>
                      </a:r>
                      <a:r>
                        <a:rPr lang="en-GB" sz="900" b="0" i="0" dirty="0">
                          <a:solidFill>
                            <a:srgbClr val="4472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2C4"/>
                          </a:solidFill>
                          <a:effectLst/>
                          <a:latin typeface="Arial" panose="020B0604020202020204" pitchFamily="34" charset="0"/>
                        </a:rPr>
                        <a:t>Drugs that have essential replacement functions (e.g. levothyroxine)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2C4"/>
                          </a:solidFill>
                          <a:effectLst/>
                          <a:latin typeface="Arial" panose="020B0604020202020204" pitchFamily="34" charset="0"/>
                        </a:rPr>
                        <a:t>Drugs to prevent rapid symptomatic decline (e.g. drugs for Parkinson’s disease, heart failure) </a:t>
                      </a:r>
                      <a:endParaRPr lang="en-GB" sz="900" b="0" i="0" dirty="0">
                        <a:effectLst/>
                        <a:latin typeface="Arial" panose="020B0604020202020204" pitchFamily="34" charset="0"/>
                      </a:endParaRPr>
                    </a:p>
                  </a:txBody>
                  <a:tcPr marL="14335" marR="14335" marT="7167" marB="7167">
                    <a:lnL>
                      <a:noFill/>
                    </a:lnL>
                    <a:lnR>
                      <a:noFill/>
                    </a:lnR>
                    <a:lnT>
                      <a:noFill/>
                    </a:lnT>
                    <a:lnB>
                      <a:noFill/>
                    </a:lnB>
                  </a:tcPr>
                </a:tc>
                <a:tc hMerge="1">
                  <a:txBody>
                    <a:bodyPr/>
                    <a:lstStyle/>
                    <a:p>
                      <a:endParaRPr lang="en-GB"/>
                    </a:p>
                  </a:txBody>
                  <a:tcPr/>
                </a:tc>
                <a:tc hMerge="1">
                  <a:txBody>
                    <a:bodyPr/>
                    <a:lstStyle/>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lnL>
                      <a:noFill/>
                    </a:lnL>
                    <a:lnR>
                      <a:noFill/>
                    </a:lnR>
                    <a:lnT>
                      <a:noFill/>
                    </a:lnT>
                    <a:lnB>
                      <a:noFill/>
                    </a:lnB>
                  </a:tcPr>
                </a:tc>
                <a:extLst>
                  <a:ext uri="{0D108BD9-81ED-4DB2-BD59-A6C34878D82A}">
                    <a16:rowId xmlns:a16="http://schemas.microsoft.com/office/drawing/2014/main" val="2100917336"/>
                  </a:ext>
                </a:extLst>
              </a:tr>
              <a:tr h="894994">
                <a:tc>
                  <a:txBody>
                    <a:bodyPr/>
                    <a:lstStyle/>
                    <a:p>
                      <a:pPr algn="ctr" rtl="0" fontAlgn="base"/>
                      <a:r>
                        <a:rPr lang="en-GB" sz="1000" b="1" i="0" dirty="0">
                          <a:solidFill>
                            <a:srgbClr val="FFFFFF"/>
                          </a:solidFill>
                          <a:effectLst/>
                          <a:latin typeface="Arial" panose="020B0604020202020204" pitchFamily="34" charset="0"/>
                        </a:rPr>
                        <a:t>3.</a:t>
                      </a:r>
                      <a:r>
                        <a:rPr lang="en-GB" sz="1000" b="0" i="0" dirty="0">
                          <a:solidFill>
                            <a:srgbClr val="FFFFFF"/>
                          </a:solidFill>
                          <a:effectLst/>
                          <a:latin typeface="Arial" panose="020B0604020202020204" pitchFamily="34" charset="0"/>
                        </a:rPr>
                        <a:t> </a:t>
                      </a:r>
                      <a:endParaRPr lang="en-GB" sz="1000" b="0" i="0" dirty="0">
                        <a:effectLst/>
                      </a:endParaRPr>
                    </a:p>
                    <a:p>
                      <a:pPr algn="ctr" rtl="0" fontAlgn="base"/>
                      <a:r>
                        <a:rPr lang="en-GB" sz="1000" b="0" i="0" dirty="0">
                          <a:solidFill>
                            <a:srgbClr val="FFFFFF"/>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Does the individual take unnecessary drug therapy? </a:t>
                      </a:r>
                      <a:endParaRPr lang="en-GB" sz="1000" b="0" i="0" dirty="0">
                        <a:effectLst/>
                      </a:endParaRPr>
                    </a:p>
                  </a:txBody>
                  <a:tcPr marL="14335" marR="14335" marT="7167" marB="7167" anchor="ctr">
                    <a:lnL>
                      <a:noFill/>
                    </a:lnL>
                    <a:lnR>
                      <a:noFill/>
                    </a:lnR>
                    <a:lnT>
                      <a:noFill/>
                    </a:lnT>
                    <a:lnB>
                      <a:noFill/>
                    </a:lnB>
                    <a:solidFill>
                      <a:srgbClr val="FFC000"/>
                    </a:solidFill>
                  </a:tcPr>
                </a:tc>
                <a:tc gridSpan="2">
                  <a:txBody>
                    <a:bodyPr/>
                    <a:lstStyle/>
                    <a:p>
                      <a:pPr algn="l" rtl="0" fontAlgn="base"/>
                      <a:r>
                        <a:rPr lang="en-GB" sz="900" b="1" i="0" dirty="0">
                          <a:solidFill>
                            <a:srgbClr val="4471C4"/>
                          </a:solidFill>
                          <a:effectLst/>
                          <a:latin typeface="Arial" panose="020B0604020202020204" pitchFamily="34" charset="0"/>
                        </a:rPr>
                        <a:t>Identify and review the continued need for drugs</a:t>
                      </a:r>
                      <a:r>
                        <a:rPr lang="en-GB" sz="900" b="0" i="0" dirty="0">
                          <a:solidFill>
                            <a:srgbClr val="4471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what is medication for?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with temporary indications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2C4"/>
                          </a:solidFill>
                          <a:effectLst/>
                          <a:latin typeface="Arial" panose="020B0604020202020204" pitchFamily="34" charset="0"/>
                        </a:rPr>
                        <a:t>with limited benefit in the person under review </a:t>
                      </a:r>
                      <a:r>
                        <a:rPr lang="en-GB" sz="900" b="0" i="0" u="sng" strike="noStrike" dirty="0">
                          <a:solidFill>
                            <a:srgbClr val="0563C1"/>
                          </a:solidFill>
                          <a:effectLst/>
                          <a:latin typeface="Arial" panose="020B0604020202020204" pitchFamily="34" charset="0"/>
                          <a:hlinkClick r:id="rId3"/>
                        </a:rPr>
                        <a:t>(see Drug efficacy &amp; applicability (NNT) table)</a:t>
                      </a:r>
                      <a:r>
                        <a:rPr lang="en-GB" sz="900" b="0" i="0" dirty="0">
                          <a:solidFill>
                            <a:srgbClr val="4472C4"/>
                          </a:solidFill>
                          <a:effectLst/>
                          <a:latin typeface="Arial" panose="020B0604020202020204" pitchFamily="34" charset="0"/>
                        </a:rPr>
                        <a:t> </a:t>
                      </a: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tc hMerge="1">
                  <a:txBody>
                    <a:bodyPr/>
                    <a:lstStyle/>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with higher than usual maintenance doses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with limited benefit/evidence for use </a:t>
                      </a: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tc>
                  <a:txBody>
                    <a:bodyPr/>
                    <a:lstStyle/>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with higher than usual maintenance doses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with limited benefit/evidence for use </a:t>
                      </a: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extLst>
                  <a:ext uri="{0D108BD9-81ED-4DB2-BD59-A6C34878D82A}">
                    <a16:rowId xmlns:a16="http://schemas.microsoft.com/office/drawing/2014/main" val="205280377"/>
                  </a:ext>
                </a:extLst>
              </a:tr>
              <a:tr h="836328">
                <a:tc>
                  <a:txBody>
                    <a:bodyPr/>
                    <a:lstStyle/>
                    <a:p>
                      <a:pPr fontAlgn="ctr"/>
                      <a:endParaRPr lang="en-GB" sz="1000" dirty="0">
                        <a:effectLst/>
                      </a:endParaRPr>
                    </a:p>
                    <a:p>
                      <a:pPr algn="ctr" rtl="0" fontAlgn="base"/>
                      <a:r>
                        <a:rPr lang="en-GB" sz="1000" b="1" i="0" dirty="0">
                          <a:solidFill>
                            <a:srgbClr val="FFFFFF"/>
                          </a:solidFill>
                          <a:effectLst/>
                          <a:latin typeface="Arial" panose="020B0604020202020204" pitchFamily="34" charset="0"/>
                        </a:rPr>
                        <a:t>4.</a:t>
                      </a:r>
                      <a:r>
                        <a:rPr lang="en-GB" sz="900" b="1" i="0" dirty="0">
                          <a:solidFill>
                            <a:srgbClr val="FFFFFF"/>
                          </a:solidFill>
                          <a:effectLst/>
                          <a:latin typeface="Arial" panose="020B0604020202020204" pitchFamily="34" charset="0"/>
                        </a:rPr>
                        <a:t> </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1" i="0" dirty="0">
                          <a:solidFill>
                            <a:srgbClr val="FFFFFF"/>
                          </a:solidFill>
                          <a:effectLst/>
                          <a:latin typeface="Arial" panose="020B0604020202020204" pitchFamily="34" charset="0"/>
                        </a:rPr>
                        <a:t>Effectiveness</a:t>
                      </a:r>
                      <a:r>
                        <a:rPr lang="en-GB" sz="900" b="0" i="0" dirty="0">
                          <a:solidFill>
                            <a:srgbClr val="FFFFFF"/>
                          </a:solidFill>
                          <a:effectLst/>
                          <a:latin typeface="Arial" panose="020B0604020202020204" pitchFamily="34" charset="0"/>
                        </a:rPr>
                        <a:t> </a:t>
                      </a:r>
                      <a:endParaRPr lang="en-GB" sz="1000" b="0" i="0" dirty="0">
                        <a:effectLst/>
                      </a:endParaRPr>
                    </a:p>
                    <a:p>
                      <a:pPr algn="l" rtl="0" fontAlgn="base"/>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Are therapeutic objectives being achieved?  </a:t>
                      </a:r>
                      <a:endParaRPr lang="en-GB" sz="1000" b="0" i="0" dirty="0">
                        <a:effectLst/>
                      </a:endParaRPr>
                    </a:p>
                  </a:txBody>
                  <a:tcPr marL="14335" marR="14335" marT="7167" marB="7167" anchor="ctr">
                    <a:lnL>
                      <a:noFill/>
                    </a:lnL>
                    <a:lnR>
                      <a:noFill/>
                    </a:lnR>
                    <a:lnT>
                      <a:noFill/>
                    </a:lnT>
                    <a:lnB>
                      <a:noFill/>
                    </a:lnB>
                    <a:solidFill>
                      <a:srgbClr val="95B3D7"/>
                    </a:solidFill>
                  </a:tcPr>
                </a:tc>
                <a:tc gridSpan="3">
                  <a:txBody>
                    <a:bodyPr/>
                    <a:lstStyle/>
                    <a:p>
                      <a:pPr algn="l" rtl="0" fontAlgn="base"/>
                      <a:r>
                        <a:rPr lang="en-GB" sz="900" b="1" i="0" dirty="0">
                          <a:solidFill>
                            <a:srgbClr val="4471C4"/>
                          </a:solidFill>
                          <a:effectLst/>
                          <a:latin typeface="Arial" panose="020B0604020202020204" pitchFamily="34" charset="0"/>
                        </a:rPr>
                        <a:t>Identify the need for adding/intensifying drug therapy to achieve therapeutic objectives </a:t>
                      </a:r>
                      <a:r>
                        <a:rPr lang="en-GB" sz="900" b="0" i="0" dirty="0">
                          <a:solidFill>
                            <a:srgbClr val="4471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to achieve symptom control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to achieve biochemical/clinical targets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to prevent disease progression/exacerbation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is there a more appropriate medication to achieve goals? </a:t>
                      </a:r>
                      <a:endParaRPr lang="en-GB" sz="900" b="0" i="0" dirty="0">
                        <a:effectLst/>
                        <a:latin typeface="Arial" panose="020B0604020202020204" pitchFamily="34" charset="0"/>
                      </a:endParaRPr>
                    </a:p>
                  </a:txBody>
                  <a:tcPr marL="14335" marR="14335" marT="7167" marB="7167">
                    <a:lnL>
                      <a:noFill/>
                    </a:lnL>
                    <a:lnR>
                      <a:noFill/>
                    </a:lnR>
                    <a:lnT>
                      <a:noFill/>
                    </a:lnT>
                    <a:lnB>
                      <a:noFill/>
                    </a:lnB>
                  </a:tcPr>
                </a:tc>
                <a:tc hMerge="1">
                  <a:txBody>
                    <a:bodyPr/>
                    <a:lstStyle/>
                    <a:p>
                      <a:endParaRPr lang="en-GB"/>
                    </a:p>
                  </a:txBody>
                  <a:tcPr/>
                </a:tc>
                <a:tc hMerge="1">
                  <a:txBody>
                    <a:bodyPr/>
                    <a:lstStyle/>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lnL>
                      <a:noFill/>
                    </a:lnL>
                    <a:lnR>
                      <a:noFill/>
                    </a:lnR>
                    <a:lnT>
                      <a:noFill/>
                    </a:lnT>
                    <a:lnB>
                      <a:noFill/>
                    </a:lnB>
                  </a:tcPr>
                </a:tc>
                <a:extLst>
                  <a:ext uri="{0D108BD9-81ED-4DB2-BD59-A6C34878D82A}">
                    <a16:rowId xmlns:a16="http://schemas.microsoft.com/office/drawing/2014/main" val="340770464"/>
                  </a:ext>
                </a:extLst>
              </a:tr>
              <a:tr h="1344311">
                <a:tc>
                  <a:txBody>
                    <a:bodyPr/>
                    <a:lstStyle/>
                    <a:p>
                      <a:pPr algn="ctr" rtl="0" fontAlgn="base"/>
                      <a:r>
                        <a:rPr lang="en-GB" sz="1000" b="1" i="0" dirty="0">
                          <a:solidFill>
                            <a:srgbClr val="FFFFFF"/>
                          </a:solidFill>
                          <a:effectLst/>
                          <a:latin typeface="Arial" panose="020B0604020202020204" pitchFamily="34" charset="0"/>
                        </a:rPr>
                        <a:t>5.</a:t>
                      </a:r>
                      <a:r>
                        <a:rPr lang="en-GB" sz="900" b="1" i="0" dirty="0">
                          <a:solidFill>
                            <a:srgbClr val="FFFFFF"/>
                          </a:solidFill>
                          <a:effectLst/>
                          <a:latin typeface="Arial" panose="020B0604020202020204" pitchFamily="34" charset="0"/>
                        </a:rPr>
                        <a:t> </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1" i="0" dirty="0">
                          <a:solidFill>
                            <a:srgbClr val="FFFFFF"/>
                          </a:solidFill>
                          <a:effectLst/>
                          <a:latin typeface="Arial" panose="020B0604020202020204" pitchFamily="34" charset="0"/>
                        </a:rPr>
                        <a:t>Safety</a:t>
                      </a:r>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Does the individual have or is at risk of ADR/ Side effects? </a:t>
                      </a:r>
                      <a:endParaRPr lang="en-GB" sz="1000" b="0" i="0" dirty="0">
                        <a:effectLst/>
                      </a:endParaRPr>
                    </a:p>
                    <a:p>
                      <a:pPr algn="ctr" rtl="0" fontAlgn="base"/>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Does the person know what to do if they’re ill? </a:t>
                      </a:r>
                      <a:endParaRPr lang="en-GB" sz="1000" b="0" i="0" dirty="0">
                        <a:effectLst/>
                      </a:endParaRPr>
                    </a:p>
                  </a:txBody>
                  <a:tcPr marL="14335" marR="14335" marT="7167" marB="7167" anchor="ctr">
                    <a:lnL>
                      <a:noFill/>
                    </a:lnL>
                    <a:lnR>
                      <a:noFill/>
                    </a:lnR>
                    <a:lnT>
                      <a:noFill/>
                    </a:lnT>
                    <a:lnB>
                      <a:noFill/>
                    </a:lnB>
                    <a:solidFill>
                      <a:srgbClr val="E36C0A"/>
                    </a:solidFill>
                  </a:tcPr>
                </a:tc>
                <a:tc>
                  <a:txBody>
                    <a:bodyPr/>
                    <a:lstStyle/>
                    <a:p>
                      <a:pPr algn="l" rtl="0" fontAlgn="base"/>
                      <a:r>
                        <a:rPr lang="en-GB" sz="900" b="1" i="0" dirty="0">
                          <a:solidFill>
                            <a:srgbClr val="4472C4"/>
                          </a:solidFill>
                          <a:effectLst/>
                          <a:latin typeface="Arial" panose="020B0604020202020204" pitchFamily="34" charset="0"/>
                        </a:rPr>
                        <a:t>Identify individual safety risks by checking for</a:t>
                      </a:r>
                      <a:r>
                        <a:rPr lang="en-GB" sz="900" b="0" i="0" dirty="0">
                          <a:solidFill>
                            <a:srgbClr val="4472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appropriate individual targets e.g. HbA1c, BP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drug-disease interactions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2C4"/>
                          </a:solidFill>
                          <a:effectLst/>
                          <a:latin typeface="Arial" panose="020B0604020202020204" pitchFamily="34" charset="0"/>
                        </a:rPr>
                        <a:t>drug-drug interactions (see </a:t>
                      </a:r>
                      <a:r>
                        <a:rPr lang="en-GB" sz="900" b="0" i="0" u="sng" strike="noStrike" dirty="0">
                          <a:solidFill>
                            <a:srgbClr val="0563C1"/>
                          </a:solidFill>
                          <a:effectLst/>
                          <a:latin typeface="Arial" panose="020B0604020202020204" pitchFamily="34" charset="0"/>
                          <a:hlinkClick r:id="rId4"/>
                        </a:rPr>
                        <a:t>ADR table</a:t>
                      </a:r>
                      <a:r>
                        <a:rPr lang="en-GB" sz="900" b="0" i="0" u="sng" dirty="0">
                          <a:solidFill>
                            <a:srgbClr val="4472C4"/>
                          </a:solidFill>
                          <a:effectLst/>
                          <a:latin typeface="Arial" panose="020B0604020202020204" pitchFamily="34" charset="0"/>
                        </a:rPr>
                        <a:t>)</a:t>
                      </a:r>
                      <a:r>
                        <a:rPr lang="en-GB" sz="900" b="0" i="0" dirty="0">
                          <a:solidFill>
                            <a:srgbClr val="4472C4"/>
                          </a:solidFill>
                          <a:effectLst/>
                          <a:latin typeface="Arial" panose="020B0604020202020204" pitchFamily="34" charset="0"/>
                        </a:rPr>
                        <a:t> </a:t>
                      </a:r>
                      <a:endParaRPr lang="en-GB" sz="900" b="0" i="0" dirty="0">
                        <a:effectLst/>
                        <a:latin typeface="Arial" panose="020B0604020202020204" pitchFamily="34" charset="0"/>
                      </a:endParaRPr>
                    </a:p>
                    <a:p>
                      <a:pPr algn="l" rtl="0" fontAlgn="base"/>
                      <a:r>
                        <a:rPr lang="en-GB" sz="900" b="0" i="0" dirty="0">
                          <a:solidFill>
                            <a:srgbClr val="4472C4"/>
                          </a:solidFill>
                          <a:effectLst/>
                          <a:latin typeface="Arial" panose="020B0604020202020204" pitchFamily="34" charset="0"/>
                        </a:rPr>
                        <a:t> monitoring mechanisms for high-risk drugs </a:t>
                      </a:r>
                      <a:endParaRPr lang="en-GB" sz="1000" b="0" i="0" dirty="0">
                        <a:effectLst/>
                      </a:endParaRPr>
                    </a:p>
                    <a:p>
                      <a:pPr algn="l" rtl="0" fontAlgn="base">
                        <a:buFont typeface="Arial" panose="020B0604020202020204" pitchFamily="34" charset="0"/>
                        <a:buChar char="•"/>
                      </a:pPr>
                      <a:r>
                        <a:rPr lang="en-GB" sz="900" b="0" i="0" u="sng" strike="noStrike" dirty="0">
                          <a:solidFill>
                            <a:srgbClr val="0563C1"/>
                          </a:solidFill>
                          <a:effectLst/>
                          <a:latin typeface="Arial" panose="020B0604020202020204" pitchFamily="34" charset="0"/>
                          <a:hlinkClick r:id="rId5"/>
                        </a:rPr>
                        <a:t>risk of accidental overdosing </a:t>
                      </a:r>
                      <a:r>
                        <a:rPr lang="en-GB" sz="900" b="0" i="0" dirty="0">
                          <a:solidFill>
                            <a:srgbClr val="4472C4"/>
                          </a:solidFill>
                          <a:effectLst/>
                          <a:latin typeface="Arial" panose="020B0604020202020204" pitchFamily="34" charset="0"/>
                        </a:rPr>
                        <a:t>  </a:t>
                      </a:r>
                      <a:endParaRPr lang="en-GB" sz="900" b="0" i="0" dirty="0">
                        <a:effectLst/>
                        <a:latin typeface="Arial" panose="020B0604020202020204" pitchFamily="34" charset="0"/>
                      </a:endParaRPr>
                    </a:p>
                    <a:p>
                      <a:pPr algn="l" rtl="0" fontAlgn="base"/>
                      <a:r>
                        <a:rPr lang="en-GB" sz="900" b="0" i="0" dirty="0">
                          <a:solidFill>
                            <a:srgbClr val="4472C4"/>
                          </a:solidFill>
                          <a:effectLst/>
                          <a:latin typeface="Arial" panose="020B0604020202020204" pitchFamily="34" charset="0"/>
                        </a:rPr>
                        <a:t> </a:t>
                      </a:r>
                      <a:endParaRPr lang="en-GB" sz="1000" b="0" i="0" dirty="0">
                        <a:effectLst/>
                      </a:endParaRPr>
                    </a:p>
                  </a:txBody>
                  <a:tcPr marL="14335" marR="14335" marT="7167" marB="7167" anchor="ctr">
                    <a:lnL>
                      <a:noFill/>
                    </a:lnL>
                    <a:lnR>
                      <a:noFill/>
                    </a:lnR>
                    <a:lnT>
                      <a:noFill/>
                    </a:lnT>
                    <a:lnB>
                      <a:noFill/>
                    </a:lnB>
                    <a:solidFill>
                      <a:srgbClr val="F2F2F2"/>
                    </a:solidFill>
                  </a:tcPr>
                </a:tc>
                <a:tc gridSpan="2">
                  <a:txBody>
                    <a:bodyPr/>
                    <a:lstStyle/>
                    <a:p>
                      <a:pPr algn="l" rtl="0" fontAlgn="base"/>
                      <a:r>
                        <a:rPr lang="en-GB" sz="1000" b="1" i="0" dirty="0">
                          <a:solidFill>
                            <a:srgbClr val="4472C4"/>
                          </a:solidFill>
                          <a:effectLst/>
                          <a:latin typeface="Arial" panose="020B0604020202020204" pitchFamily="34" charset="0"/>
                        </a:rPr>
                        <a:t>Identify adverse drug effects by checking for</a:t>
                      </a:r>
                      <a:r>
                        <a:rPr lang="en-GB" sz="1000" b="0" i="0" dirty="0">
                          <a:solidFill>
                            <a:srgbClr val="4472C4"/>
                          </a:solidFill>
                          <a:effectLst/>
                          <a:latin typeface="Arial" panose="020B0604020202020204" pitchFamily="34" charset="0"/>
                        </a:rPr>
                        <a:t> </a:t>
                      </a:r>
                      <a:endParaRPr lang="en-GB" sz="1050" b="0" i="0" dirty="0">
                        <a:effectLst/>
                      </a:endParaRPr>
                    </a:p>
                    <a:p>
                      <a:pPr algn="l" rtl="0" fontAlgn="base">
                        <a:buFont typeface="Arial" panose="020B0604020202020204" pitchFamily="34" charset="0"/>
                        <a:buChar char="•"/>
                      </a:pPr>
                      <a:r>
                        <a:rPr lang="en-GB" sz="1000" b="0" i="0" dirty="0">
                          <a:solidFill>
                            <a:srgbClr val="4472C4"/>
                          </a:solidFill>
                          <a:effectLst/>
                          <a:latin typeface="Arial" panose="020B0604020202020204" pitchFamily="34" charset="0"/>
                        </a:rPr>
                        <a:t>specific symptoms/laboratory markers (e.g. hypokalaemia) </a:t>
                      </a:r>
                      <a:endParaRPr lang="en-GB" sz="1000" b="0" i="0" dirty="0">
                        <a:effectLst/>
                        <a:latin typeface="Arial" panose="020B0604020202020204" pitchFamily="34" charset="0"/>
                      </a:endParaRPr>
                    </a:p>
                    <a:p>
                      <a:pPr algn="l" rtl="0" fontAlgn="base">
                        <a:buFont typeface="Arial" panose="020B0604020202020204" pitchFamily="34" charset="0"/>
                        <a:buChar char="•"/>
                      </a:pPr>
                      <a:r>
                        <a:rPr lang="en-GB" sz="1000" b="0" i="0" dirty="0">
                          <a:solidFill>
                            <a:srgbClr val="4471C4"/>
                          </a:solidFill>
                          <a:effectLst/>
                          <a:latin typeface="Arial" panose="020B0604020202020204" pitchFamily="34" charset="0"/>
                        </a:rPr>
                        <a:t>cumulative adverse drug effects (see </a:t>
                      </a:r>
                      <a:r>
                        <a:rPr lang="en-GB" sz="1000" b="0" i="0" u="sng" strike="noStrike" dirty="0">
                          <a:solidFill>
                            <a:srgbClr val="0563C1"/>
                          </a:solidFill>
                          <a:effectLst/>
                          <a:latin typeface="Arial" panose="020B0604020202020204" pitchFamily="34" charset="0"/>
                          <a:hlinkClick r:id="rId4"/>
                        </a:rPr>
                        <a:t>ADR table</a:t>
                      </a:r>
                      <a:r>
                        <a:rPr lang="en-GB" sz="1000" b="0" i="0" u="sng" dirty="0">
                          <a:solidFill>
                            <a:srgbClr val="4471C4"/>
                          </a:solidFill>
                          <a:effectLst/>
                          <a:latin typeface="Arial" panose="020B0604020202020204" pitchFamily="34" charset="0"/>
                        </a:rPr>
                        <a:t>)</a:t>
                      </a:r>
                      <a:r>
                        <a:rPr lang="en-GB" sz="1000" b="0" i="0" dirty="0">
                          <a:solidFill>
                            <a:srgbClr val="4471C4"/>
                          </a:solidFill>
                          <a:effectLst/>
                          <a:latin typeface="Arial" panose="020B0604020202020204" pitchFamily="34" charset="0"/>
                        </a:rPr>
                        <a:t> </a:t>
                      </a:r>
                      <a:endParaRPr lang="en-GB" sz="1000" b="0" i="0" dirty="0">
                        <a:effectLst/>
                        <a:latin typeface="Arial" panose="020B0604020202020204" pitchFamily="34" charset="0"/>
                      </a:endParaRPr>
                    </a:p>
                    <a:p>
                      <a:pPr algn="l" rtl="0" fontAlgn="base">
                        <a:buFont typeface="Arial" panose="020B0604020202020204" pitchFamily="34" charset="0"/>
                        <a:buChar char="•"/>
                      </a:pPr>
                      <a:r>
                        <a:rPr lang="en-GB" sz="1000" b="0" i="0" dirty="0">
                          <a:solidFill>
                            <a:srgbClr val="4471C4"/>
                          </a:solidFill>
                          <a:effectLst/>
                          <a:latin typeface="Arial" panose="020B0604020202020204" pitchFamily="34" charset="0"/>
                        </a:rPr>
                        <a:t>drugs used to treat side effects caused by other drugs </a:t>
                      </a:r>
                      <a:endParaRPr lang="en-GB" sz="1000" b="0" i="0" dirty="0">
                        <a:effectLst/>
                        <a:latin typeface="Arial" panose="020B0604020202020204" pitchFamily="34" charset="0"/>
                      </a:endParaRPr>
                    </a:p>
                    <a:p>
                      <a:pPr algn="l" rtl="0" fontAlgn="base"/>
                      <a:r>
                        <a:rPr lang="en-GB" sz="1000" b="1" i="0" dirty="0">
                          <a:solidFill>
                            <a:srgbClr val="4472C4"/>
                          </a:solidFill>
                          <a:effectLst/>
                          <a:latin typeface="Arial" panose="020B0604020202020204" pitchFamily="34" charset="0"/>
                        </a:rPr>
                        <a:t>Medication Sick Day guidance</a:t>
                      </a:r>
                      <a:r>
                        <a:rPr lang="en-GB" sz="1000" b="0" i="0" dirty="0">
                          <a:solidFill>
                            <a:srgbClr val="4472C4"/>
                          </a:solidFill>
                          <a:effectLst/>
                          <a:latin typeface="Arial" panose="020B0604020202020204" pitchFamily="34" charset="0"/>
                        </a:rPr>
                        <a:t> </a:t>
                      </a:r>
                      <a:endParaRPr lang="en-GB" sz="1050" b="0" i="0" dirty="0">
                        <a:effectLst/>
                      </a:endParaRPr>
                    </a:p>
                    <a:p>
                      <a:pPr algn="l" rtl="0" fontAlgn="base"/>
                      <a:endParaRPr lang="en-GB" sz="1000" b="0" i="0" dirty="0">
                        <a:effectLst/>
                      </a:endParaRPr>
                    </a:p>
                  </a:txBody>
                  <a:tcPr marL="14335" marR="14335" marT="7167" marB="7167" anchor="ctr">
                    <a:lnL>
                      <a:noFill/>
                    </a:lnL>
                    <a:lnR>
                      <a:noFill/>
                    </a:lnR>
                    <a:lnT>
                      <a:noFill/>
                    </a:lnT>
                    <a:lnB>
                      <a:noFill/>
                    </a:lnB>
                    <a:solidFill>
                      <a:srgbClr val="F2F2F2"/>
                    </a:solidFill>
                  </a:tcPr>
                </a:tc>
                <a:tc hMerge="1">
                  <a:txBody>
                    <a:bodyPr/>
                    <a:lstStyle/>
                    <a:p>
                      <a:pPr algn="l" rtl="0" fontAlgn="base"/>
                      <a:endParaRPr lang="en-GB" sz="1000" b="0" i="0" dirty="0">
                        <a:effectLst/>
                      </a:endParaRPr>
                    </a:p>
                  </a:txBody>
                  <a:tcPr marL="14335" marR="14335" marT="7167" marB="7167" anchor="ctr">
                    <a:lnL>
                      <a:noFill/>
                    </a:lnL>
                    <a:lnR>
                      <a:noFill/>
                    </a:lnR>
                    <a:lnT>
                      <a:noFill/>
                    </a:lnT>
                    <a:lnB>
                      <a:noFill/>
                    </a:lnB>
                    <a:solidFill>
                      <a:srgbClr val="F2F2F2"/>
                    </a:solidFill>
                  </a:tcPr>
                </a:tc>
                <a:extLst>
                  <a:ext uri="{0D108BD9-81ED-4DB2-BD59-A6C34878D82A}">
                    <a16:rowId xmlns:a16="http://schemas.microsoft.com/office/drawing/2014/main" val="3344611457"/>
                  </a:ext>
                </a:extLst>
              </a:tr>
              <a:tr h="958444">
                <a:tc>
                  <a:txBody>
                    <a:bodyPr/>
                    <a:lstStyle/>
                    <a:p>
                      <a:pPr algn="ctr" rtl="0" fontAlgn="base"/>
                      <a:r>
                        <a:rPr lang="en-GB" sz="1000" b="1" i="0" dirty="0">
                          <a:solidFill>
                            <a:srgbClr val="FFFFFF"/>
                          </a:solidFill>
                          <a:effectLst/>
                          <a:latin typeface="Arial" panose="020B0604020202020204" pitchFamily="34" charset="0"/>
                        </a:rPr>
                        <a:t>6.</a:t>
                      </a:r>
                      <a:r>
                        <a:rPr lang="en-GB" sz="900" b="1" i="0" dirty="0">
                          <a:solidFill>
                            <a:srgbClr val="FFFFFF"/>
                          </a:solidFill>
                          <a:effectLst/>
                          <a:latin typeface="Arial" panose="020B0604020202020204" pitchFamily="34" charset="0"/>
                        </a:rPr>
                        <a:t> </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1" i="0" dirty="0">
                          <a:solidFill>
                            <a:srgbClr val="FFFFFF"/>
                          </a:solidFill>
                          <a:effectLst/>
                          <a:latin typeface="Arial" panose="020B0604020202020204" pitchFamily="34" charset="0"/>
                        </a:rPr>
                        <a:t>Sustainability</a:t>
                      </a:r>
                      <a:r>
                        <a:rPr lang="en-GB" sz="900" b="0" i="0" dirty="0">
                          <a:solidFill>
                            <a:srgbClr val="FFFFFF"/>
                          </a:solidFill>
                          <a:effectLst/>
                          <a:latin typeface="Arial" panose="020B0604020202020204" pitchFamily="34" charset="0"/>
                        </a:rPr>
                        <a:t> </a:t>
                      </a:r>
                      <a:endParaRPr lang="en-GB" sz="1000" b="0" i="0" dirty="0">
                        <a:effectLst/>
                      </a:endParaRPr>
                    </a:p>
                    <a:p>
                      <a:pPr algn="l" rtl="0" fontAlgn="base"/>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900" b="0" i="0" dirty="0">
                          <a:solidFill>
                            <a:srgbClr val="FFFFFF"/>
                          </a:solidFill>
                          <a:effectLst/>
                          <a:latin typeface="Arial" panose="020B0604020202020204" pitchFamily="34" charset="0"/>
                        </a:rPr>
                        <a:t> Is drug therapy cost-effective and environmentally sustainable </a:t>
                      </a:r>
                      <a:endParaRPr lang="en-GB" sz="1000" b="0" i="0" dirty="0">
                        <a:effectLst/>
                      </a:endParaRPr>
                    </a:p>
                    <a:p>
                      <a:pPr algn="ctr" rtl="0" fontAlgn="base"/>
                      <a:r>
                        <a:rPr lang="en-GB" sz="900" b="0" i="0" dirty="0">
                          <a:solidFill>
                            <a:srgbClr val="FFFFFF"/>
                          </a:solidFill>
                          <a:effectLst/>
                          <a:latin typeface="Arial" panose="020B0604020202020204" pitchFamily="34" charset="0"/>
                        </a:rPr>
                        <a:t> </a:t>
                      </a:r>
                      <a:endParaRPr lang="en-GB" sz="1000" b="0" i="0" dirty="0">
                        <a:effectLst/>
                      </a:endParaRPr>
                    </a:p>
                  </a:txBody>
                  <a:tcPr marL="14335" marR="14335" marT="7167" marB="7167" anchor="ctr">
                    <a:lnL>
                      <a:noFill/>
                    </a:lnL>
                    <a:lnR>
                      <a:noFill/>
                    </a:lnR>
                    <a:lnT>
                      <a:noFill/>
                    </a:lnT>
                    <a:lnB>
                      <a:noFill/>
                    </a:lnB>
                    <a:solidFill>
                      <a:srgbClr val="C2D69B"/>
                    </a:solidFill>
                  </a:tcPr>
                </a:tc>
                <a:tc>
                  <a:txBody>
                    <a:bodyPr/>
                    <a:lstStyle/>
                    <a:p>
                      <a:pPr algn="l" rtl="0" fontAlgn="base"/>
                      <a:r>
                        <a:rPr lang="en-GB" sz="900" b="1" i="0" dirty="0">
                          <a:solidFill>
                            <a:srgbClr val="4472C4"/>
                          </a:solidFill>
                          <a:effectLst/>
                          <a:latin typeface="Arial" panose="020B0604020202020204" pitchFamily="34" charset="0"/>
                        </a:rPr>
                        <a:t>Identify unnecessarily costly drug therapy by</a:t>
                      </a:r>
                      <a:r>
                        <a:rPr lang="en-GB" sz="900" b="0" i="0" dirty="0">
                          <a:solidFill>
                            <a:srgbClr val="4472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considering more cost-effective alternatives, safety, convenience </a:t>
                      </a:r>
                      <a:endParaRPr lang="en-GB" sz="900" b="0" i="0" dirty="0">
                        <a:effectLst/>
                        <a:latin typeface="Arial" panose="020B0604020202020204" pitchFamily="34" charset="0"/>
                      </a:endParaRPr>
                    </a:p>
                  </a:txBody>
                  <a:tcPr marL="14335" marR="14335" marT="7167" marB="7167" anchor="ctr">
                    <a:lnL>
                      <a:noFill/>
                    </a:lnL>
                    <a:lnR>
                      <a:noFill/>
                    </a:lnR>
                    <a:lnT>
                      <a:noFill/>
                    </a:lnT>
                    <a:lnB>
                      <a:noFill/>
                    </a:lnB>
                  </a:tcPr>
                </a:tc>
                <a:tc gridSpan="2">
                  <a:txBody>
                    <a:bodyPr/>
                    <a:lstStyle/>
                    <a:p>
                      <a:pPr algn="l" rtl="0" fontAlgn="base"/>
                      <a:r>
                        <a:rPr lang="en-GB" sz="900" b="1" i="0" dirty="0">
                          <a:solidFill>
                            <a:srgbClr val="4471C4"/>
                          </a:solidFill>
                          <a:effectLst/>
                          <a:latin typeface="Arial" panose="020B0604020202020204" pitchFamily="34" charset="0"/>
                        </a:rPr>
                        <a:t>Consider the environmental impact of</a:t>
                      </a:r>
                      <a:r>
                        <a:rPr lang="en-GB" sz="900" b="0" i="0" dirty="0">
                          <a:solidFill>
                            <a:srgbClr val="4471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Inhaler use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Single use plastics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Medicines waste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Water pollution   </a:t>
                      </a:r>
                      <a:endParaRPr lang="en-GB" sz="900" b="0" i="0" dirty="0">
                        <a:effectLst/>
                        <a:latin typeface="Arial" panose="020B0604020202020204" pitchFamily="34" charset="0"/>
                      </a:endParaRPr>
                    </a:p>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nchor="ctr">
                    <a:lnL>
                      <a:noFill/>
                    </a:lnL>
                    <a:lnR>
                      <a:noFill/>
                    </a:lnR>
                    <a:lnT>
                      <a:noFill/>
                    </a:lnT>
                    <a:lnB>
                      <a:noFill/>
                    </a:lnB>
                  </a:tcPr>
                </a:tc>
                <a:tc hMerge="1">
                  <a:txBody>
                    <a:bodyPr/>
                    <a:lstStyle/>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nchor="ctr">
                    <a:lnL>
                      <a:noFill/>
                    </a:lnL>
                    <a:lnR>
                      <a:noFill/>
                    </a:lnR>
                    <a:lnT>
                      <a:noFill/>
                    </a:lnT>
                    <a:lnB>
                      <a:noFill/>
                    </a:lnB>
                  </a:tcPr>
                </a:tc>
                <a:extLst>
                  <a:ext uri="{0D108BD9-81ED-4DB2-BD59-A6C34878D82A}">
                    <a16:rowId xmlns:a16="http://schemas.microsoft.com/office/drawing/2014/main" val="2731320702"/>
                  </a:ext>
                </a:extLst>
              </a:tr>
              <a:tr h="1152824">
                <a:tc>
                  <a:txBody>
                    <a:bodyPr/>
                    <a:lstStyle/>
                    <a:p>
                      <a:pPr fontAlgn="ctr"/>
                      <a:endParaRPr lang="en-GB" sz="1000" dirty="0">
                        <a:effectLst/>
                      </a:endParaRPr>
                    </a:p>
                    <a:p>
                      <a:pPr algn="ctr" rtl="0" fontAlgn="base"/>
                      <a:r>
                        <a:rPr lang="en-GB" sz="1000" b="1" i="0" dirty="0">
                          <a:solidFill>
                            <a:srgbClr val="FFFFFF"/>
                          </a:solidFill>
                          <a:effectLst/>
                          <a:latin typeface="Arial" panose="020B0604020202020204" pitchFamily="34" charset="0"/>
                        </a:rPr>
                        <a:t>7.</a:t>
                      </a:r>
                      <a:r>
                        <a:rPr lang="en-GB" sz="900" b="1" i="0" dirty="0">
                          <a:solidFill>
                            <a:srgbClr val="FFFFFF"/>
                          </a:solidFill>
                          <a:effectLst/>
                          <a:latin typeface="Arial" panose="020B0604020202020204" pitchFamily="34" charset="0"/>
                        </a:rPr>
                        <a:t> </a:t>
                      </a:r>
                      <a:r>
                        <a:rPr lang="en-GB" sz="900" b="0" i="0" dirty="0">
                          <a:solidFill>
                            <a:srgbClr val="FFFFFF"/>
                          </a:solidFill>
                          <a:effectLst/>
                          <a:latin typeface="Arial" panose="020B0604020202020204" pitchFamily="34" charset="0"/>
                        </a:rPr>
                        <a:t> </a:t>
                      </a:r>
                      <a:endParaRPr lang="en-GB" sz="1000" b="0" i="0" dirty="0">
                        <a:effectLst/>
                      </a:endParaRPr>
                    </a:p>
                    <a:p>
                      <a:pPr algn="ctr" rtl="0" fontAlgn="base"/>
                      <a:r>
                        <a:rPr lang="en-GB" sz="900" b="1" i="0" dirty="0">
                          <a:solidFill>
                            <a:srgbClr val="FFFFFF"/>
                          </a:solidFill>
                          <a:effectLst/>
                          <a:latin typeface="Arial" panose="020B0604020202020204" pitchFamily="34" charset="0"/>
                        </a:rPr>
                        <a:t>Person centeredness</a:t>
                      </a:r>
                      <a:r>
                        <a:rPr lang="en-GB" sz="900" b="0" i="0" dirty="0">
                          <a:solidFill>
                            <a:srgbClr val="FFFFFF"/>
                          </a:solidFill>
                          <a:effectLst/>
                          <a:latin typeface="Arial" panose="020B0604020202020204" pitchFamily="34" charset="0"/>
                        </a:rPr>
                        <a:t> </a:t>
                      </a:r>
                      <a:endParaRPr lang="en-GB" sz="1000" b="0" i="0" dirty="0">
                        <a:effectLst/>
                      </a:endParaRPr>
                    </a:p>
                    <a:p>
                      <a:pPr algn="l" rtl="0" fontAlgn="base"/>
                      <a:r>
                        <a:rPr lang="en-GB" sz="900" b="0" i="0" dirty="0">
                          <a:solidFill>
                            <a:srgbClr val="000000"/>
                          </a:solidFill>
                          <a:effectLst/>
                          <a:latin typeface="Arial" panose="020B0604020202020204" pitchFamily="34" charset="0"/>
                        </a:rPr>
                        <a:t> </a:t>
                      </a:r>
                      <a:endParaRPr lang="en-GB" sz="1000" b="0" i="0" dirty="0">
                        <a:effectLst/>
                      </a:endParaRPr>
                    </a:p>
                    <a:p>
                      <a:pPr algn="ctr" rtl="0" fontAlgn="base"/>
                      <a:r>
                        <a:rPr lang="en-GB" sz="1000" b="0" i="0" dirty="0">
                          <a:solidFill>
                            <a:srgbClr val="FFFFFF"/>
                          </a:solidFill>
                          <a:effectLst/>
                          <a:latin typeface="Arial" panose="020B0604020202020204" pitchFamily="34" charset="0"/>
                        </a:rPr>
                        <a:t>Is the person willing and able to take drug therapy as intended? </a:t>
                      </a:r>
                      <a:endParaRPr lang="en-GB" sz="1050" b="0" i="0" dirty="0">
                        <a:effectLst/>
                      </a:endParaRPr>
                    </a:p>
                  </a:txBody>
                  <a:tcPr marL="14335" marR="14335" marT="7167" marB="7167" anchor="ctr">
                    <a:lnL>
                      <a:noFill/>
                    </a:lnL>
                    <a:lnR>
                      <a:noFill/>
                    </a:lnR>
                    <a:lnT>
                      <a:noFill/>
                    </a:lnT>
                    <a:lnB>
                      <a:noFill/>
                    </a:lnB>
                    <a:solidFill>
                      <a:srgbClr val="7030A0"/>
                    </a:solidFill>
                  </a:tcPr>
                </a:tc>
                <a:tc>
                  <a:txBody>
                    <a:bodyPr/>
                    <a:lstStyle/>
                    <a:p>
                      <a:pPr algn="l" rtl="0" fontAlgn="base"/>
                      <a:r>
                        <a:rPr lang="en-GB" sz="900" b="1" i="0" dirty="0">
                          <a:solidFill>
                            <a:srgbClr val="4472C4"/>
                          </a:solidFill>
                          <a:effectLst/>
                          <a:latin typeface="Arial" panose="020B0604020202020204" pitchFamily="34" charset="0"/>
                        </a:rPr>
                        <a:t>Does the person understand the outcomes of the review?</a:t>
                      </a:r>
                      <a:r>
                        <a:rPr lang="en-GB" sz="900" b="0" i="0" dirty="0">
                          <a:solidFill>
                            <a:srgbClr val="4472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Consider Teach back </a:t>
                      </a:r>
                      <a:endParaRPr lang="en-GB" sz="900" b="0" i="0" dirty="0">
                        <a:effectLst/>
                        <a:latin typeface="Arial" panose="020B0604020202020204" pitchFamily="34" charset="0"/>
                      </a:endParaRPr>
                    </a:p>
                    <a:p>
                      <a:pPr algn="l" rtl="0" fontAlgn="base"/>
                      <a:r>
                        <a:rPr lang="en-GB" sz="900" b="1" i="0" dirty="0">
                          <a:solidFill>
                            <a:srgbClr val="4471C4"/>
                          </a:solidFill>
                          <a:effectLst/>
                          <a:latin typeface="Arial" panose="020B0604020202020204" pitchFamily="34" charset="0"/>
                        </a:rPr>
                        <a:t>Ensure drug therapy changes are tailored to individual’s preferences. Consider</a:t>
                      </a:r>
                      <a:r>
                        <a:rPr lang="en-GB" sz="900" b="0" i="0" dirty="0">
                          <a:solidFill>
                            <a:srgbClr val="4471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is the medication in a form they can take?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is the dosing schedule convenient?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what assistance is needed?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are they able to take medicines as intended? </a:t>
                      </a: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tc gridSpan="2">
                  <a:txBody>
                    <a:bodyPr/>
                    <a:lstStyle/>
                    <a:p>
                      <a:pPr algn="l" rtl="0" fontAlgn="base"/>
                      <a:r>
                        <a:rPr lang="en-GB" sz="900" b="1" i="0" dirty="0">
                          <a:solidFill>
                            <a:srgbClr val="4472C4"/>
                          </a:solidFill>
                          <a:effectLst/>
                          <a:latin typeface="Arial" panose="020B0604020202020204" pitchFamily="34" charset="0"/>
                        </a:rPr>
                        <a:t>Agree and communicate plan</a:t>
                      </a:r>
                      <a:r>
                        <a:rPr lang="en-GB" sz="900" b="0" i="0" dirty="0">
                          <a:solidFill>
                            <a:srgbClr val="4472C4"/>
                          </a:solidFill>
                          <a:effectLst/>
                          <a:latin typeface="Arial" panose="020B0604020202020204" pitchFamily="34" charset="0"/>
                        </a:rPr>
                        <a:t> </a:t>
                      </a:r>
                      <a:endParaRPr lang="en-GB" sz="1000" b="0" i="0" dirty="0">
                        <a:effectLst/>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discuss and agree with the individual/carer/welfare proxy therapeutic objectives and treatment priorities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include lifestyle and holistic management goals </a:t>
                      </a:r>
                      <a:endParaRPr lang="en-GB" sz="900" b="0" i="0" dirty="0">
                        <a:effectLst/>
                        <a:latin typeface="Arial" panose="020B0604020202020204" pitchFamily="34" charset="0"/>
                      </a:endParaRPr>
                    </a:p>
                    <a:p>
                      <a:pPr algn="l" rtl="0" fontAlgn="base">
                        <a:buFont typeface="Arial" panose="020B0604020202020204" pitchFamily="34" charset="0"/>
                        <a:buChar char="•"/>
                      </a:pPr>
                      <a:r>
                        <a:rPr lang="en-GB" sz="900" b="0" i="0" dirty="0">
                          <a:solidFill>
                            <a:srgbClr val="4471C4"/>
                          </a:solidFill>
                          <a:effectLst/>
                          <a:latin typeface="Arial" panose="020B0604020202020204" pitchFamily="34" charset="0"/>
                        </a:rPr>
                        <a:t>inform relevant health and social care providers of changes in treatments across the transitions of care  </a:t>
                      </a:r>
                      <a:endParaRPr lang="en-GB" sz="900" b="0" i="0" dirty="0">
                        <a:effectLst/>
                        <a:latin typeface="Arial" panose="020B0604020202020204" pitchFamily="34" charset="0"/>
                      </a:endParaRPr>
                    </a:p>
                    <a:p>
                      <a:pPr algn="l" rtl="0" fontAlgn="base">
                        <a:buFont typeface="Arial" panose="020B0604020202020204" pitchFamily="34" charset="0"/>
                        <a:buNone/>
                      </a:pP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tc hMerge="1">
                  <a:txBody>
                    <a:bodyPr/>
                    <a:lstStyle/>
                    <a:p>
                      <a:pPr algn="l" rtl="0" fontAlgn="base">
                        <a:buFont typeface="Arial" panose="020B0604020202020204" pitchFamily="34" charset="0"/>
                        <a:buChar char="•"/>
                      </a:pPr>
                      <a:endParaRPr lang="en-GB" sz="900" b="0" i="0" dirty="0">
                        <a:effectLst/>
                        <a:latin typeface="Arial" panose="020B0604020202020204" pitchFamily="34" charset="0"/>
                      </a:endParaRPr>
                    </a:p>
                  </a:txBody>
                  <a:tcPr marL="14335" marR="14335" marT="7167" marB="7167">
                    <a:lnL>
                      <a:noFill/>
                    </a:lnL>
                    <a:lnR>
                      <a:noFill/>
                    </a:lnR>
                    <a:lnT>
                      <a:noFill/>
                    </a:lnT>
                    <a:lnB>
                      <a:noFill/>
                    </a:lnB>
                    <a:solidFill>
                      <a:srgbClr val="F2F2F2"/>
                    </a:solidFill>
                  </a:tcPr>
                </a:tc>
                <a:extLst>
                  <a:ext uri="{0D108BD9-81ED-4DB2-BD59-A6C34878D82A}">
                    <a16:rowId xmlns:a16="http://schemas.microsoft.com/office/drawing/2014/main" val="4262879453"/>
                  </a:ext>
                </a:extLst>
              </a:tr>
              <a:tr h="129589">
                <a:tc gridSpan="4">
                  <a:txBody>
                    <a:bodyPr/>
                    <a:lstStyle/>
                    <a:p>
                      <a:pPr fontAlgn="t"/>
                      <a:endParaRPr lang="en-GB" sz="300" dirty="0">
                        <a:effectLst/>
                      </a:endParaRPr>
                    </a:p>
                    <a:p>
                      <a:pPr algn="l" rtl="0" fontAlgn="base"/>
                      <a:r>
                        <a:rPr lang="en-GB" sz="200" b="1" i="0" dirty="0">
                          <a:solidFill>
                            <a:srgbClr val="000000"/>
                          </a:solidFill>
                          <a:effectLst/>
                          <a:latin typeface="Arial" panose="020B0604020202020204" pitchFamily="34" charset="0"/>
                        </a:rPr>
                        <a:t>Key concepts in this case</a:t>
                      </a:r>
                      <a:r>
                        <a:rPr lang="en-GB" sz="200" b="0" i="0" dirty="0">
                          <a:solidFill>
                            <a:srgbClr val="000000"/>
                          </a:solidFill>
                          <a:effectLst/>
                          <a:latin typeface="Arial" panose="020B0604020202020204" pitchFamily="34" charset="0"/>
                        </a:rPr>
                        <a:t> </a:t>
                      </a:r>
                      <a:endParaRPr lang="en-GB" sz="300" b="0" i="0" dirty="0">
                        <a:effectLst/>
                      </a:endParaRPr>
                    </a:p>
                    <a:p>
                      <a:pPr algn="l" rtl="0" fontAlgn="base">
                        <a:buFont typeface="Arial" panose="020B0604020202020204" pitchFamily="34" charset="0"/>
                        <a:buChar char="•"/>
                      </a:pPr>
                      <a:r>
                        <a:rPr lang="en-GB" sz="200" b="0" i="0" dirty="0">
                          <a:solidFill>
                            <a:srgbClr val="000000"/>
                          </a:solidFill>
                          <a:effectLst/>
                          <a:latin typeface="Arial" panose="020B0604020202020204" pitchFamily="34" charset="0"/>
                        </a:rPr>
                        <a:t> </a:t>
                      </a:r>
                      <a:endParaRPr lang="en-GB" sz="200" b="0" i="0" dirty="0">
                        <a:effectLst/>
                        <a:latin typeface="Arial" panose="020B0604020202020204" pitchFamily="34" charset="0"/>
                      </a:endParaRPr>
                    </a:p>
                  </a:txBody>
                  <a:tcPr marL="14335" marR="14335" marT="7167" marB="7167">
                    <a:lnL>
                      <a:noFill/>
                    </a:lnL>
                    <a:lnR>
                      <a:noFill/>
                    </a:lnR>
                    <a:lnT>
                      <a:noFill/>
                    </a:lnT>
                    <a:lnB>
                      <a:noFill/>
                    </a:lnB>
                    <a:solidFill>
                      <a:srgbClr val="FFFF00"/>
                    </a:solidFill>
                  </a:tcPr>
                </a:tc>
                <a:tc hMerge="1">
                  <a:txBody>
                    <a:bodyPr/>
                    <a:lstStyle/>
                    <a:p>
                      <a:endParaRPr lang="en-GB"/>
                    </a:p>
                  </a:txBody>
                  <a:tcPr/>
                </a:tc>
                <a:tc hMerge="1">
                  <a:txBody>
                    <a:bodyPr/>
                    <a:lstStyle/>
                    <a:p>
                      <a:endParaRPr lang="en-GB"/>
                    </a:p>
                  </a:txBody>
                  <a:tcPr/>
                </a:tc>
                <a:tc hMerge="1">
                  <a:txBody>
                    <a:bodyPr/>
                    <a:lstStyle/>
                    <a:p>
                      <a:pPr algn="l" rtl="0" fontAlgn="base">
                        <a:buFont typeface="Arial" panose="020B0604020202020204" pitchFamily="34" charset="0"/>
                        <a:buChar char="•"/>
                      </a:pPr>
                      <a:endParaRPr lang="en-GB" sz="200" b="0" i="0" dirty="0">
                        <a:effectLst/>
                        <a:latin typeface="Arial" panose="020B0604020202020204" pitchFamily="34" charset="0"/>
                      </a:endParaRPr>
                    </a:p>
                  </a:txBody>
                  <a:tcPr marL="14335" marR="14335" marT="7167" marB="7167">
                    <a:lnL>
                      <a:noFill/>
                    </a:lnL>
                    <a:lnR>
                      <a:noFill/>
                    </a:lnR>
                    <a:lnT>
                      <a:noFill/>
                    </a:lnT>
                    <a:lnB>
                      <a:noFill/>
                    </a:lnB>
                    <a:solidFill>
                      <a:srgbClr val="FFFF00"/>
                    </a:solidFill>
                  </a:tcPr>
                </a:tc>
                <a:extLst>
                  <a:ext uri="{0D108BD9-81ED-4DB2-BD59-A6C34878D82A}">
                    <a16:rowId xmlns:a16="http://schemas.microsoft.com/office/drawing/2014/main" val="1516583178"/>
                  </a:ext>
                </a:extLst>
              </a:tr>
            </a:tbl>
          </a:graphicData>
        </a:graphic>
      </p:graphicFrame>
    </p:spTree>
    <p:extLst>
      <p:ext uri="{BB962C8B-B14F-4D97-AF65-F5344CB8AC3E}">
        <p14:creationId xmlns:p14="http://schemas.microsoft.com/office/powerpoint/2010/main" val="2449435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4680076-7C3D-5079-C0F9-BCC0BD8B2D5A}"/>
              </a:ext>
            </a:extLst>
          </p:cNvPr>
          <p:cNvGraphicFramePr>
            <a:graphicFrameLocks/>
          </p:cNvGraphicFramePr>
          <p:nvPr>
            <p:extLst>
              <p:ext uri="{D42A27DB-BD31-4B8C-83A1-F6EECF244321}">
                <p14:modId xmlns:p14="http://schemas.microsoft.com/office/powerpoint/2010/main" val="2747905814"/>
              </p:ext>
            </p:extLst>
          </p:nvPr>
        </p:nvGraphicFramePr>
        <p:xfrm>
          <a:off x="590550" y="895350"/>
          <a:ext cx="10972800" cy="5391150"/>
        </p:xfrm>
        <a:graphic>
          <a:graphicData uri="http://schemas.openxmlformats.org/drawingml/2006/table">
            <a:tbl>
              <a:tblPr firstRow="1" firstCol="1" bandRow="1"/>
              <a:tblGrid>
                <a:gridCol w="2119094">
                  <a:extLst>
                    <a:ext uri="{9D8B030D-6E8A-4147-A177-3AD203B41FA5}">
                      <a16:colId xmlns:a16="http://schemas.microsoft.com/office/drawing/2014/main" val="308831807"/>
                    </a:ext>
                  </a:extLst>
                </a:gridCol>
                <a:gridCol w="4221151">
                  <a:extLst>
                    <a:ext uri="{9D8B030D-6E8A-4147-A177-3AD203B41FA5}">
                      <a16:colId xmlns:a16="http://schemas.microsoft.com/office/drawing/2014/main" val="4031184921"/>
                    </a:ext>
                  </a:extLst>
                </a:gridCol>
                <a:gridCol w="4632555">
                  <a:extLst>
                    <a:ext uri="{9D8B030D-6E8A-4147-A177-3AD203B41FA5}">
                      <a16:colId xmlns:a16="http://schemas.microsoft.com/office/drawing/2014/main" val="835052899"/>
                    </a:ext>
                  </a:extLst>
                </a:gridCol>
              </a:tblGrid>
              <a:tr h="816135">
                <a:tc>
                  <a:txBody>
                    <a:bodyPr/>
                    <a:lstStyle/>
                    <a:p>
                      <a:pPr>
                        <a:lnSpc>
                          <a:spcPct val="107000"/>
                        </a:lnSpc>
                        <a:spcAft>
                          <a:spcPts val="800"/>
                        </a:spcAft>
                        <a:tabLst>
                          <a:tab pos="685800" algn="l"/>
                          <a:tab pos="1143000" algn="l"/>
                          <a:tab pos="2057400" algn="l"/>
                        </a:tabLs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Steps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2F5496"/>
                    </a:solidFill>
                  </a:tcPr>
                </a:tc>
                <a:tc>
                  <a:txBody>
                    <a:bodyPr/>
                    <a:lstStyle/>
                    <a:p>
                      <a:pPr>
                        <a:lnSpc>
                          <a:spcPct val="107000"/>
                        </a:lnSpc>
                        <a:spcAft>
                          <a:spcPts val="800"/>
                        </a:spcAft>
                        <a:tabLst>
                          <a:tab pos="685800" algn="l"/>
                          <a:tab pos="1143000" algn="l"/>
                          <a:tab pos="2057400" algn="l"/>
                        </a:tabLs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Process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2F5496"/>
                    </a:solidFill>
                  </a:tcPr>
                </a:tc>
                <a:tc>
                  <a:txBody>
                    <a:bodyPr/>
                    <a:lstStyle/>
                    <a:p>
                      <a:pPr>
                        <a:lnSpc>
                          <a:spcPct val="107000"/>
                        </a:lnSpc>
                        <a:spcAft>
                          <a:spcPts val="800"/>
                        </a:spcAft>
                      </a:pPr>
                      <a:r>
                        <a:rPr lang="en-US"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Person specific issues to address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2F5496"/>
                    </a:solidFill>
                  </a:tcPr>
                </a:tc>
                <a:extLst>
                  <a:ext uri="{0D108BD9-81ED-4DB2-BD59-A6C34878D82A}">
                    <a16:rowId xmlns:a16="http://schemas.microsoft.com/office/drawing/2014/main" val="3721786490"/>
                  </a:ext>
                </a:extLst>
              </a:tr>
              <a:tr h="4575015">
                <a:tc>
                  <a:txBody>
                    <a:bodyPr/>
                    <a:lstStyle/>
                    <a:p>
                      <a:pPr algn="ctr">
                        <a:lnSpc>
                          <a:spcPct val="107000"/>
                        </a:lnSpc>
                        <a:spcAft>
                          <a:spcPts val="800"/>
                        </a:spcAft>
                        <a:tabLst>
                          <a:tab pos="685800" algn="l"/>
                          <a:tab pos="1143000" algn="l"/>
                          <a:tab pos="2057400" algn="l"/>
                        </a:tabLst>
                      </a:pPr>
                      <a:r>
                        <a:rPr lang="en-US" sz="3200" b="1">
                          <a:solidFill>
                            <a:srgbClr val="FFFFFF"/>
                          </a:solidFill>
                          <a:effectLst/>
                          <a:latin typeface="Calibri" panose="020F0502020204030204" pitchFamily="34" charset="0"/>
                          <a:ea typeface="Calibri" panose="020F0502020204030204" pitchFamily="34" charset="0"/>
                          <a:cs typeface="Calibri" panose="020F0502020204030204" pitchFamily="34" charset="0"/>
                        </a:rPr>
                        <a:t>1.</a:t>
                      </a:r>
                      <a:r>
                        <a:rPr lang="en-US"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Aims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a:solidFill>
                            <a:srgbClr val="FFFFFF"/>
                          </a:solidFill>
                          <a:effectLst/>
                          <a:latin typeface="Calibri" panose="020F0502020204030204" pitchFamily="34" charset="0"/>
                          <a:ea typeface="Calibri" panose="020F0502020204030204" pitchFamily="34" charset="0"/>
                          <a:cs typeface="Calibri" panose="020F0502020204030204" pitchFamily="34" charset="0"/>
                        </a:rPr>
                        <a:t>What matters to the individual about their condition(s)?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385623"/>
                    </a:solidFill>
                  </a:tcPr>
                </a:tc>
                <a:tc>
                  <a:txBody>
                    <a:bodyPr/>
                    <a:lstStyle/>
                    <a:p>
                      <a:pPr>
                        <a:lnSpc>
                          <a:spcPct val="107000"/>
                        </a:lnSpc>
                        <a:spcBef>
                          <a:spcPts val="300"/>
                        </a:spcBef>
                        <a:spcAft>
                          <a:spcPts val="800"/>
                        </a:spcAft>
                        <a:tabLst>
                          <a:tab pos="685800"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Review diagnoses and consider: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07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Therapeutic objectives of drug therapy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01930"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Management of existing health problems</a:t>
                      </a:r>
                      <a:r>
                        <a:rPr lang="en-US" sz="2000" strike="sngStrike"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0193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Prevention of future health issues, including lifestyle advice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solidFill>
                      <a:srgbClr val="F2F2F2"/>
                    </a:solidFill>
                  </a:tcPr>
                </a:tc>
                <a:tc>
                  <a:txBody>
                    <a:bodyPr/>
                    <a:lstStyle/>
                    <a:p>
                      <a:pPr marL="342900" lvl="0" indent="-342900">
                        <a:lnSpc>
                          <a:spcPct val="107000"/>
                        </a:lnSpc>
                        <a:spcAft>
                          <a:spcPts val="800"/>
                        </a:spcAft>
                        <a:buFont typeface="Symbol" panose="05050102010706020507" pitchFamily="18" charset="2"/>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solidFill>
                      <a:schemeClr val="bg1"/>
                    </a:solidFill>
                  </a:tcPr>
                </a:tc>
                <a:extLst>
                  <a:ext uri="{0D108BD9-81ED-4DB2-BD59-A6C34878D82A}">
                    <a16:rowId xmlns:a16="http://schemas.microsoft.com/office/drawing/2014/main" val="404899060"/>
                  </a:ext>
                </a:extLst>
              </a:tr>
            </a:tbl>
          </a:graphicData>
        </a:graphic>
      </p:graphicFrame>
    </p:spTree>
    <p:extLst>
      <p:ext uri="{BB962C8B-B14F-4D97-AF65-F5344CB8AC3E}">
        <p14:creationId xmlns:p14="http://schemas.microsoft.com/office/powerpoint/2010/main" val="40628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8C0BB-CBA2-5F11-D631-7DAF586D3CB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26C73D1-F6AF-0DD0-6BAB-8EA8F841217A}"/>
              </a:ext>
            </a:extLst>
          </p:cNvPr>
          <p:cNvGraphicFramePr>
            <a:graphicFrameLocks/>
          </p:cNvGraphicFramePr>
          <p:nvPr>
            <p:extLst>
              <p:ext uri="{D42A27DB-BD31-4B8C-83A1-F6EECF244321}">
                <p14:modId xmlns:p14="http://schemas.microsoft.com/office/powerpoint/2010/main" val="427484399"/>
              </p:ext>
            </p:extLst>
          </p:nvPr>
        </p:nvGraphicFramePr>
        <p:xfrm>
          <a:off x="590550" y="895350"/>
          <a:ext cx="10972800" cy="5391150"/>
        </p:xfrm>
        <a:graphic>
          <a:graphicData uri="http://schemas.openxmlformats.org/drawingml/2006/table">
            <a:tbl>
              <a:tblPr firstRow="1" firstCol="1" bandRow="1"/>
              <a:tblGrid>
                <a:gridCol w="2119094">
                  <a:extLst>
                    <a:ext uri="{9D8B030D-6E8A-4147-A177-3AD203B41FA5}">
                      <a16:colId xmlns:a16="http://schemas.microsoft.com/office/drawing/2014/main" val="308831807"/>
                    </a:ext>
                  </a:extLst>
                </a:gridCol>
                <a:gridCol w="4221151">
                  <a:extLst>
                    <a:ext uri="{9D8B030D-6E8A-4147-A177-3AD203B41FA5}">
                      <a16:colId xmlns:a16="http://schemas.microsoft.com/office/drawing/2014/main" val="4031184921"/>
                    </a:ext>
                  </a:extLst>
                </a:gridCol>
                <a:gridCol w="4632555">
                  <a:extLst>
                    <a:ext uri="{9D8B030D-6E8A-4147-A177-3AD203B41FA5}">
                      <a16:colId xmlns:a16="http://schemas.microsoft.com/office/drawing/2014/main" val="835052899"/>
                    </a:ext>
                  </a:extLst>
                </a:gridCol>
              </a:tblGrid>
              <a:tr h="816135">
                <a:tc>
                  <a:txBody>
                    <a:bodyPr/>
                    <a:lstStyle/>
                    <a:p>
                      <a:pPr>
                        <a:lnSpc>
                          <a:spcPct val="107000"/>
                        </a:lnSpc>
                        <a:spcAft>
                          <a:spcPts val="800"/>
                        </a:spcAft>
                        <a:tabLst>
                          <a:tab pos="685800" algn="l"/>
                          <a:tab pos="1143000" algn="l"/>
                          <a:tab pos="2057400" algn="l"/>
                        </a:tabLs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Steps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2F5496"/>
                    </a:solidFill>
                  </a:tcPr>
                </a:tc>
                <a:tc>
                  <a:txBody>
                    <a:bodyPr/>
                    <a:lstStyle/>
                    <a:p>
                      <a:pPr>
                        <a:lnSpc>
                          <a:spcPct val="107000"/>
                        </a:lnSpc>
                        <a:spcAft>
                          <a:spcPts val="800"/>
                        </a:spcAft>
                        <a:tabLst>
                          <a:tab pos="685800" algn="l"/>
                          <a:tab pos="1143000" algn="l"/>
                          <a:tab pos="2057400" algn="l"/>
                        </a:tabLs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Process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2F5496"/>
                    </a:solidFill>
                  </a:tcPr>
                </a:tc>
                <a:tc>
                  <a:txBody>
                    <a:bodyPr/>
                    <a:lstStyle/>
                    <a:p>
                      <a:pPr>
                        <a:lnSpc>
                          <a:spcPct val="107000"/>
                        </a:lnSpc>
                        <a:spcAft>
                          <a:spcPts val="800"/>
                        </a:spcAft>
                      </a:pPr>
                      <a:r>
                        <a:rPr lang="en-US"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Person specific issues to address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2F5496"/>
                    </a:solidFill>
                  </a:tcPr>
                </a:tc>
                <a:extLst>
                  <a:ext uri="{0D108BD9-81ED-4DB2-BD59-A6C34878D82A}">
                    <a16:rowId xmlns:a16="http://schemas.microsoft.com/office/drawing/2014/main" val="3721786490"/>
                  </a:ext>
                </a:extLst>
              </a:tr>
              <a:tr h="4575015">
                <a:tc>
                  <a:txBody>
                    <a:bodyPr/>
                    <a:lstStyle/>
                    <a:p>
                      <a:pPr algn="ctr">
                        <a:lnSpc>
                          <a:spcPct val="107000"/>
                        </a:lnSpc>
                        <a:spcAft>
                          <a:spcPts val="800"/>
                        </a:spcAft>
                        <a:tabLst>
                          <a:tab pos="685800" algn="l"/>
                          <a:tab pos="1143000" algn="l"/>
                          <a:tab pos="2057400" algn="l"/>
                        </a:tabLst>
                      </a:pPr>
                      <a:r>
                        <a:rPr lang="en-US" sz="3200" b="1">
                          <a:solidFill>
                            <a:srgbClr val="FFFFFF"/>
                          </a:solidFill>
                          <a:effectLst/>
                          <a:latin typeface="Calibri" panose="020F0502020204030204" pitchFamily="34" charset="0"/>
                          <a:ea typeface="Calibri" panose="020F0502020204030204" pitchFamily="34" charset="0"/>
                          <a:cs typeface="Calibri" panose="020F0502020204030204" pitchFamily="34" charset="0"/>
                        </a:rPr>
                        <a:t>1.</a:t>
                      </a:r>
                      <a:r>
                        <a:rPr lang="en-US"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Aims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a:solidFill>
                            <a:srgbClr val="FFFFFF"/>
                          </a:solidFill>
                          <a:effectLst/>
                          <a:latin typeface="Calibri" panose="020F0502020204030204" pitchFamily="34" charset="0"/>
                          <a:ea typeface="Calibri" panose="020F0502020204030204" pitchFamily="34" charset="0"/>
                          <a:cs typeface="Calibri" panose="020F0502020204030204" pitchFamily="34" charset="0"/>
                        </a:rPr>
                        <a:t>What matters to the individual about their condition(s)?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385623"/>
                    </a:solidFill>
                  </a:tcPr>
                </a:tc>
                <a:tc>
                  <a:txBody>
                    <a:bodyPr/>
                    <a:lstStyle/>
                    <a:p>
                      <a:pPr>
                        <a:lnSpc>
                          <a:spcPct val="107000"/>
                        </a:lnSpc>
                        <a:spcBef>
                          <a:spcPts val="300"/>
                        </a:spcBef>
                        <a:spcAft>
                          <a:spcPts val="800"/>
                        </a:spcAft>
                        <a:tabLst>
                          <a:tab pos="685800"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Review diagnoses and consider: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07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Therapeutic objectives of drug therapy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01930"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Management of existing health problems</a:t>
                      </a:r>
                      <a:r>
                        <a:rPr lang="en-US" sz="2000" strike="sngStrike"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0193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Prevention of future health issues, including lifestyle advice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solidFill>
                      <a:srgbClr val="F2F2F2"/>
                    </a:solidFill>
                  </a:tcPr>
                </a:tc>
                <a:tc>
                  <a:txBody>
                    <a:bodyPr/>
                    <a:lstStyle/>
                    <a:p>
                      <a:pPr marL="342900" lvl="0" indent="-342900">
                        <a:lnSpc>
                          <a:spcPct val="107000"/>
                        </a:lnSpc>
                        <a:spcAft>
                          <a:spcPts val="800"/>
                        </a:spcAft>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‘I am in pain constantly but especially when getting up from my chair. I feel like I cannot catch my breath and need to use my salbutamol inhaler all the time’</a:t>
                      </a:r>
                    </a:p>
                    <a:p>
                      <a:pPr marL="342900" lvl="0" indent="-342900">
                        <a:lnSpc>
                          <a:spcPct val="107000"/>
                        </a:lnSpc>
                        <a:spcAft>
                          <a:spcPts val="800"/>
                        </a:spcAft>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Pain management </a:t>
                      </a:r>
                    </a:p>
                    <a:p>
                      <a:pPr marL="342900" lvl="0" indent="-342900">
                        <a:lnSpc>
                          <a:spcPct val="107000"/>
                        </a:lnSpc>
                        <a:spcAft>
                          <a:spcPts val="800"/>
                        </a:spcAft>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Asthma management</a:t>
                      </a:r>
                    </a:p>
                  </a:txBody>
                  <a:tcPr marL="66675" marR="66675" marT="0" marB="0">
                    <a:lnL>
                      <a:noFill/>
                    </a:lnL>
                    <a:lnR>
                      <a:noFill/>
                    </a:lnR>
                    <a:lnT>
                      <a:noFill/>
                    </a:lnT>
                    <a:lnB>
                      <a:noFill/>
                    </a:lnB>
                    <a:solidFill>
                      <a:schemeClr val="bg1"/>
                    </a:solidFill>
                  </a:tcPr>
                </a:tc>
                <a:extLst>
                  <a:ext uri="{0D108BD9-81ED-4DB2-BD59-A6C34878D82A}">
                    <a16:rowId xmlns:a16="http://schemas.microsoft.com/office/drawing/2014/main" val="404899060"/>
                  </a:ext>
                </a:extLst>
              </a:tr>
            </a:tbl>
          </a:graphicData>
        </a:graphic>
      </p:graphicFrame>
    </p:spTree>
    <p:extLst>
      <p:ext uri="{BB962C8B-B14F-4D97-AF65-F5344CB8AC3E}">
        <p14:creationId xmlns:p14="http://schemas.microsoft.com/office/powerpoint/2010/main" val="2918547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16D95A-137B-A6AD-3807-7D43519D422C}"/>
              </a:ext>
            </a:extLst>
          </p:cNvPr>
          <p:cNvGraphicFramePr>
            <a:graphicFrameLocks/>
          </p:cNvGraphicFramePr>
          <p:nvPr>
            <p:extLst>
              <p:ext uri="{D42A27DB-BD31-4B8C-83A1-F6EECF244321}">
                <p14:modId xmlns:p14="http://schemas.microsoft.com/office/powerpoint/2010/main" val="2923668620"/>
              </p:ext>
            </p:extLst>
          </p:nvPr>
        </p:nvGraphicFramePr>
        <p:xfrm>
          <a:off x="420491" y="126660"/>
          <a:ext cx="11351018" cy="6068184"/>
        </p:xfrm>
        <a:graphic>
          <a:graphicData uri="http://schemas.openxmlformats.org/drawingml/2006/table">
            <a:tbl>
              <a:tblPr firstRow="1" firstCol="1" bandRow="1"/>
              <a:tblGrid>
                <a:gridCol w="2192138">
                  <a:extLst>
                    <a:ext uri="{9D8B030D-6E8A-4147-A177-3AD203B41FA5}">
                      <a16:colId xmlns:a16="http://schemas.microsoft.com/office/drawing/2014/main" val="291971734"/>
                    </a:ext>
                  </a:extLst>
                </a:gridCol>
                <a:gridCol w="4366647">
                  <a:extLst>
                    <a:ext uri="{9D8B030D-6E8A-4147-A177-3AD203B41FA5}">
                      <a16:colId xmlns:a16="http://schemas.microsoft.com/office/drawing/2014/main" val="432488504"/>
                    </a:ext>
                  </a:extLst>
                </a:gridCol>
                <a:gridCol w="4792233">
                  <a:extLst>
                    <a:ext uri="{9D8B030D-6E8A-4147-A177-3AD203B41FA5}">
                      <a16:colId xmlns:a16="http://schemas.microsoft.com/office/drawing/2014/main" val="1864741951"/>
                    </a:ext>
                  </a:extLst>
                </a:gridCol>
              </a:tblGrid>
              <a:tr h="2474149">
                <a:tc>
                  <a:txBody>
                    <a:bodyPr/>
                    <a:lstStyle/>
                    <a:p>
                      <a:pPr algn="ctr">
                        <a:lnSpc>
                          <a:spcPct val="107000"/>
                        </a:lnSpc>
                        <a:spcBef>
                          <a:spcPts val="300"/>
                        </a:spcBef>
                        <a:spcAft>
                          <a:spcPts val="300"/>
                        </a:spcAft>
                        <a:tabLst>
                          <a:tab pos="685800" algn="l"/>
                          <a:tab pos="1143000" algn="l"/>
                          <a:tab pos="2057400" algn="l"/>
                        </a:tabLst>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Need</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Identify essential drug therapy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nchor="ctr">
                    <a:lnL>
                      <a:noFill/>
                    </a:lnL>
                    <a:lnR>
                      <a:noFill/>
                    </a:lnR>
                    <a:lnT>
                      <a:noFill/>
                    </a:lnT>
                    <a:lnB>
                      <a:noFill/>
                    </a:lnB>
                    <a:solidFill>
                      <a:srgbClr val="FFC000"/>
                    </a:solidFill>
                  </a:tcPr>
                </a:tc>
                <a:tc>
                  <a:txBody>
                    <a:bodyPr/>
                    <a:lstStyle/>
                    <a:p>
                      <a:pPr>
                        <a:lnSpc>
                          <a:spcPct val="107000"/>
                        </a:lnSpc>
                        <a:spcBef>
                          <a:spcPts val="300"/>
                        </a:spcBef>
                        <a:spcAft>
                          <a:spcPts val="800"/>
                        </a:spcAft>
                        <a:tabLst>
                          <a:tab pos="685800" algn="l"/>
                          <a:tab pos="1143000" algn="l"/>
                          <a:tab pos="2057400" algn="l"/>
                        </a:tabLst>
                      </a:pPr>
                      <a:r>
                        <a:rPr lang="en-US"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essential drugs (not to be stopped without specialist advice)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075"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Drugs that have essential replacement functions (e.g. levothyroxine)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075"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Drugs to prevent rapid symptomatic decline (e.g. drugs for Parkinson’s disease, heart failure)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tcPr>
                </a:tc>
                <a:tc>
                  <a:txBody>
                    <a:bodyPr/>
                    <a:lstStyle/>
                    <a:p>
                      <a:pPr marL="0" indent="0">
                        <a:lnSpc>
                          <a:spcPct val="107000"/>
                        </a:lnSpc>
                        <a:spcAft>
                          <a:spcPts val="800"/>
                        </a:spcAft>
                        <a:buFont typeface="Arial" panose="020B0604020202020204" pitchFamily="34" charset="0"/>
                        <a:buNone/>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tcPr>
                </a:tc>
                <a:extLst>
                  <a:ext uri="{0D108BD9-81ED-4DB2-BD59-A6C34878D82A}">
                    <a16:rowId xmlns:a16="http://schemas.microsoft.com/office/drawing/2014/main" val="3808228677"/>
                  </a:ext>
                </a:extLst>
              </a:tr>
              <a:tr h="3371974">
                <a:tc>
                  <a:txBody>
                    <a:bodyPr/>
                    <a:lstStyle/>
                    <a:p>
                      <a:pPr algn="ctr">
                        <a:lnSpc>
                          <a:spcPct val="107000"/>
                        </a:lnSpc>
                        <a:spcAft>
                          <a:spcPts val="800"/>
                        </a:spcAft>
                        <a:tabLst>
                          <a:tab pos="685800" algn="l"/>
                          <a:tab pos="1143000" algn="l"/>
                          <a:tab pos="2057400" algn="l"/>
                        </a:tabLst>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2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Does the individual take unnecessary drug therapy?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nchor="ctr">
                    <a:lnL>
                      <a:noFill/>
                    </a:lnL>
                    <a:lnR>
                      <a:noFill/>
                    </a:lnR>
                    <a:lnT>
                      <a:noFill/>
                    </a:lnT>
                    <a:lnB>
                      <a:noFill/>
                    </a:lnB>
                    <a:solidFill>
                      <a:srgbClr val="FFC000"/>
                    </a:solidFill>
                  </a:tcPr>
                </a:tc>
                <a:tc>
                  <a:txBody>
                    <a:bodyPr/>
                    <a:lstStyle/>
                    <a:p>
                      <a:pPr>
                        <a:lnSpc>
                          <a:spcPct val="107000"/>
                        </a:lnSpc>
                        <a:spcBef>
                          <a:spcPts val="300"/>
                        </a:spcBef>
                        <a:spcAft>
                          <a:spcPts val="800"/>
                        </a:spcAft>
                        <a:tabLst>
                          <a:tab pos="685800"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Identify and review the continued need for drugs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what is medication for?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with temporary indications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with higher than usual maintenance doses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with limited benefit/evidence for use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with limited benefit in the person under review </a:t>
                      </a:r>
                      <a:r>
                        <a:rPr lang="en-US" sz="2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(see Drug efficacy &amp; applicability (NNT) table)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solidFill>
                      <a:srgbClr val="F2F2F2"/>
                    </a:solidFill>
                  </a:tcPr>
                </a:tc>
                <a:tc>
                  <a:txBody>
                    <a:bodyPr/>
                    <a:lstStyle/>
                    <a:p>
                      <a:pPr marL="342900" lvl="0" indent="-342900">
                        <a:lnSpc>
                          <a:spcPct val="107000"/>
                        </a:lnSpc>
                        <a:buFont typeface="Symbol" panose="05050102010706020507" pitchFamily="18" charset="2"/>
                        <a:buChar char=""/>
                        <a:tabLst>
                          <a:tab pos="228600" algn="l"/>
                          <a:tab pos="685800" algn="l"/>
                          <a:tab pos="1600200" algn="l"/>
                        </a:tabLst>
                      </a:pPr>
                      <a:endParaRPr lang="en-GB" sz="1800" b="1" i="0" kern="1200" dirty="0">
                        <a:solidFill>
                          <a:schemeClr val="tx1"/>
                        </a:solidFill>
                        <a:effectLst/>
                        <a:latin typeface="+mn-lt"/>
                        <a:ea typeface="+mn-ea"/>
                        <a:cs typeface="+mn-cs"/>
                      </a:endParaRPr>
                    </a:p>
                    <a:p>
                      <a:pPr marL="342900" lvl="0" indent="-342900">
                        <a:lnSpc>
                          <a:spcPct val="107000"/>
                        </a:lnSpc>
                        <a:buFont typeface="Symbol" panose="05050102010706020507" pitchFamily="18" charset="2"/>
                        <a:buChar char=""/>
                        <a:tabLst>
                          <a:tab pos="228600" algn="l"/>
                          <a:tab pos="685800" algn="l"/>
                          <a:tab pos="1600200" algn="l"/>
                        </a:tabLst>
                      </a:pPr>
                      <a:endParaRPr lang="en-GB" sz="1800" b="1" i="0" kern="1200" dirty="0">
                        <a:solidFill>
                          <a:schemeClr val="tx1"/>
                        </a:solidFill>
                        <a:effectLst/>
                        <a:latin typeface="+mn-lt"/>
                        <a:ea typeface="+mn-ea"/>
                        <a:cs typeface="+mn-cs"/>
                      </a:endParaRPr>
                    </a:p>
                    <a:p>
                      <a:pPr marL="228600">
                        <a:lnSpc>
                          <a:spcPct val="107000"/>
                        </a:lnSpc>
                        <a:spcBef>
                          <a:spcPts val="300"/>
                        </a:spcBef>
                        <a:spcAft>
                          <a:spcPts val="800"/>
                        </a:spcAft>
                        <a:tabLst>
                          <a:tab pos="448310" algn="l"/>
                          <a:tab pos="1371600" algn="l"/>
                          <a:tab pos="22860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solidFill>
                      <a:srgbClr val="F2F2F2"/>
                    </a:solidFill>
                  </a:tcPr>
                </a:tc>
                <a:extLst>
                  <a:ext uri="{0D108BD9-81ED-4DB2-BD59-A6C34878D82A}">
                    <a16:rowId xmlns:a16="http://schemas.microsoft.com/office/drawing/2014/main" val="789654241"/>
                  </a:ext>
                </a:extLst>
              </a:tr>
            </a:tbl>
          </a:graphicData>
        </a:graphic>
      </p:graphicFrame>
    </p:spTree>
    <p:extLst>
      <p:ext uri="{BB962C8B-B14F-4D97-AF65-F5344CB8AC3E}">
        <p14:creationId xmlns:p14="http://schemas.microsoft.com/office/powerpoint/2010/main" val="383454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6A388-01F4-63F0-496C-035DABFF646F}"/>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6B619C7-7D7F-9643-A571-115AC9845FE4}"/>
              </a:ext>
            </a:extLst>
          </p:cNvPr>
          <p:cNvGraphicFramePr>
            <a:graphicFrameLocks/>
          </p:cNvGraphicFramePr>
          <p:nvPr>
            <p:extLst>
              <p:ext uri="{D42A27DB-BD31-4B8C-83A1-F6EECF244321}">
                <p14:modId xmlns:p14="http://schemas.microsoft.com/office/powerpoint/2010/main" val="4025491998"/>
              </p:ext>
            </p:extLst>
          </p:nvPr>
        </p:nvGraphicFramePr>
        <p:xfrm>
          <a:off x="-167640" y="0"/>
          <a:ext cx="12359641" cy="7253288"/>
        </p:xfrm>
        <a:graphic>
          <a:graphicData uri="http://schemas.openxmlformats.org/drawingml/2006/table">
            <a:tbl>
              <a:tblPr firstRow="1" firstCol="1" bandRow="1"/>
              <a:tblGrid>
                <a:gridCol w="2386926">
                  <a:extLst>
                    <a:ext uri="{9D8B030D-6E8A-4147-A177-3AD203B41FA5}">
                      <a16:colId xmlns:a16="http://schemas.microsoft.com/office/drawing/2014/main" val="291971734"/>
                    </a:ext>
                  </a:extLst>
                </a:gridCol>
                <a:gridCol w="4754657">
                  <a:extLst>
                    <a:ext uri="{9D8B030D-6E8A-4147-A177-3AD203B41FA5}">
                      <a16:colId xmlns:a16="http://schemas.microsoft.com/office/drawing/2014/main" val="432488504"/>
                    </a:ext>
                  </a:extLst>
                </a:gridCol>
                <a:gridCol w="5218058">
                  <a:extLst>
                    <a:ext uri="{9D8B030D-6E8A-4147-A177-3AD203B41FA5}">
                      <a16:colId xmlns:a16="http://schemas.microsoft.com/office/drawing/2014/main" val="1864741951"/>
                    </a:ext>
                  </a:extLst>
                </a:gridCol>
              </a:tblGrid>
              <a:tr h="2796096">
                <a:tc>
                  <a:txBody>
                    <a:bodyPr/>
                    <a:lstStyle/>
                    <a:p>
                      <a:pPr algn="ctr">
                        <a:lnSpc>
                          <a:spcPct val="107000"/>
                        </a:lnSpc>
                        <a:spcBef>
                          <a:spcPts val="300"/>
                        </a:spcBef>
                        <a:spcAft>
                          <a:spcPts val="300"/>
                        </a:spcAft>
                        <a:tabLst>
                          <a:tab pos="685800" algn="l"/>
                          <a:tab pos="1143000" algn="l"/>
                          <a:tab pos="2057400" algn="l"/>
                        </a:tabLst>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Need</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Identify essential drug therapy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nchor="ctr">
                    <a:lnL>
                      <a:noFill/>
                    </a:lnL>
                    <a:lnR>
                      <a:noFill/>
                    </a:lnR>
                    <a:lnT>
                      <a:noFill/>
                    </a:lnT>
                    <a:lnB>
                      <a:noFill/>
                    </a:lnB>
                    <a:solidFill>
                      <a:srgbClr val="FFC000"/>
                    </a:solidFill>
                  </a:tcPr>
                </a:tc>
                <a:tc>
                  <a:txBody>
                    <a:bodyPr/>
                    <a:lstStyle/>
                    <a:p>
                      <a:pPr>
                        <a:lnSpc>
                          <a:spcPct val="107000"/>
                        </a:lnSpc>
                        <a:spcBef>
                          <a:spcPts val="300"/>
                        </a:spcBef>
                        <a:spcAft>
                          <a:spcPts val="800"/>
                        </a:spcAft>
                        <a:tabLst>
                          <a:tab pos="685800" algn="l"/>
                          <a:tab pos="1143000" algn="l"/>
                          <a:tab pos="2057400" algn="l"/>
                        </a:tabLst>
                      </a:pPr>
                      <a:r>
                        <a:rPr lang="en-US"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essential drugs (not to be stopped without specialist advice)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075"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Drugs that have essential replacement functions (e.g. levothyroxine)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075"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Drugs to prevent rapid symptomatic decline (e.g. drugs for Parkinson’s disease, heart failure)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tcPr>
                </a:tc>
                <a:tc>
                  <a:txBody>
                    <a:bodyPr/>
                    <a:lstStyle/>
                    <a:p>
                      <a:pPr marL="342900" indent="-342900">
                        <a:lnSpc>
                          <a:spcPct val="107000"/>
                        </a:lnSpc>
                        <a:spcAft>
                          <a:spcPts val="800"/>
                        </a:spcAft>
                        <a:buFont typeface="Arial" panose="020B0604020202020204" pitchFamily="34" charset="0"/>
                        <a:buChar char="•"/>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Inhaled corticosteroid for asthma: Inhaler technique and adherence should be checked (Over-reliance on salbutamol)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tcPr>
                </a:tc>
                <a:extLst>
                  <a:ext uri="{0D108BD9-81ED-4DB2-BD59-A6C34878D82A}">
                    <a16:rowId xmlns:a16="http://schemas.microsoft.com/office/drawing/2014/main" val="3808228677"/>
                  </a:ext>
                </a:extLst>
              </a:tr>
              <a:tr h="3404673">
                <a:tc>
                  <a:txBody>
                    <a:bodyPr/>
                    <a:lstStyle/>
                    <a:p>
                      <a:pPr algn="ctr">
                        <a:lnSpc>
                          <a:spcPct val="107000"/>
                        </a:lnSpc>
                        <a:spcAft>
                          <a:spcPts val="800"/>
                        </a:spcAft>
                        <a:tabLst>
                          <a:tab pos="685800" algn="l"/>
                          <a:tab pos="1143000" algn="l"/>
                          <a:tab pos="2057400" algn="l"/>
                        </a:tabLst>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2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Does the individual take unnecessary drug therapy?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nchor="ctr">
                    <a:lnL>
                      <a:noFill/>
                    </a:lnL>
                    <a:lnR>
                      <a:noFill/>
                    </a:lnR>
                    <a:lnT>
                      <a:noFill/>
                    </a:lnT>
                    <a:lnB>
                      <a:noFill/>
                    </a:lnB>
                    <a:solidFill>
                      <a:srgbClr val="FFC000"/>
                    </a:solidFill>
                  </a:tcPr>
                </a:tc>
                <a:tc>
                  <a:txBody>
                    <a:bodyPr/>
                    <a:lstStyle/>
                    <a:p>
                      <a:pPr>
                        <a:lnSpc>
                          <a:spcPct val="107000"/>
                        </a:lnSpc>
                        <a:spcBef>
                          <a:spcPts val="300"/>
                        </a:spcBef>
                        <a:spcAft>
                          <a:spcPts val="800"/>
                        </a:spcAft>
                        <a:tabLst>
                          <a:tab pos="685800"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Identify and review the continued need for drugs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what is medication for?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with temporary indications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with higher than usual maintenance doses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with limited benefit/evidence for use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with limited benefit in the person under review </a:t>
                      </a:r>
                      <a:r>
                        <a:rPr lang="en-US" sz="2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(see Drug efficacy &amp; applicability (NNT) table)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solidFill>
                      <a:srgbClr val="F2F2F2"/>
                    </a:solidFill>
                  </a:tcPr>
                </a:tc>
                <a:tc>
                  <a:txBody>
                    <a:bodyPr/>
                    <a:lstStyle/>
                    <a:p>
                      <a:pPr marL="347472" indent="-347472" eaLnBrk="1" fontAlgn="auto" hangingPunct="1">
                        <a:spcBef>
                          <a:spcPts val="576"/>
                        </a:spcBef>
                        <a:spcAft>
                          <a:spcPts val="0"/>
                        </a:spcAft>
                        <a:buFont typeface="Arial" panose="020B0604020202020204" pitchFamily="34" charset="0"/>
                        <a:buChar char="•"/>
                        <a:defRPr/>
                      </a:pPr>
                      <a:r>
                        <a:rPr lang="en-GB" sz="1800" b="1" dirty="0">
                          <a:solidFill>
                            <a:schemeClr val="tx1"/>
                          </a:solidFill>
                          <a:latin typeface="Calibri"/>
                        </a:rPr>
                        <a:t>Treatment dose PPI: </a:t>
                      </a:r>
                      <a:r>
                        <a:rPr lang="en-GB" sz="1800" dirty="0">
                          <a:solidFill>
                            <a:schemeClr val="tx1"/>
                          </a:solidFill>
                          <a:latin typeface="Calibri"/>
                        </a:rPr>
                        <a:t>check indication and aim for lowest dose to manage symptoms </a:t>
                      </a:r>
                    </a:p>
                    <a:p>
                      <a:pPr marL="347472" indent="-347472" eaLnBrk="1" fontAlgn="auto" hangingPunct="1">
                        <a:spcBef>
                          <a:spcPts val="576"/>
                        </a:spcBef>
                        <a:spcAft>
                          <a:spcPts val="0"/>
                        </a:spcAft>
                        <a:buFont typeface="Arial" panose="020B0604020202020204" pitchFamily="34" charset="0"/>
                        <a:buChar char="•"/>
                        <a:defRPr/>
                      </a:pPr>
                      <a:r>
                        <a:rPr lang="en-GB" sz="1800" b="1" dirty="0">
                          <a:solidFill>
                            <a:schemeClr val="tx1"/>
                          </a:solidFill>
                          <a:latin typeface="Calibri"/>
                        </a:rPr>
                        <a:t>Pain management</a:t>
                      </a:r>
                      <a:r>
                        <a:rPr lang="en-GB" sz="1800" dirty="0">
                          <a:solidFill>
                            <a:schemeClr val="tx1"/>
                          </a:solidFill>
                          <a:latin typeface="Calibri"/>
                        </a:rPr>
                        <a:t>: Pain is constant and in the low back with no referred pain or neurological effects. Gabapentin is not indicated so consider alternatives and dose reduction and withdrawal </a:t>
                      </a:r>
                    </a:p>
                    <a:p>
                      <a:pPr marL="347472" indent="-347472" eaLnBrk="1" fontAlgn="auto" hangingPunct="1">
                        <a:spcBef>
                          <a:spcPts val="576"/>
                        </a:spcBef>
                        <a:spcAft>
                          <a:spcPts val="0"/>
                        </a:spcAft>
                        <a:buFont typeface="Arial" panose="020B0604020202020204" pitchFamily="34" charset="0"/>
                        <a:buChar char="•"/>
                        <a:defRPr/>
                      </a:pPr>
                      <a:r>
                        <a:rPr lang="en-GB" sz="1800" b="1" dirty="0">
                          <a:solidFill>
                            <a:schemeClr val="tx1"/>
                          </a:solidFill>
                          <a:latin typeface="Calibri"/>
                        </a:rPr>
                        <a:t>Insomnia management </a:t>
                      </a:r>
                      <a:r>
                        <a:rPr lang="en-GB" sz="1800" dirty="0">
                          <a:solidFill>
                            <a:schemeClr val="tx1"/>
                          </a:solidFill>
                          <a:latin typeface="Calibri"/>
                        </a:rPr>
                        <a:t>long term zopiclone, which will no longer be effective and is causing symptoms</a:t>
                      </a:r>
                    </a:p>
                    <a:p>
                      <a:pPr marL="347472" indent="-347472" eaLnBrk="1" fontAlgn="auto" hangingPunct="1">
                        <a:spcBef>
                          <a:spcPts val="576"/>
                        </a:spcBef>
                        <a:spcAft>
                          <a:spcPts val="0"/>
                        </a:spcAft>
                        <a:buFont typeface="Arial" panose="020B0604020202020204" pitchFamily="34" charset="0"/>
                        <a:buChar char="•"/>
                        <a:defRPr/>
                      </a:pPr>
                      <a:r>
                        <a:rPr lang="en-GB" sz="1800" b="1" dirty="0">
                          <a:solidFill>
                            <a:schemeClr val="tx1"/>
                          </a:solidFill>
                          <a:latin typeface="Calibri"/>
                        </a:rPr>
                        <a:t>Depression management: </a:t>
                      </a:r>
                      <a:r>
                        <a:rPr lang="en-GB" sz="1800" dirty="0">
                          <a:solidFill>
                            <a:schemeClr val="tx1"/>
                          </a:solidFill>
                          <a:latin typeface="Calibri"/>
                        </a:rPr>
                        <a:t>discuss depression and review current treatment. Explore other support that may be available locally</a:t>
                      </a:r>
                    </a:p>
                    <a:p>
                      <a:pPr marL="342900" lvl="0" indent="-342900">
                        <a:lnSpc>
                          <a:spcPct val="107000"/>
                        </a:lnSpc>
                        <a:buFont typeface="Symbol" panose="05050102010706020507" pitchFamily="18" charset="2"/>
                        <a:buChar char=""/>
                        <a:tabLst>
                          <a:tab pos="228600" algn="l"/>
                          <a:tab pos="685800" algn="l"/>
                          <a:tab pos="1600200" algn="l"/>
                        </a:tabLst>
                      </a:pPr>
                      <a:endParaRPr lang="en-GB" sz="1800" b="1" i="0" kern="1200" dirty="0">
                        <a:solidFill>
                          <a:schemeClr val="tx1"/>
                        </a:solidFill>
                        <a:effectLst/>
                        <a:latin typeface="+mn-lt"/>
                        <a:ea typeface="+mn-ea"/>
                        <a:cs typeface="+mn-cs"/>
                      </a:endParaRPr>
                    </a:p>
                    <a:p>
                      <a:pPr marL="342900" lvl="0" indent="-342900">
                        <a:lnSpc>
                          <a:spcPct val="107000"/>
                        </a:lnSpc>
                        <a:buFont typeface="Symbol" panose="05050102010706020507" pitchFamily="18" charset="2"/>
                        <a:buChar char=""/>
                        <a:tabLst>
                          <a:tab pos="228600" algn="l"/>
                          <a:tab pos="685800" algn="l"/>
                          <a:tab pos="1600200" algn="l"/>
                        </a:tabLst>
                      </a:pPr>
                      <a:endParaRPr lang="en-GB" sz="1800" b="1" i="0" kern="1200" dirty="0">
                        <a:solidFill>
                          <a:schemeClr val="tx1"/>
                        </a:solidFill>
                        <a:effectLst/>
                        <a:latin typeface="+mn-lt"/>
                        <a:ea typeface="+mn-ea"/>
                        <a:cs typeface="+mn-cs"/>
                      </a:endParaRPr>
                    </a:p>
                    <a:p>
                      <a:pPr marL="228600">
                        <a:lnSpc>
                          <a:spcPct val="107000"/>
                        </a:lnSpc>
                        <a:spcBef>
                          <a:spcPts val="300"/>
                        </a:spcBef>
                        <a:spcAft>
                          <a:spcPts val="800"/>
                        </a:spcAft>
                        <a:tabLst>
                          <a:tab pos="448310" algn="l"/>
                          <a:tab pos="1371600" algn="l"/>
                          <a:tab pos="22860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595" marR="64595" marT="0" marB="0">
                    <a:lnL>
                      <a:noFill/>
                    </a:lnL>
                    <a:lnR>
                      <a:noFill/>
                    </a:lnR>
                    <a:lnT>
                      <a:noFill/>
                    </a:lnT>
                    <a:lnB>
                      <a:noFill/>
                    </a:lnB>
                    <a:solidFill>
                      <a:srgbClr val="F2F2F2"/>
                    </a:solidFill>
                  </a:tcPr>
                </a:tc>
                <a:extLst>
                  <a:ext uri="{0D108BD9-81ED-4DB2-BD59-A6C34878D82A}">
                    <a16:rowId xmlns:a16="http://schemas.microsoft.com/office/drawing/2014/main" val="789654241"/>
                  </a:ext>
                </a:extLst>
              </a:tr>
            </a:tbl>
          </a:graphicData>
        </a:graphic>
      </p:graphicFrame>
    </p:spTree>
    <p:extLst>
      <p:ext uri="{BB962C8B-B14F-4D97-AF65-F5344CB8AC3E}">
        <p14:creationId xmlns:p14="http://schemas.microsoft.com/office/powerpoint/2010/main" val="2121080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2">
            <a:extLst>
              <a:ext uri="{FF2B5EF4-FFF2-40B4-BE49-F238E27FC236}">
                <a16:creationId xmlns:a16="http://schemas.microsoft.com/office/drawing/2014/main" id="{E9526076-24CC-99FF-532E-F8C1381C8BB5}"/>
              </a:ext>
            </a:extLst>
          </p:cNvPr>
          <p:cNvSpPr txBox="1">
            <a:spLocks noChangeArrowheads="1"/>
          </p:cNvSpPr>
          <p:nvPr/>
        </p:nvSpPr>
        <p:spPr bwMode="auto">
          <a:xfrm>
            <a:off x="603250" y="542925"/>
            <a:ext cx="6097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2400" b="1">
                <a:solidFill>
                  <a:srgbClr val="27488D"/>
                </a:solidFill>
              </a:rPr>
              <a:t>Why </a:t>
            </a:r>
            <a:r>
              <a:rPr lang="en-GB" altLang="en-US" sz="2800" b="1">
                <a:solidFill>
                  <a:srgbClr val="27488D"/>
                </a:solidFill>
              </a:rPr>
              <a:t>deprescribing</a:t>
            </a:r>
            <a:r>
              <a:rPr lang="en-GB" altLang="en-US" sz="2400" b="1">
                <a:solidFill>
                  <a:srgbClr val="27488D"/>
                </a:solidFill>
              </a:rPr>
              <a:t> matters</a:t>
            </a:r>
            <a:endParaRPr lang="en-GB" altLang="en-US" sz="2400">
              <a:solidFill>
                <a:srgbClr val="27488D"/>
              </a:solidFill>
            </a:endParaRPr>
          </a:p>
        </p:txBody>
      </p:sp>
      <p:sp>
        <p:nvSpPr>
          <p:cNvPr id="41987" name="TextBox 4">
            <a:extLst>
              <a:ext uri="{FF2B5EF4-FFF2-40B4-BE49-F238E27FC236}">
                <a16:creationId xmlns:a16="http://schemas.microsoft.com/office/drawing/2014/main" id="{7C626219-AA27-50BC-0494-15E2DED74AEC}"/>
              </a:ext>
            </a:extLst>
          </p:cNvPr>
          <p:cNvSpPr txBox="1">
            <a:spLocks noChangeArrowheads="1"/>
          </p:cNvSpPr>
          <p:nvPr/>
        </p:nvSpPr>
        <p:spPr bwMode="auto">
          <a:xfrm>
            <a:off x="603250" y="1201738"/>
            <a:ext cx="71580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27488D"/>
                </a:solidFill>
              </a:rPr>
              <a:t>Deprescribing - reducing or stopping medications that may harm or no longer benefit a patient - decreases the likelihood of an adverse event and reduces the financial burden of paying for a multitude of medications AND the environmental impact of unnecessary medicines</a:t>
            </a:r>
          </a:p>
        </p:txBody>
      </p:sp>
      <p:pic>
        <p:nvPicPr>
          <p:cNvPr id="3" name="Picture 2" descr="Several pills in a pile">
            <a:extLst>
              <a:ext uri="{FF2B5EF4-FFF2-40B4-BE49-F238E27FC236}">
                <a16:creationId xmlns:a16="http://schemas.microsoft.com/office/drawing/2014/main" id="{09CCE396-0376-A0A8-AD75-A9D5DF9EB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69" y="2723743"/>
            <a:ext cx="3655100" cy="24367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9162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A2249D-DED2-7148-A371-D0CAB9E91A32}"/>
              </a:ext>
            </a:extLst>
          </p:cNvPr>
          <p:cNvSpPr>
            <a:spLocks noGrp="1"/>
          </p:cNvSpPr>
          <p:nvPr>
            <p:ph type="ctrTitle"/>
          </p:nvPr>
        </p:nvSpPr>
        <p:spPr>
          <a:xfrm>
            <a:off x="914400" y="607514"/>
            <a:ext cx="10363200" cy="648072"/>
          </a:xfrm>
        </p:spPr>
        <p:txBody>
          <a:bodyPr vert="horz" lIns="91440" tIns="45720" rIns="91440" bIns="45720" rtlCol="0" anchor="ctr">
            <a:normAutofit fontScale="90000"/>
          </a:bodyPr>
          <a:lstStyle/>
          <a:p>
            <a:r>
              <a:rPr lang="en-US" sz="4000" b="1" dirty="0">
                <a:solidFill>
                  <a:srgbClr val="002060"/>
                </a:solidFill>
              </a:rPr>
              <a:t>What is </a:t>
            </a:r>
            <a:r>
              <a:rPr lang="en-US" sz="4000" b="1" dirty="0" err="1">
                <a:solidFill>
                  <a:srgbClr val="002060"/>
                </a:solidFill>
              </a:rPr>
              <a:t>iSIMPATHY</a:t>
            </a:r>
            <a:r>
              <a:rPr lang="en-US" sz="4000" b="1" dirty="0">
                <a:solidFill>
                  <a:srgbClr val="002060"/>
                </a:solidFill>
              </a:rPr>
              <a:t>?</a:t>
            </a:r>
          </a:p>
        </p:txBody>
      </p:sp>
      <p:pic>
        <p:nvPicPr>
          <p:cNvPr id="1026" name="Graphic 3">
            <a:extLst>
              <a:ext uri="{FF2B5EF4-FFF2-40B4-BE49-F238E27FC236}">
                <a16:creationId xmlns:a16="http://schemas.microsoft.com/office/drawing/2014/main" id="{C10814D9-8BF1-1EB4-106B-207D15C615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284"/>
          <a:stretch/>
        </p:blipFill>
        <p:spPr bwMode="auto">
          <a:xfrm>
            <a:off x="4245364" y="1779373"/>
            <a:ext cx="7946635" cy="41470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50BB61E-C43C-69DD-0D58-7392A7C6AA6C}"/>
              </a:ext>
            </a:extLst>
          </p:cNvPr>
          <p:cNvPicPr>
            <a:picLocks noChangeAspect="1"/>
          </p:cNvPicPr>
          <p:nvPr/>
        </p:nvPicPr>
        <p:blipFill>
          <a:blip r:embed="rId4"/>
          <a:stretch>
            <a:fillRect/>
          </a:stretch>
        </p:blipFill>
        <p:spPr>
          <a:xfrm>
            <a:off x="837213" y="1928619"/>
            <a:ext cx="3408151" cy="3997831"/>
          </a:xfrm>
          <a:prstGeom prst="rect">
            <a:avLst/>
          </a:prstGeom>
        </p:spPr>
      </p:pic>
    </p:spTree>
    <p:extLst>
      <p:ext uri="{BB962C8B-B14F-4D97-AF65-F5344CB8AC3E}">
        <p14:creationId xmlns:p14="http://schemas.microsoft.com/office/powerpoint/2010/main" val="3368754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682C5D-6DE4-0191-0B21-0C4367EE8681}"/>
              </a:ext>
            </a:extLst>
          </p:cNvPr>
          <p:cNvGraphicFramePr>
            <a:graphicFrameLocks/>
          </p:cNvGraphicFramePr>
          <p:nvPr>
            <p:extLst>
              <p:ext uri="{D42A27DB-BD31-4B8C-83A1-F6EECF244321}">
                <p14:modId xmlns:p14="http://schemas.microsoft.com/office/powerpoint/2010/main" val="2515482222"/>
              </p:ext>
            </p:extLst>
          </p:nvPr>
        </p:nvGraphicFramePr>
        <p:xfrm>
          <a:off x="323850" y="428975"/>
          <a:ext cx="11506199" cy="5597904"/>
        </p:xfrm>
        <a:graphic>
          <a:graphicData uri="http://schemas.openxmlformats.org/drawingml/2006/table">
            <a:tbl>
              <a:tblPr firstRow="1" firstCol="1" bandRow="1"/>
              <a:tblGrid>
                <a:gridCol w="2222107">
                  <a:extLst>
                    <a:ext uri="{9D8B030D-6E8A-4147-A177-3AD203B41FA5}">
                      <a16:colId xmlns:a16="http://schemas.microsoft.com/office/drawing/2014/main" val="134752630"/>
                    </a:ext>
                  </a:extLst>
                </a:gridCol>
                <a:gridCol w="4426345">
                  <a:extLst>
                    <a:ext uri="{9D8B030D-6E8A-4147-A177-3AD203B41FA5}">
                      <a16:colId xmlns:a16="http://schemas.microsoft.com/office/drawing/2014/main" val="2116709191"/>
                    </a:ext>
                  </a:extLst>
                </a:gridCol>
                <a:gridCol w="4857747">
                  <a:extLst>
                    <a:ext uri="{9D8B030D-6E8A-4147-A177-3AD203B41FA5}">
                      <a16:colId xmlns:a16="http://schemas.microsoft.com/office/drawing/2014/main" val="233027702"/>
                    </a:ext>
                  </a:extLst>
                </a:gridCol>
              </a:tblGrid>
              <a:tr h="5597904">
                <a:tc>
                  <a:txBody>
                    <a:bodyPr/>
                    <a:lstStyle/>
                    <a:p>
                      <a:pPr marL="457200" indent="-457200" algn="ctr">
                        <a:lnSpc>
                          <a:spcPct val="107000"/>
                        </a:lnSpc>
                        <a:spcAft>
                          <a:spcPts val="800"/>
                        </a:spcAft>
                        <a:buFont typeface="Arial" panose="020B0604020202020204" pitchFamily="34" charset="0"/>
                        <a:buChar char="•"/>
                        <a:tabLst>
                          <a:tab pos="561340" algn="l"/>
                          <a:tab pos="1143000" algn="l"/>
                          <a:tab pos="2057400" algn="l"/>
                        </a:tabLst>
                      </a:pPr>
                      <a:r>
                        <a:rPr lang="en-US" sz="3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4.</a:t>
                      </a: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ctr">
                        <a:lnSpc>
                          <a:spcPct val="107000"/>
                        </a:lnSpc>
                        <a:spcAft>
                          <a:spcPts val="800"/>
                        </a:spcAft>
                        <a:buFont typeface="Arial" panose="020B0604020202020204" pitchFamily="34" charset="0"/>
                        <a:buChar char="•"/>
                        <a:tabLst>
                          <a:tab pos="685800" algn="l"/>
                          <a:tab pos="1143000" algn="l"/>
                          <a:tab pos="2057400" algn="l"/>
                        </a:tabLst>
                      </a:pPr>
                      <a:r>
                        <a:rPr lang="en-US"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Effectiveness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685800" algn="l"/>
                          <a:tab pos="1143000" algn="l"/>
                          <a:tab pos="20574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ctr">
                        <a:lnSpc>
                          <a:spcPct val="107000"/>
                        </a:lnSpc>
                        <a:spcAft>
                          <a:spcPts val="800"/>
                        </a:spcAft>
                        <a:buFont typeface="Arial" panose="020B0604020202020204" pitchFamily="34" charset="0"/>
                        <a:buChar char="•"/>
                        <a:tabLst>
                          <a:tab pos="685800" algn="l"/>
                          <a:tab pos="1143000" algn="l"/>
                          <a:tab pos="2057400" algn="l"/>
                        </a:tabLs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Are therapeutic objectives being achieved?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ctr">
                        <a:lnSpc>
                          <a:spcPct val="107000"/>
                        </a:lnSpc>
                        <a:spcAft>
                          <a:spcPts val="800"/>
                        </a:spcAft>
                        <a:buFont typeface="Arial" panose="020B0604020202020204" pitchFamily="34" charset="0"/>
                        <a:buChar char="•"/>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8EAADB"/>
                    </a:solidFill>
                  </a:tcPr>
                </a:tc>
                <a:tc>
                  <a:txBody>
                    <a:bodyPr/>
                    <a:lstStyle/>
                    <a:p>
                      <a:pPr marL="342900" indent="-342900">
                        <a:lnSpc>
                          <a:spcPct val="107000"/>
                        </a:lnSpc>
                        <a:spcBef>
                          <a:spcPts val="300"/>
                        </a:spcBef>
                        <a:spcAft>
                          <a:spcPts val="800"/>
                        </a:spcAft>
                        <a:buFont typeface="Arial" panose="020B0604020202020204" pitchFamily="34" charset="0"/>
                        <a:buChar char="•"/>
                        <a:tabLst>
                          <a:tab pos="685800"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Identify the need for adding/intensifying drug therapy to achieve therapeutic objectives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to achieve symptom control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to achieve biochemical/clinical targets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to prevent disease progression/exacerbation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is there a more appropriate medication to achieve goals?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tcPr>
                </a:tc>
                <a:tc>
                  <a:txBody>
                    <a:bodyPr/>
                    <a:lstStyle/>
                    <a:p>
                      <a:pPr marL="342900" lvl="0" indent="-342900">
                        <a:lnSpc>
                          <a:spcPct val="107000"/>
                        </a:lnSpc>
                        <a:buFont typeface="Symbol" panose="05050102010706020507" pitchFamily="18" charset="2"/>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solidFill>
                      <a:schemeClr val="bg1">
                        <a:lumMod val="95000"/>
                      </a:schemeClr>
                    </a:solidFill>
                  </a:tcPr>
                </a:tc>
                <a:extLst>
                  <a:ext uri="{0D108BD9-81ED-4DB2-BD59-A6C34878D82A}">
                    <a16:rowId xmlns:a16="http://schemas.microsoft.com/office/drawing/2014/main" val="1474623730"/>
                  </a:ext>
                </a:extLst>
              </a:tr>
            </a:tbl>
          </a:graphicData>
        </a:graphic>
      </p:graphicFrame>
    </p:spTree>
    <p:extLst>
      <p:ext uri="{BB962C8B-B14F-4D97-AF65-F5344CB8AC3E}">
        <p14:creationId xmlns:p14="http://schemas.microsoft.com/office/powerpoint/2010/main" val="12859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5881B-DE43-E92A-BC05-BCA678A1C814}"/>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3B98D6-3384-0374-2B14-4EC72572484E}"/>
              </a:ext>
            </a:extLst>
          </p:cNvPr>
          <p:cNvGraphicFramePr>
            <a:graphicFrameLocks/>
          </p:cNvGraphicFramePr>
          <p:nvPr>
            <p:extLst>
              <p:ext uri="{D42A27DB-BD31-4B8C-83A1-F6EECF244321}">
                <p14:modId xmlns:p14="http://schemas.microsoft.com/office/powerpoint/2010/main" val="3869013476"/>
              </p:ext>
            </p:extLst>
          </p:nvPr>
        </p:nvGraphicFramePr>
        <p:xfrm>
          <a:off x="323850" y="152401"/>
          <a:ext cx="11506199" cy="6102858"/>
        </p:xfrm>
        <a:graphic>
          <a:graphicData uri="http://schemas.openxmlformats.org/drawingml/2006/table">
            <a:tbl>
              <a:tblPr firstRow="1" firstCol="1" bandRow="1"/>
              <a:tblGrid>
                <a:gridCol w="2222107">
                  <a:extLst>
                    <a:ext uri="{9D8B030D-6E8A-4147-A177-3AD203B41FA5}">
                      <a16:colId xmlns:a16="http://schemas.microsoft.com/office/drawing/2014/main" val="134752630"/>
                    </a:ext>
                  </a:extLst>
                </a:gridCol>
                <a:gridCol w="4426345">
                  <a:extLst>
                    <a:ext uri="{9D8B030D-6E8A-4147-A177-3AD203B41FA5}">
                      <a16:colId xmlns:a16="http://schemas.microsoft.com/office/drawing/2014/main" val="2116709191"/>
                    </a:ext>
                  </a:extLst>
                </a:gridCol>
                <a:gridCol w="4857747">
                  <a:extLst>
                    <a:ext uri="{9D8B030D-6E8A-4147-A177-3AD203B41FA5}">
                      <a16:colId xmlns:a16="http://schemas.microsoft.com/office/drawing/2014/main" val="233027702"/>
                    </a:ext>
                  </a:extLst>
                </a:gridCol>
              </a:tblGrid>
              <a:tr h="5699760">
                <a:tc>
                  <a:txBody>
                    <a:bodyPr/>
                    <a:lstStyle/>
                    <a:p>
                      <a:pPr marL="457200" indent="-457200" algn="ctr">
                        <a:lnSpc>
                          <a:spcPct val="107000"/>
                        </a:lnSpc>
                        <a:spcAft>
                          <a:spcPts val="800"/>
                        </a:spcAft>
                        <a:buFont typeface="Arial" panose="020B0604020202020204" pitchFamily="34" charset="0"/>
                        <a:buChar char="•"/>
                        <a:tabLst>
                          <a:tab pos="561340" algn="l"/>
                          <a:tab pos="1143000" algn="l"/>
                          <a:tab pos="2057400" algn="l"/>
                        </a:tabLst>
                      </a:pPr>
                      <a:r>
                        <a:rPr lang="en-US" sz="3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4.</a:t>
                      </a: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ctr">
                        <a:lnSpc>
                          <a:spcPct val="107000"/>
                        </a:lnSpc>
                        <a:spcAft>
                          <a:spcPts val="800"/>
                        </a:spcAft>
                        <a:buFont typeface="Arial" panose="020B0604020202020204" pitchFamily="34" charset="0"/>
                        <a:buChar char="•"/>
                        <a:tabLst>
                          <a:tab pos="685800" algn="l"/>
                          <a:tab pos="1143000" algn="l"/>
                          <a:tab pos="2057400" algn="l"/>
                        </a:tabLst>
                      </a:pPr>
                      <a:r>
                        <a:rPr lang="en-US"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Effectiveness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685800" algn="l"/>
                          <a:tab pos="1143000" algn="l"/>
                          <a:tab pos="20574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ctr">
                        <a:lnSpc>
                          <a:spcPct val="107000"/>
                        </a:lnSpc>
                        <a:spcAft>
                          <a:spcPts val="800"/>
                        </a:spcAft>
                        <a:buFont typeface="Arial" panose="020B0604020202020204" pitchFamily="34" charset="0"/>
                        <a:buChar char="•"/>
                        <a:tabLst>
                          <a:tab pos="685800" algn="l"/>
                          <a:tab pos="1143000" algn="l"/>
                          <a:tab pos="2057400" algn="l"/>
                        </a:tabLs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Are therapeutic objectives being achieved?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ctr">
                        <a:lnSpc>
                          <a:spcPct val="107000"/>
                        </a:lnSpc>
                        <a:spcAft>
                          <a:spcPts val="800"/>
                        </a:spcAft>
                        <a:buFont typeface="Arial" panose="020B0604020202020204" pitchFamily="34" charset="0"/>
                        <a:buChar char="•"/>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8EAADB"/>
                    </a:solidFill>
                  </a:tcPr>
                </a:tc>
                <a:tc>
                  <a:txBody>
                    <a:bodyPr/>
                    <a:lstStyle/>
                    <a:p>
                      <a:pPr marL="342900" indent="-342900">
                        <a:lnSpc>
                          <a:spcPct val="107000"/>
                        </a:lnSpc>
                        <a:spcBef>
                          <a:spcPts val="300"/>
                        </a:spcBef>
                        <a:spcAft>
                          <a:spcPts val="800"/>
                        </a:spcAft>
                        <a:buFont typeface="Arial" panose="020B0604020202020204" pitchFamily="34" charset="0"/>
                        <a:buChar char="•"/>
                        <a:tabLst>
                          <a:tab pos="685800"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Identify the need for adding/intensifying drug therapy to achieve therapeutic objectives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to achieve symptom control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to achieve biochemical/clinical targets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to prevent disease progression/exacerbation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19710"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is there a more appropriate medication to achieve goals?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tcPr>
                </a:tc>
                <a:tc>
                  <a:txBody>
                    <a:bodyPr/>
                    <a:lstStyle/>
                    <a:p>
                      <a:pPr marL="342900" indent="-342900">
                        <a:buFont typeface="Arial" panose="020B0604020202020204" pitchFamily="34" charset="0"/>
                        <a:buChar char="•"/>
                      </a:pPr>
                      <a:r>
                        <a:rPr lang="en-GB" sz="2000" dirty="0"/>
                        <a:t>Pain control: Review expectations and current regimen to manage pain more appropriately. Existing treatments should be reduced and withdrawn before considering additional analgesia. </a:t>
                      </a:r>
                    </a:p>
                    <a:p>
                      <a:pPr marL="342900" indent="-342900">
                        <a:buFont typeface="Arial" panose="020B0604020202020204" pitchFamily="34" charset="0"/>
                        <a:buChar char="•"/>
                      </a:pPr>
                      <a:r>
                        <a:rPr lang="en-GB" sz="2000" dirty="0"/>
                        <a:t>Insomnia control: review expectations and need for ongoing hypnotic</a:t>
                      </a:r>
                    </a:p>
                    <a:p>
                      <a:pPr marL="342900" indent="-342900">
                        <a:buFont typeface="Arial" panose="020B0604020202020204" pitchFamily="34" charset="0"/>
                        <a:buChar char="•"/>
                      </a:pPr>
                      <a:r>
                        <a:rPr lang="en-GB" sz="2000" dirty="0"/>
                        <a:t>Smoking cessation: consider options for smoking cessation and referral for support</a:t>
                      </a:r>
                    </a:p>
                    <a:p>
                      <a:pPr marL="342900" indent="-342900">
                        <a:buFont typeface="Arial" panose="020B0604020202020204" pitchFamily="34" charset="0"/>
                        <a:buChar char="•"/>
                      </a:pPr>
                      <a:r>
                        <a:rPr lang="en-GB" sz="2000" dirty="0"/>
                        <a:t>Asthma control: ensure adequate treatment plan for asthma. Over-use of salbutamol suggesting under treatment. Review inhaler technique and use of preventative treatment. If these are appropriate then consider stepping up treatment and/or COPD assessment given smoking history</a:t>
                      </a:r>
                    </a:p>
                    <a:p>
                      <a:pPr marL="342900" lvl="0" indent="-342900">
                        <a:lnSpc>
                          <a:spcPct val="107000"/>
                        </a:lnSpc>
                        <a:buFont typeface="Symbol" panose="05050102010706020507" pitchFamily="18" charset="2"/>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lnL>
                      <a:noFill/>
                    </a:lnL>
                    <a:lnR>
                      <a:noFill/>
                    </a:lnR>
                    <a:lnT>
                      <a:noFill/>
                    </a:lnT>
                    <a:lnB>
                      <a:noFill/>
                    </a:lnB>
                    <a:solidFill>
                      <a:schemeClr val="bg1">
                        <a:lumMod val="95000"/>
                      </a:schemeClr>
                    </a:solidFill>
                  </a:tcPr>
                </a:tc>
                <a:extLst>
                  <a:ext uri="{0D108BD9-81ED-4DB2-BD59-A6C34878D82A}">
                    <a16:rowId xmlns:a16="http://schemas.microsoft.com/office/drawing/2014/main" val="1474623730"/>
                  </a:ext>
                </a:extLst>
              </a:tr>
            </a:tbl>
          </a:graphicData>
        </a:graphic>
      </p:graphicFrame>
    </p:spTree>
    <p:extLst>
      <p:ext uri="{BB962C8B-B14F-4D97-AF65-F5344CB8AC3E}">
        <p14:creationId xmlns:p14="http://schemas.microsoft.com/office/powerpoint/2010/main" val="663861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extBox 2">
            <a:extLst>
              <a:ext uri="{FF2B5EF4-FFF2-40B4-BE49-F238E27FC236}">
                <a16:creationId xmlns:a16="http://schemas.microsoft.com/office/drawing/2014/main" id="{8986E0EE-0DA2-2C91-4BB7-CC6AB3B63D13}"/>
              </a:ext>
            </a:extLst>
          </p:cNvPr>
          <p:cNvSpPr txBox="1">
            <a:spLocks noChangeArrowheads="1"/>
          </p:cNvSpPr>
          <p:nvPr/>
        </p:nvSpPr>
        <p:spPr bwMode="auto">
          <a:xfrm>
            <a:off x="568325" y="452438"/>
            <a:ext cx="6097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rgbClr val="27488D"/>
                </a:solidFill>
              </a:rPr>
              <a:t>Drug</a:t>
            </a:r>
            <a:r>
              <a:rPr lang="en-GB" altLang="en-US" sz="2400" b="1">
                <a:solidFill>
                  <a:srgbClr val="27488D"/>
                </a:solidFill>
              </a:rPr>
              <a:t> </a:t>
            </a:r>
            <a:r>
              <a:rPr lang="en-GB" altLang="en-US" sz="2800" b="1">
                <a:solidFill>
                  <a:srgbClr val="27488D"/>
                </a:solidFill>
              </a:rPr>
              <a:t>Efficacy</a:t>
            </a:r>
            <a:r>
              <a:rPr lang="en-GB" altLang="en-US" sz="2400" b="1">
                <a:solidFill>
                  <a:srgbClr val="27488D"/>
                </a:solidFill>
              </a:rPr>
              <a:t>: </a:t>
            </a:r>
            <a:r>
              <a:rPr lang="en-GB" altLang="en-US" sz="2800" b="1">
                <a:solidFill>
                  <a:srgbClr val="27488D"/>
                </a:solidFill>
              </a:rPr>
              <a:t>Core concept</a:t>
            </a:r>
            <a:endParaRPr lang="en-GB" altLang="en-US" sz="2400" b="1">
              <a:solidFill>
                <a:srgbClr val="27488D"/>
              </a:solidFill>
            </a:endParaRPr>
          </a:p>
        </p:txBody>
      </p:sp>
      <p:sp>
        <p:nvSpPr>
          <p:cNvPr id="5" name="TextBox 4">
            <a:extLst>
              <a:ext uri="{FF2B5EF4-FFF2-40B4-BE49-F238E27FC236}">
                <a16:creationId xmlns:a16="http://schemas.microsoft.com/office/drawing/2014/main" id="{79B189A9-D198-CA41-F2A6-C03E0D57A26F}"/>
              </a:ext>
            </a:extLst>
          </p:cNvPr>
          <p:cNvSpPr txBox="1"/>
          <p:nvPr/>
        </p:nvSpPr>
        <p:spPr>
          <a:xfrm>
            <a:off x="741363" y="1254125"/>
            <a:ext cx="8391525" cy="3046413"/>
          </a:xfrm>
          <a:prstGeom prst="rect">
            <a:avLst/>
          </a:prstGeom>
          <a:noFill/>
        </p:spPr>
        <p:txBody>
          <a:bodyPr>
            <a:spAutoFit/>
          </a:bodyPr>
          <a:lstStyle/>
          <a:p>
            <a:pPr eaLnBrk="1" fontAlgn="auto" hangingPunct="1">
              <a:spcBef>
                <a:spcPts val="0"/>
              </a:spcBef>
              <a:spcAft>
                <a:spcPts val="0"/>
              </a:spcAft>
              <a:defRPr/>
            </a:pPr>
            <a:r>
              <a:rPr lang="en-GB" sz="2400" dirty="0">
                <a:solidFill>
                  <a:srgbClr val="27488D"/>
                </a:solidFill>
                <a:latin typeface="+mn-lt"/>
              </a:rPr>
              <a:t>There is a strong tendency to prescribe medication without considering just how effective it is going to be in the individual</a:t>
            </a:r>
          </a:p>
          <a:p>
            <a:pPr marL="800100" lvl="1" indent="-342900" eaLnBrk="1" fontAlgn="auto" hangingPunct="1">
              <a:spcBef>
                <a:spcPts val="0"/>
              </a:spcBef>
              <a:spcAft>
                <a:spcPts val="0"/>
              </a:spcAft>
              <a:buFont typeface="Arial" panose="020B0604020202020204" pitchFamily="34" charset="0"/>
              <a:buChar char="•"/>
              <a:defRPr/>
            </a:pPr>
            <a:r>
              <a:rPr lang="en-GB" sz="2400" dirty="0">
                <a:solidFill>
                  <a:srgbClr val="27488D"/>
                </a:solidFill>
                <a:latin typeface="+mn-lt"/>
              </a:rPr>
              <a:t>IV Antibiotics for Meningitis &gt;&gt;&gt; super effective</a:t>
            </a:r>
          </a:p>
          <a:p>
            <a:pPr marL="800100" lvl="1" indent="-342900" eaLnBrk="1" fontAlgn="auto" hangingPunct="1">
              <a:spcBef>
                <a:spcPts val="0"/>
              </a:spcBef>
              <a:spcAft>
                <a:spcPts val="0"/>
              </a:spcAft>
              <a:buFont typeface="Arial" panose="020B0604020202020204" pitchFamily="34" charset="0"/>
              <a:buChar char="•"/>
              <a:defRPr/>
            </a:pPr>
            <a:r>
              <a:rPr lang="en-GB" sz="2400" dirty="0">
                <a:solidFill>
                  <a:srgbClr val="27488D"/>
                </a:solidFill>
                <a:latin typeface="+mn-lt"/>
              </a:rPr>
              <a:t>Statin for primary prevention &gt;&gt; effective but less so</a:t>
            </a:r>
          </a:p>
          <a:p>
            <a:pPr lvl="1" eaLnBrk="1" fontAlgn="auto" hangingPunct="1">
              <a:spcBef>
                <a:spcPts val="0"/>
              </a:spcBef>
              <a:spcAft>
                <a:spcPts val="0"/>
              </a:spcAft>
              <a:defRPr/>
            </a:pPr>
            <a:endParaRPr lang="en-GB" sz="2400" dirty="0">
              <a:solidFill>
                <a:srgbClr val="27488D"/>
              </a:solidFill>
              <a:latin typeface="+mn-lt"/>
            </a:endParaRPr>
          </a:p>
          <a:p>
            <a:pPr eaLnBrk="1" fontAlgn="auto" hangingPunct="1">
              <a:spcBef>
                <a:spcPts val="0"/>
              </a:spcBef>
              <a:spcAft>
                <a:spcPts val="0"/>
              </a:spcAft>
              <a:defRPr/>
            </a:pPr>
            <a:r>
              <a:rPr lang="en-GB" sz="2400" dirty="0">
                <a:solidFill>
                  <a:srgbClr val="27488D"/>
                </a:solidFill>
                <a:latin typeface="+mn-lt"/>
              </a:rPr>
              <a:t>Prescribers in general (and you all in particular) have to develop a good awareness of efficacy</a:t>
            </a:r>
          </a:p>
          <a:p>
            <a:pPr marL="800100" lvl="1" indent="-342900" eaLnBrk="1" fontAlgn="auto" hangingPunct="1">
              <a:spcBef>
                <a:spcPts val="0"/>
              </a:spcBef>
              <a:spcAft>
                <a:spcPts val="0"/>
              </a:spcAft>
              <a:buFont typeface="Arial" panose="020B0604020202020204" pitchFamily="34" charset="0"/>
              <a:buChar char="•"/>
              <a:defRPr/>
            </a:pPr>
            <a:r>
              <a:rPr lang="en-GB" sz="2400" dirty="0" err="1">
                <a:solidFill>
                  <a:srgbClr val="27488D"/>
                </a:solidFill>
                <a:latin typeface="+mn-lt"/>
              </a:rPr>
              <a:t>Esp</a:t>
            </a:r>
            <a:r>
              <a:rPr lang="en-GB" sz="2400" dirty="0">
                <a:solidFill>
                  <a:srgbClr val="27488D"/>
                </a:solidFill>
                <a:latin typeface="+mn-lt"/>
              </a:rPr>
              <a:t> in Complex Patients</a:t>
            </a:r>
          </a:p>
        </p:txBody>
      </p:sp>
    </p:spTree>
    <p:extLst>
      <p:ext uri="{BB962C8B-B14F-4D97-AF65-F5344CB8AC3E}">
        <p14:creationId xmlns:p14="http://schemas.microsoft.com/office/powerpoint/2010/main" val="321794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67F3-9D75-84D8-9C1C-F898E8C2531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2FA2626-2B92-41E2-DB36-97494721E828}"/>
              </a:ext>
            </a:extLst>
          </p:cNvPr>
          <p:cNvSpPr>
            <a:spLocks noGrp="1"/>
          </p:cNvSpPr>
          <p:nvPr>
            <p:ph type="subTitle" idx="1"/>
          </p:nvPr>
        </p:nvSpPr>
        <p:spPr/>
        <p:txBody>
          <a:bodyPr/>
          <a:lstStyle/>
          <a:p>
            <a:endParaRPr lang="en-GB"/>
          </a:p>
        </p:txBody>
      </p:sp>
      <p:graphicFrame>
        <p:nvGraphicFramePr>
          <p:cNvPr id="4" name="Content Placeholder 3">
            <a:extLst>
              <a:ext uri="{FF2B5EF4-FFF2-40B4-BE49-F238E27FC236}">
                <a16:creationId xmlns:a16="http://schemas.microsoft.com/office/drawing/2014/main" id="{FF92F627-4278-25C4-2608-5AEFD598774A}"/>
              </a:ext>
            </a:extLst>
          </p:cNvPr>
          <p:cNvGraphicFramePr>
            <a:graphicFrameLocks/>
          </p:cNvGraphicFramePr>
          <p:nvPr>
            <p:extLst>
              <p:ext uri="{D42A27DB-BD31-4B8C-83A1-F6EECF244321}">
                <p14:modId xmlns:p14="http://schemas.microsoft.com/office/powerpoint/2010/main" val="767325962"/>
              </p:ext>
            </p:extLst>
          </p:nvPr>
        </p:nvGraphicFramePr>
        <p:xfrm>
          <a:off x="314325" y="161926"/>
          <a:ext cx="11715750" cy="5924549"/>
        </p:xfrm>
        <a:graphic>
          <a:graphicData uri="http://schemas.openxmlformats.org/drawingml/2006/table">
            <a:tbl>
              <a:tblPr firstRow="1" firstCol="1" bandRow="1"/>
              <a:tblGrid>
                <a:gridCol w="2262576">
                  <a:extLst>
                    <a:ext uri="{9D8B030D-6E8A-4147-A177-3AD203B41FA5}">
                      <a16:colId xmlns:a16="http://schemas.microsoft.com/office/drawing/2014/main" val="4265368208"/>
                    </a:ext>
                  </a:extLst>
                </a:gridCol>
                <a:gridCol w="4506957">
                  <a:extLst>
                    <a:ext uri="{9D8B030D-6E8A-4147-A177-3AD203B41FA5}">
                      <a16:colId xmlns:a16="http://schemas.microsoft.com/office/drawing/2014/main" val="1635539299"/>
                    </a:ext>
                  </a:extLst>
                </a:gridCol>
                <a:gridCol w="4946217">
                  <a:extLst>
                    <a:ext uri="{9D8B030D-6E8A-4147-A177-3AD203B41FA5}">
                      <a16:colId xmlns:a16="http://schemas.microsoft.com/office/drawing/2014/main" val="1193534976"/>
                    </a:ext>
                  </a:extLst>
                </a:gridCol>
              </a:tblGrid>
              <a:tr h="5924549">
                <a:tc>
                  <a:txBody>
                    <a:bodyPr/>
                    <a:lstStyle/>
                    <a:p>
                      <a:pPr algn="ctr">
                        <a:lnSpc>
                          <a:spcPct val="107000"/>
                        </a:lnSpc>
                        <a:spcAft>
                          <a:spcPts val="800"/>
                        </a:spcAft>
                        <a:tabLst>
                          <a:tab pos="685800" algn="l"/>
                          <a:tab pos="1143000" algn="l"/>
                          <a:tab pos="2057400" algn="l"/>
                        </a:tabLst>
                      </a:pPr>
                      <a:r>
                        <a:rPr lang="en-US" sz="3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5.</a:t>
                      </a: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Safety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Does the individual have or is at risk of ADR/ Side effects?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Does the person know what to do if they’re ill?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26" marR="55026" marT="0" marB="0" anchor="ctr">
                    <a:lnL>
                      <a:noFill/>
                    </a:lnL>
                    <a:lnR>
                      <a:noFill/>
                    </a:lnR>
                    <a:lnT>
                      <a:noFill/>
                    </a:lnT>
                    <a:lnB>
                      <a:noFill/>
                    </a:lnB>
                    <a:solidFill>
                      <a:srgbClr val="538135"/>
                    </a:solidFill>
                  </a:tcPr>
                </a:tc>
                <a:tc>
                  <a:txBody>
                    <a:bodyPr/>
                    <a:lstStyle/>
                    <a:p>
                      <a:pPr>
                        <a:lnSpc>
                          <a:spcPct val="107000"/>
                        </a:lnSpc>
                        <a:spcBef>
                          <a:spcPts val="600"/>
                        </a:spcBef>
                        <a:spcAft>
                          <a:spcPts val="800"/>
                        </a:spcAft>
                        <a:tabLst>
                          <a:tab pos="685800" algn="l"/>
                          <a:tab pos="1143000" algn="l"/>
                          <a:tab pos="2057400" algn="l"/>
                        </a:tabLst>
                      </a:pPr>
                      <a:r>
                        <a:rPr lang="en-US" sz="18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individual safety risks by checking for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1930"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appropriate individual targets e.g. HbA1c, BP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drug-disease interactions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drug-drug interactions (see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ADR table</a:t>
                      </a:r>
                      <a:r>
                        <a:rPr lang="en-US" sz="1800" u="sng"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0660" algn="l"/>
                          <a:tab pos="1143000" algn="l"/>
                          <a:tab pos="2057400" algn="l"/>
                        </a:tabLst>
                      </a:pP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monitoring mechanisms for high-risk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00660" algn="l"/>
                          <a:tab pos="1143000" algn="l"/>
                          <a:tab pos="2057400" algn="l"/>
                        </a:tabLst>
                      </a:pP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risk of accidental overdosing </a:t>
                      </a: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tabLst>
                          <a:tab pos="685800" algn="l"/>
                          <a:tab pos="1143000" algn="l"/>
                          <a:tab pos="2057400" algn="l"/>
                        </a:tabLst>
                      </a:pPr>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tabLst>
                          <a:tab pos="685800" algn="l"/>
                          <a:tab pos="1143000" algn="l"/>
                          <a:tab pos="2057400" algn="l"/>
                        </a:tabLst>
                      </a:pPr>
                      <a:r>
                        <a:rPr lang="en-US" sz="18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adverse drug effects by checking for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19710" algn="l"/>
                          <a:tab pos="1143000" algn="l"/>
                          <a:tab pos="2057400" algn="l"/>
                        </a:tabLst>
                      </a:pP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specific symptoms/laboratory markers (e.g. </a:t>
                      </a:r>
                      <a:r>
                        <a:rPr lang="en-US" sz="1800" dirty="0" err="1">
                          <a:solidFill>
                            <a:srgbClr val="4472C4"/>
                          </a:solidFill>
                          <a:effectLst/>
                          <a:latin typeface="Calibri" panose="020F0502020204030204" pitchFamily="34" charset="0"/>
                          <a:ea typeface="Calibri" panose="020F0502020204030204" pitchFamily="34" charset="0"/>
                          <a:cs typeface="Calibri" panose="020F0502020204030204" pitchFamily="34" charset="0"/>
                        </a:rPr>
                        <a:t>hypokalaemia</a:t>
                      </a: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19710"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cumulative adverse drug effects (see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ADR table</a:t>
                      </a:r>
                      <a:r>
                        <a:rPr lang="en-US" sz="1800" u="sng"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19710"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drugs used to treat side effects caused by other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spcAft>
                          <a:spcPts val="800"/>
                        </a:spcAft>
                        <a:tabLst>
                          <a:tab pos="219710" algn="l"/>
                          <a:tab pos="1143000" algn="l"/>
                          <a:tab pos="2057400" algn="l"/>
                        </a:tabLst>
                      </a:pPr>
                      <a:r>
                        <a:rPr lang="en-US" sz="18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Medication Sick Day guidance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26" marR="55026" marT="0" marB="0" anchor="ctr">
                    <a:lnL>
                      <a:noFill/>
                    </a:lnL>
                    <a:lnR>
                      <a:noFill/>
                    </a:lnR>
                    <a:lnT>
                      <a:noFill/>
                    </a:lnT>
                    <a:lnB>
                      <a:noFill/>
                    </a:lnB>
                    <a:solidFill>
                      <a:srgbClr val="F2F2F2"/>
                    </a:solidFill>
                  </a:tcPr>
                </a:tc>
                <a:tc>
                  <a:txBody>
                    <a:bodyPr/>
                    <a:lstStyle/>
                    <a:p>
                      <a:pPr marL="342900" lvl="0" indent="-342900">
                        <a:lnSpc>
                          <a:spcPct val="107000"/>
                        </a:lnSpc>
                        <a:buFont typeface="Symbol" panose="05050102010706020507" pitchFamily="18" charset="2"/>
                        <a:buChar char=""/>
                      </a:pPr>
                      <a:endParaRPr lang="en-GB" sz="2000" b="0" i="0" kern="1200" dirty="0">
                        <a:solidFill>
                          <a:schemeClr val="tx1"/>
                        </a:solidFill>
                        <a:effectLst/>
                        <a:latin typeface="+mn-lt"/>
                        <a:ea typeface="+mn-ea"/>
                        <a:cs typeface="+mn-cs"/>
                      </a:endParaRPr>
                    </a:p>
                  </a:txBody>
                  <a:tcPr marL="55026" marR="55026" marT="0" marB="0">
                    <a:lnL>
                      <a:noFill/>
                    </a:lnL>
                    <a:lnR>
                      <a:noFill/>
                    </a:lnR>
                    <a:lnT>
                      <a:noFill/>
                    </a:lnT>
                    <a:lnB>
                      <a:noFill/>
                    </a:lnB>
                    <a:solidFill>
                      <a:schemeClr val="bg1"/>
                    </a:solidFill>
                  </a:tcPr>
                </a:tc>
                <a:extLst>
                  <a:ext uri="{0D108BD9-81ED-4DB2-BD59-A6C34878D82A}">
                    <a16:rowId xmlns:a16="http://schemas.microsoft.com/office/drawing/2014/main" val="2764533209"/>
                  </a:ext>
                </a:extLst>
              </a:tr>
            </a:tbl>
          </a:graphicData>
        </a:graphic>
      </p:graphicFrame>
    </p:spTree>
    <p:extLst>
      <p:ext uri="{BB962C8B-B14F-4D97-AF65-F5344CB8AC3E}">
        <p14:creationId xmlns:p14="http://schemas.microsoft.com/office/powerpoint/2010/main" val="2758991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8D7FE-6976-5A7F-E16B-D69D3913F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CC7D0-9A9D-F10D-2D44-43B3C26609F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02ECC47-0B98-FB8F-ED30-8D1D5E95BA41}"/>
              </a:ext>
            </a:extLst>
          </p:cNvPr>
          <p:cNvSpPr>
            <a:spLocks noGrp="1"/>
          </p:cNvSpPr>
          <p:nvPr>
            <p:ph type="subTitle" idx="1"/>
          </p:nvPr>
        </p:nvSpPr>
        <p:spPr/>
        <p:txBody>
          <a:bodyPr/>
          <a:lstStyle/>
          <a:p>
            <a:endParaRPr lang="en-GB"/>
          </a:p>
        </p:txBody>
      </p:sp>
      <p:graphicFrame>
        <p:nvGraphicFramePr>
          <p:cNvPr id="4" name="Content Placeholder 3">
            <a:extLst>
              <a:ext uri="{FF2B5EF4-FFF2-40B4-BE49-F238E27FC236}">
                <a16:creationId xmlns:a16="http://schemas.microsoft.com/office/drawing/2014/main" id="{DC50E87F-21E6-A224-2343-DB899AAFDCC1}"/>
              </a:ext>
            </a:extLst>
          </p:cNvPr>
          <p:cNvGraphicFramePr>
            <a:graphicFrameLocks/>
          </p:cNvGraphicFramePr>
          <p:nvPr>
            <p:extLst>
              <p:ext uri="{D42A27DB-BD31-4B8C-83A1-F6EECF244321}">
                <p14:modId xmlns:p14="http://schemas.microsoft.com/office/powerpoint/2010/main" val="1334389190"/>
              </p:ext>
            </p:extLst>
          </p:nvPr>
        </p:nvGraphicFramePr>
        <p:xfrm>
          <a:off x="314325" y="161926"/>
          <a:ext cx="11715750" cy="5924549"/>
        </p:xfrm>
        <a:graphic>
          <a:graphicData uri="http://schemas.openxmlformats.org/drawingml/2006/table">
            <a:tbl>
              <a:tblPr firstRow="1" firstCol="1" bandRow="1"/>
              <a:tblGrid>
                <a:gridCol w="2262576">
                  <a:extLst>
                    <a:ext uri="{9D8B030D-6E8A-4147-A177-3AD203B41FA5}">
                      <a16:colId xmlns:a16="http://schemas.microsoft.com/office/drawing/2014/main" val="4265368208"/>
                    </a:ext>
                  </a:extLst>
                </a:gridCol>
                <a:gridCol w="4506957">
                  <a:extLst>
                    <a:ext uri="{9D8B030D-6E8A-4147-A177-3AD203B41FA5}">
                      <a16:colId xmlns:a16="http://schemas.microsoft.com/office/drawing/2014/main" val="1635539299"/>
                    </a:ext>
                  </a:extLst>
                </a:gridCol>
                <a:gridCol w="4946217">
                  <a:extLst>
                    <a:ext uri="{9D8B030D-6E8A-4147-A177-3AD203B41FA5}">
                      <a16:colId xmlns:a16="http://schemas.microsoft.com/office/drawing/2014/main" val="1193534976"/>
                    </a:ext>
                  </a:extLst>
                </a:gridCol>
              </a:tblGrid>
              <a:tr h="5924549">
                <a:tc>
                  <a:txBody>
                    <a:bodyPr/>
                    <a:lstStyle/>
                    <a:p>
                      <a:pPr algn="ctr">
                        <a:lnSpc>
                          <a:spcPct val="107000"/>
                        </a:lnSpc>
                        <a:spcAft>
                          <a:spcPts val="800"/>
                        </a:spcAft>
                        <a:tabLst>
                          <a:tab pos="685800" algn="l"/>
                          <a:tab pos="1143000" algn="l"/>
                          <a:tab pos="2057400" algn="l"/>
                        </a:tabLst>
                      </a:pPr>
                      <a:r>
                        <a:rPr lang="en-US" sz="3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5.</a:t>
                      </a: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Safety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Does the individual have or is at risk of ADR/ Side effects?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Does the person know what to do if they’re ill?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26" marR="55026" marT="0" marB="0" anchor="ctr">
                    <a:lnL>
                      <a:noFill/>
                    </a:lnL>
                    <a:lnR>
                      <a:noFill/>
                    </a:lnR>
                    <a:lnT>
                      <a:noFill/>
                    </a:lnT>
                    <a:lnB>
                      <a:noFill/>
                    </a:lnB>
                    <a:solidFill>
                      <a:srgbClr val="538135"/>
                    </a:solidFill>
                  </a:tcPr>
                </a:tc>
                <a:tc>
                  <a:txBody>
                    <a:bodyPr/>
                    <a:lstStyle/>
                    <a:p>
                      <a:pPr>
                        <a:lnSpc>
                          <a:spcPct val="107000"/>
                        </a:lnSpc>
                        <a:spcBef>
                          <a:spcPts val="600"/>
                        </a:spcBef>
                        <a:spcAft>
                          <a:spcPts val="800"/>
                        </a:spcAft>
                        <a:tabLst>
                          <a:tab pos="685800" algn="l"/>
                          <a:tab pos="1143000" algn="l"/>
                          <a:tab pos="2057400" algn="l"/>
                        </a:tabLst>
                      </a:pPr>
                      <a:r>
                        <a:rPr lang="en-US" sz="18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individual safety risks by checking for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1930"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appropriate individual targets e.g. HbA1c, BP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drug-disease interactions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drug-drug interactions (see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ADR table</a:t>
                      </a:r>
                      <a:r>
                        <a:rPr lang="en-US" sz="1800" u="sng"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0660" algn="l"/>
                          <a:tab pos="1143000" algn="l"/>
                          <a:tab pos="2057400" algn="l"/>
                        </a:tabLst>
                      </a:pP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monitoring mechanisms for high-risk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00660" algn="l"/>
                          <a:tab pos="1143000" algn="l"/>
                          <a:tab pos="2057400" algn="l"/>
                        </a:tabLst>
                      </a:pP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risk of accidental overdosing </a:t>
                      </a: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tabLst>
                          <a:tab pos="685800" algn="l"/>
                          <a:tab pos="1143000" algn="l"/>
                          <a:tab pos="2057400" algn="l"/>
                        </a:tabLst>
                      </a:pPr>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tabLst>
                          <a:tab pos="685800" algn="l"/>
                          <a:tab pos="1143000" algn="l"/>
                          <a:tab pos="2057400" algn="l"/>
                        </a:tabLst>
                      </a:pPr>
                      <a:r>
                        <a:rPr lang="en-US" sz="18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adverse drug effects by checking for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19710" algn="l"/>
                          <a:tab pos="1143000" algn="l"/>
                          <a:tab pos="2057400" algn="l"/>
                        </a:tabLst>
                      </a:pP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specific symptoms/laboratory markers (e.g. </a:t>
                      </a:r>
                      <a:r>
                        <a:rPr lang="en-US" sz="1800" dirty="0" err="1">
                          <a:solidFill>
                            <a:srgbClr val="4472C4"/>
                          </a:solidFill>
                          <a:effectLst/>
                          <a:latin typeface="Calibri" panose="020F0502020204030204" pitchFamily="34" charset="0"/>
                          <a:ea typeface="Calibri" panose="020F0502020204030204" pitchFamily="34" charset="0"/>
                          <a:cs typeface="Calibri" panose="020F0502020204030204" pitchFamily="34" charset="0"/>
                        </a:rPr>
                        <a:t>hypokalaemia</a:t>
                      </a:r>
                      <a:r>
                        <a:rPr lang="en-US"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19710"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cumulative adverse drug effects (see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ADR table</a:t>
                      </a:r>
                      <a:r>
                        <a:rPr lang="en-US" sz="1800" u="sng"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19710" algn="l"/>
                          <a:tab pos="1143000" algn="l"/>
                          <a:tab pos="2057400" algn="l"/>
                        </a:tabLst>
                      </a:pPr>
                      <a:r>
                        <a:rPr lang="en-US" sz="18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drugs used to treat side effects caused by other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spcAft>
                          <a:spcPts val="800"/>
                        </a:spcAft>
                        <a:tabLst>
                          <a:tab pos="219710" algn="l"/>
                          <a:tab pos="1143000" algn="l"/>
                          <a:tab pos="2057400" algn="l"/>
                        </a:tabLst>
                      </a:pPr>
                      <a:r>
                        <a:rPr lang="en-US" sz="18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Medication Sick Day guidance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26" marR="55026" marT="0" marB="0" anchor="ctr">
                    <a:lnL>
                      <a:noFill/>
                    </a:lnL>
                    <a:lnR>
                      <a:noFill/>
                    </a:lnR>
                    <a:lnT>
                      <a:noFill/>
                    </a:lnT>
                    <a:lnB>
                      <a:noFill/>
                    </a:lnB>
                    <a:solidFill>
                      <a:srgbClr val="F2F2F2"/>
                    </a:solidFill>
                  </a:tcPr>
                </a:tc>
                <a:tc>
                  <a:txBody>
                    <a:bodyPr/>
                    <a:lstStyle/>
                    <a:p>
                      <a:pPr marL="342900" lvl="0" indent="-342900">
                        <a:lnSpc>
                          <a:spcPct val="107000"/>
                        </a:lnSpc>
                        <a:buFont typeface="Symbol" panose="05050102010706020507" pitchFamily="18" charset="2"/>
                        <a:buChar char=""/>
                      </a:pPr>
                      <a:r>
                        <a:rPr lang="en-GB" sz="2000" b="0" i="0" kern="1200" dirty="0">
                          <a:solidFill>
                            <a:schemeClr val="tx1"/>
                          </a:solidFill>
                          <a:effectLst/>
                          <a:latin typeface="+mn-lt"/>
                          <a:ea typeface="+mn-ea"/>
                          <a:cs typeface="+mn-cs"/>
                        </a:rPr>
                        <a:t>All bloods normal</a:t>
                      </a:r>
                    </a:p>
                    <a:p>
                      <a:pPr marL="342900" lvl="0" indent="-342900">
                        <a:lnSpc>
                          <a:spcPct val="107000"/>
                        </a:lnSpc>
                        <a:buFont typeface="Symbol" panose="05050102010706020507" pitchFamily="18" charset="2"/>
                        <a:buChar char=""/>
                      </a:pPr>
                      <a:r>
                        <a:rPr lang="en-GB" sz="2000" b="0" i="0" kern="1200" dirty="0">
                          <a:solidFill>
                            <a:schemeClr val="tx1"/>
                          </a:solidFill>
                          <a:effectLst/>
                          <a:latin typeface="+mn-lt"/>
                          <a:ea typeface="+mn-ea"/>
                          <a:cs typeface="+mn-cs"/>
                        </a:rPr>
                        <a:t>Actual ADR: drowsiness with zopiclone and drug to drug interaction with tramadol and gabapentin. Resulting cognitive impairment may effect activities such as driving</a:t>
                      </a:r>
                    </a:p>
                    <a:p>
                      <a:pPr marL="342900" lvl="0" indent="-342900">
                        <a:lnSpc>
                          <a:spcPct val="107000"/>
                        </a:lnSpc>
                        <a:buFont typeface="Symbol" panose="05050102010706020507" pitchFamily="18" charset="2"/>
                        <a:buChar char=""/>
                      </a:pPr>
                      <a:r>
                        <a:rPr lang="en-GB" sz="2000" b="0" i="0" kern="1200" dirty="0">
                          <a:solidFill>
                            <a:schemeClr val="tx1"/>
                          </a:solidFill>
                          <a:effectLst/>
                          <a:latin typeface="+mn-lt"/>
                          <a:ea typeface="+mn-ea"/>
                          <a:cs typeface="+mn-cs"/>
                        </a:rPr>
                        <a:t>Risk of dependence: zopiclone, gabapentin and tramadol</a:t>
                      </a:r>
                    </a:p>
                    <a:p>
                      <a:pPr marL="342900" lvl="0" indent="-342900">
                        <a:lnSpc>
                          <a:spcPct val="107000"/>
                        </a:lnSpc>
                        <a:buFont typeface="Symbol" panose="05050102010706020507" pitchFamily="18" charset="2"/>
                        <a:buChar char=""/>
                      </a:pPr>
                      <a:r>
                        <a:rPr lang="en-GB" sz="2000" b="0" i="0" kern="1200" dirty="0">
                          <a:solidFill>
                            <a:schemeClr val="tx1"/>
                          </a:solidFill>
                          <a:effectLst/>
                          <a:latin typeface="+mn-lt"/>
                          <a:ea typeface="+mn-ea"/>
                          <a:cs typeface="+mn-cs"/>
                        </a:rPr>
                        <a:t>Risk of overdose: high doses of analgesics and adjuvants increase potential for accidental overdose</a:t>
                      </a:r>
                    </a:p>
                    <a:p>
                      <a:pPr marL="342900" lvl="0" indent="-342900">
                        <a:lnSpc>
                          <a:spcPct val="107000"/>
                        </a:lnSpc>
                        <a:buFont typeface="Symbol" panose="05050102010706020507" pitchFamily="18" charset="2"/>
                        <a:buChar char=""/>
                      </a:pPr>
                      <a:endParaRPr lang="en-GB" sz="2000" b="0" i="0" kern="1200" dirty="0">
                        <a:solidFill>
                          <a:schemeClr val="tx1"/>
                        </a:solidFill>
                        <a:effectLst/>
                        <a:latin typeface="+mn-lt"/>
                        <a:ea typeface="+mn-ea"/>
                        <a:cs typeface="+mn-cs"/>
                      </a:endParaRPr>
                    </a:p>
                  </a:txBody>
                  <a:tcPr marL="55026" marR="55026" marT="0" marB="0">
                    <a:lnL>
                      <a:noFill/>
                    </a:lnL>
                    <a:lnR>
                      <a:noFill/>
                    </a:lnR>
                    <a:lnT>
                      <a:noFill/>
                    </a:lnT>
                    <a:lnB>
                      <a:noFill/>
                    </a:lnB>
                    <a:solidFill>
                      <a:schemeClr val="bg1"/>
                    </a:solidFill>
                  </a:tcPr>
                </a:tc>
                <a:extLst>
                  <a:ext uri="{0D108BD9-81ED-4DB2-BD59-A6C34878D82A}">
                    <a16:rowId xmlns:a16="http://schemas.microsoft.com/office/drawing/2014/main" val="2764533209"/>
                  </a:ext>
                </a:extLst>
              </a:tr>
            </a:tbl>
          </a:graphicData>
        </a:graphic>
      </p:graphicFrame>
    </p:spTree>
    <p:extLst>
      <p:ext uri="{BB962C8B-B14F-4D97-AF65-F5344CB8AC3E}">
        <p14:creationId xmlns:p14="http://schemas.microsoft.com/office/powerpoint/2010/main" val="3430428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368E70-FF5B-7730-1CE5-CDBD07B5FDC9}"/>
              </a:ext>
            </a:extLst>
          </p:cNvPr>
          <p:cNvSpPr txBox="1"/>
          <p:nvPr/>
        </p:nvSpPr>
        <p:spPr>
          <a:xfrm>
            <a:off x="714375" y="606425"/>
            <a:ext cx="6096000" cy="522288"/>
          </a:xfrm>
          <a:prstGeom prst="rect">
            <a:avLst/>
          </a:prstGeom>
          <a:noFill/>
        </p:spPr>
        <p:txBody>
          <a:bodyPr>
            <a:spAutoFit/>
          </a:bodyPr>
          <a:lstStyle/>
          <a:p>
            <a:pPr defTabSz="342900">
              <a:defRPr/>
            </a:pPr>
            <a:r>
              <a:rPr lang="en-US" sz="2800" b="1" kern="0" dirty="0">
                <a:solidFill>
                  <a:srgbClr val="27488D"/>
                </a:solidFill>
                <a:latin typeface="+mn-lt"/>
                <a:ea typeface="+mj-ea"/>
                <a:cs typeface="+mj-cs"/>
                <a:sym typeface="Questrial"/>
              </a:rPr>
              <a:t>High-risk situations</a:t>
            </a:r>
            <a:endParaRPr lang="en-US" sz="2800" b="1" kern="0" dirty="0">
              <a:solidFill>
                <a:srgbClr val="27488D"/>
              </a:solidFill>
              <a:latin typeface="+mn-lt"/>
              <a:ea typeface="+mj-ea"/>
              <a:cs typeface="+mj-cs"/>
            </a:endParaRPr>
          </a:p>
        </p:txBody>
      </p:sp>
      <p:pic>
        <p:nvPicPr>
          <p:cNvPr id="4" name="Picture 4">
            <a:extLst>
              <a:ext uri="{FF2B5EF4-FFF2-40B4-BE49-F238E27FC236}">
                <a16:creationId xmlns:a16="http://schemas.microsoft.com/office/drawing/2014/main" id="{F77ADC80-8CA5-45F8-BA68-A5091FDBF7C4}"/>
              </a:ext>
            </a:extLst>
          </p:cNvPr>
          <p:cNvPicPr>
            <a:picLocks noChangeAspect="1" noChangeArrowheads="1"/>
          </p:cNvPicPr>
          <p:nvPr/>
        </p:nvPicPr>
        <p:blipFill>
          <a:blip r:embed="rId3"/>
          <a:srcRect/>
          <a:stretch>
            <a:fillRect/>
          </a:stretch>
        </p:blipFill>
        <p:spPr bwMode="auto">
          <a:xfrm>
            <a:off x="714375" y="2335213"/>
            <a:ext cx="2428875" cy="3136900"/>
          </a:xfrm>
          <a:prstGeom prst="rect">
            <a:avLst/>
          </a:prstGeom>
          <a:ln w="3175">
            <a:solidFill>
              <a:schemeClr val="tx1"/>
            </a:solidFill>
          </a:ln>
          <a:effectLst>
            <a:outerShdw blurRad="292100" dist="139700" dir="2700000" algn="tl" rotWithShape="0">
              <a:srgbClr val="333333">
                <a:alpha val="65000"/>
              </a:srgbClr>
            </a:outerShdw>
          </a:effectLst>
        </p:spPr>
      </p:pic>
      <p:pic>
        <p:nvPicPr>
          <p:cNvPr id="61444" name="Picture 4">
            <a:extLst>
              <a:ext uri="{FF2B5EF4-FFF2-40B4-BE49-F238E27FC236}">
                <a16:creationId xmlns:a16="http://schemas.microsoft.com/office/drawing/2014/main" id="{707A1377-E8DF-2855-CC7B-DB53578B1D43}"/>
              </a:ext>
            </a:extLst>
          </p:cNvPr>
          <p:cNvPicPr>
            <a:picLocks noChangeAspect="1"/>
          </p:cNvPicPr>
          <p:nvPr/>
        </p:nvPicPr>
        <p:blipFill>
          <a:blip r:embed="rId4">
            <a:extLst>
              <a:ext uri="{28A0092B-C50C-407E-A947-70E740481C1C}">
                <a14:useLocalDpi xmlns:a14="http://schemas.microsoft.com/office/drawing/2010/main" val="0"/>
              </a:ext>
            </a:extLst>
          </a:blip>
          <a:srcRect l="18010" r="17780"/>
          <a:stretch>
            <a:fillRect/>
          </a:stretch>
        </p:blipFill>
        <p:spPr bwMode="auto">
          <a:xfrm>
            <a:off x="1358900" y="1128713"/>
            <a:ext cx="114141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a:extLst>
              <a:ext uri="{FF2B5EF4-FFF2-40B4-BE49-F238E27FC236}">
                <a16:creationId xmlns:a16="http://schemas.microsoft.com/office/drawing/2014/main" id="{7A5FC024-B7AB-DDAA-65B5-B1AC2C996A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3538" y="1203325"/>
            <a:ext cx="9620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id="{168024C8-F8FC-4283-5137-B7D024E6C62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73538" y="2740025"/>
            <a:ext cx="962025"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a:extLst>
              <a:ext uri="{FF2B5EF4-FFF2-40B4-BE49-F238E27FC236}">
                <a16:creationId xmlns:a16="http://schemas.microsoft.com/office/drawing/2014/main" id="{7E2F9391-E26F-849A-2D19-B0187A26D9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3538" y="4281488"/>
            <a:ext cx="9620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D5BC901-8F51-A43D-21A4-14007A0C0D40}"/>
              </a:ext>
            </a:extLst>
          </p:cNvPr>
          <p:cNvSpPr txBox="1"/>
          <p:nvPr/>
        </p:nvSpPr>
        <p:spPr>
          <a:xfrm>
            <a:off x="5381625" y="469900"/>
            <a:ext cx="6096000" cy="5002213"/>
          </a:xfrm>
          <a:prstGeom prst="rect">
            <a:avLst/>
          </a:prstGeom>
          <a:noFill/>
        </p:spPr>
        <p:txBody>
          <a:bodyPr>
            <a:spAutoFit/>
          </a:bodyPr>
          <a:lstStyle/>
          <a:p>
            <a:pPr marL="257039" indent="-257039" defTabSz="342900">
              <a:lnSpc>
                <a:spcPct val="105000"/>
              </a:lnSpc>
              <a:spcBef>
                <a:spcPct val="35000"/>
              </a:spcBef>
              <a:buClr>
                <a:srgbClr val="FF9900"/>
              </a:buClr>
              <a:buSzPct val="80000"/>
              <a:buFont typeface="Wingdings" panose="05000000000000000000" pitchFamily="2" charset="2"/>
              <a:buChar char="§"/>
              <a:defRPr/>
            </a:pPr>
            <a:r>
              <a:rPr lang="en-GB" sz="2000" kern="0" dirty="0">
                <a:solidFill>
                  <a:srgbClr val="27488D"/>
                </a:solidFill>
                <a:latin typeface="+mn-lt"/>
              </a:rPr>
              <a:t>Some high-risk (high-alert) </a:t>
            </a:r>
            <a:r>
              <a:rPr lang="en-GB" sz="2000" b="1" kern="0" dirty="0">
                <a:solidFill>
                  <a:srgbClr val="27488D"/>
                </a:solidFill>
                <a:latin typeface="+mn-lt"/>
              </a:rPr>
              <a:t>medications </a:t>
            </a:r>
            <a:r>
              <a:rPr lang="en-GB" sz="2000" kern="0" dirty="0">
                <a:solidFill>
                  <a:srgbClr val="27488D"/>
                </a:solidFill>
                <a:latin typeface="+mn-lt"/>
              </a:rPr>
              <a:t>are associated with significant harm when used in error (e.g. APINCH)</a:t>
            </a:r>
          </a:p>
          <a:p>
            <a:pPr marL="224909" lvl="1" defTabSz="342900">
              <a:lnSpc>
                <a:spcPct val="105000"/>
              </a:lnSpc>
              <a:spcBef>
                <a:spcPct val="35000"/>
              </a:spcBef>
              <a:defRPr/>
            </a:pPr>
            <a:r>
              <a:rPr lang="en-GB" sz="2000" kern="0" dirty="0">
                <a:solidFill>
                  <a:srgbClr val="27488D"/>
                </a:solidFill>
                <a:latin typeface="+mn-lt"/>
              </a:rPr>
              <a:t>A – anti-infective </a:t>
            </a:r>
          </a:p>
          <a:p>
            <a:pPr marL="224909" lvl="1" defTabSz="342900">
              <a:lnSpc>
                <a:spcPct val="105000"/>
              </a:lnSpc>
              <a:spcBef>
                <a:spcPct val="35000"/>
              </a:spcBef>
              <a:defRPr/>
            </a:pPr>
            <a:r>
              <a:rPr lang="en-GB" sz="2000" kern="0" dirty="0">
                <a:solidFill>
                  <a:srgbClr val="27488D"/>
                </a:solidFill>
                <a:latin typeface="+mn-lt"/>
              </a:rPr>
              <a:t>P – Potassium &amp; other electrolytes</a:t>
            </a:r>
          </a:p>
          <a:p>
            <a:pPr marL="224909" lvl="1" defTabSz="342900">
              <a:lnSpc>
                <a:spcPct val="105000"/>
              </a:lnSpc>
              <a:spcBef>
                <a:spcPct val="35000"/>
              </a:spcBef>
              <a:defRPr/>
            </a:pPr>
            <a:r>
              <a:rPr lang="en-GB" sz="2000" kern="0" dirty="0">
                <a:solidFill>
                  <a:srgbClr val="27488D"/>
                </a:solidFill>
                <a:latin typeface="+mn-lt"/>
              </a:rPr>
              <a:t>I – Insulin</a:t>
            </a:r>
          </a:p>
          <a:p>
            <a:pPr marL="224909" lvl="1" defTabSz="342900">
              <a:lnSpc>
                <a:spcPct val="105000"/>
              </a:lnSpc>
              <a:spcBef>
                <a:spcPct val="35000"/>
              </a:spcBef>
              <a:defRPr/>
            </a:pPr>
            <a:r>
              <a:rPr lang="en-GB" sz="2000" kern="0" dirty="0">
                <a:solidFill>
                  <a:srgbClr val="27488D"/>
                </a:solidFill>
                <a:latin typeface="+mn-lt"/>
              </a:rPr>
              <a:t>N – Narcotics (opioids) &amp; other sedatives</a:t>
            </a:r>
          </a:p>
          <a:p>
            <a:pPr marL="224909" lvl="1" defTabSz="342900">
              <a:lnSpc>
                <a:spcPct val="105000"/>
              </a:lnSpc>
              <a:spcBef>
                <a:spcPct val="35000"/>
              </a:spcBef>
              <a:defRPr/>
            </a:pPr>
            <a:r>
              <a:rPr lang="en-GB" sz="2000" kern="0" dirty="0">
                <a:solidFill>
                  <a:srgbClr val="27488D"/>
                </a:solidFill>
                <a:latin typeface="+mn-lt"/>
              </a:rPr>
              <a:t>C – Chemotherapeutic agents</a:t>
            </a:r>
          </a:p>
          <a:p>
            <a:pPr marL="224909" lvl="1" defTabSz="342900">
              <a:lnSpc>
                <a:spcPct val="105000"/>
              </a:lnSpc>
              <a:spcBef>
                <a:spcPct val="35000"/>
              </a:spcBef>
              <a:defRPr/>
            </a:pPr>
            <a:r>
              <a:rPr lang="en-GB" sz="2000" kern="0" dirty="0">
                <a:solidFill>
                  <a:srgbClr val="27488D"/>
                </a:solidFill>
                <a:latin typeface="+mn-lt"/>
              </a:rPr>
              <a:t>H – Heparin &amp; anticoagulants</a:t>
            </a:r>
          </a:p>
          <a:p>
            <a:pPr marL="224909" lvl="1" defTabSz="342900">
              <a:lnSpc>
                <a:spcPct val="105000"/>
              </a:lnSpc>
              <a:spcBef>
                <a:spcPct val="35000"/>
              </a:spcBef>
              <a:defRPr/>
            </a:pPr>
            <a:r>
              <a:rPr lang="en-GB" sz="2000" kern="0" dirty="0">
                <a:solidFill>
                  <a:srgbClr val="27488D"/>
                </a:solidFill>
                <a:latin typeface="+mn-lt"/>
              </a:rPr>
              <a:t>Other high-risk medications identified by local health facilities</a:t>
            </a:r>
          </a:p>
          <a:p>
            <a:pPr marL="257039" indent="-257039" defTabSz="342900" eaLnBrk="1" fontAlgn="auto" hangingPunct="1">
              <a:lnSpc>
                <a:spcPct val="90000"/>
              </a:lnSpc>
              <a:spcBef>
                <a:spcPts val="750"/>
              </a:spcBef>
              <a:spcAft>
                <a:spcPts val="0"/>
              </a:spcAft>
              <a:buClr>
                <a:srgbClr val="FFC000"/>
              </a:buClr>
              <a:buSzPct val="80000"/>
              <a:buFont typeface="Wingdings" pitchFamily="2" charset="2"/>
              <a:buChar char="n"/>
              <a:defRPr/>
            </a:pPr>
            <a:r>
              <a:rPr lang="en-GB" sz="2000" dirty="0">
                <a:solidFill>
                  <a:srgbClr val="27488D"/>
                </a:solidFill>
                <a:latin typeface="+mn-lt"/>
              </a:rPr>
              <a:t>High risk meds and situations in </a:t>
            </a:r>
            <a:r>
              <a:rPr lang="en-GB" sz="2000" b="1" dirty="0">
                <a:solidFill>
                  <a:srgbClr val="27488D"/>
                </a:solidFill>
                <a:latin typeface="+mn-lt"/>
              </a:rPr>
              <a:t>primary care:</a:t>
            </a:r>
          </a:p>
          <a:p>
            <a:pPr defTabSz="342900" eaLnBrk="1" fontAlgn="auto" hangingPunct="1">
              <a:lnSpc>
                <a:spcPct val="90000"/>
              </a:lnSpc>
              <a:spcBef>
                <a:spcPts val="750"/>
              </a:spcBef>
              <a:spcAft>
                <a:spcPts val="0"/>
              </a:spcAft>
              <a:buFont typeface="Wingdings" pitchFamily="2" charset="2"/>
              <a:buNone/>
              <a:defRPr/>
            </a:pPr>
            <a:r>
              <a:rPr lang="en-GB" sz="1600" dirty="0">
                <a:solidFill>
                  <a:prstClr val="black"/>
                </a:solidFill>
                <a:latin typeface="Calibri" panose="020F0502020204030204"/>
              </a:rPr>
              <a:t>Mair A, Wilson M, </a:t>
            </a:r>
            <a:r>
              <a:rPr lang="en-GB" sz="1600" dirty="0" err="1">
                <a:solidFill>
                  <a:prstClr val="black"/>
                </a:solidFill>
                <a:latin typeface="Calibri" panose="020F0502020204030204"/>
              </a:rPr>
              <a:t>Dreischulte</a:t>
            </a:r>
            <a:r>
              <a:rPr lang="en-GB" sz="1600" dirty="0">
                <a:solidFill>
                  <a:prstClr val="black"/>
                </a:solidFill>
                <a:latin typeface="Calibri" panose="020F0502020204030204"/>
              </a:rPr>
              <a:t>, </a:t>
            </a:r>
            <a:r>
              <a:rPr lang="en-GB" sz="1600" dirty="0" err="1">
                <a:solidFill>
                  <a:prstClr val="black"/>
                </a:solidFill>
                <a:latin typeface="Calibri" panose="020F0502020204030204"/>
              </a:rPr>
              <a:t>T.</a:t>
            </a:r>
            <a:r>
              <a:rPr lang="en-GB" sz="1600" b="1" dirty="0" err="1">
                <a:solidFill>
                  <a:prstClr val="black"/>
                </a:solidFill>
                <a:latin typeface="Calibri" panose="020F0502020204030204"/>
              </a:rPr>
              <a:t>Addressing</a:t>
            </a:r>
            <a:r>
              <a:rPr lang="en-GB" sz="1600" b="1" dirty="0">
                <a:solidFill>
                  <a:prstClr val="black"/>
                </a:solidFill>
                <a:latin typeface="Calibri" panose="020F0502020204030204"/>
              </a:rPr>
              <a:t> the Challenge of 	Polypharmacy </a:t>
            </a:r>
            <a:r>
              <a:rPr lang="en-US" sz="1600" dirty="0">
                <a:solidFill>
                  <a:prstClr val="black"/>
                </a:solidFill>
                <a:latin typeface="Calibri" panose="020F0502020204030204"/>
              </a:rPr>
              <a:t>Annu.Rev.Pharmacol.Toxicol.2020.60:33.1–	33.21 </a:t>
            </a:r>
          </a:p>
        </p:txBody>
      </p:sp>
    </p:spTree>
    <p:extLst>
      <p:ext uri="{BB962C8B-B14F-4D97-AF65-F5344CB8AC3E}">
        <p14:creationId xmlns:p14="http://schemas.microsoft.com/office/powerpoint/2010/main" val="3988241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2">
            <a:extLst>
              <a:ext uri="{FF2B5EF4-FFF2-40B4-BE49-F238E27FC236}">
                <a16:creationId xmlns:a16="http://schemas.microsoft.com/office/drawing/2014/main" id="{15B07B39-0842-8851-561D-CF579973D924}"/>
              </a:ext>
            </a:extLst>
          </p:cNvPr>
          <p:cNvSpPr txBox="1">
            <a:spLocks noChangeArrowheads="1"/>
          </p:cNvSpPr>
          <p:nvPr/>
        </p:nvSpPr>
        <p:spPr bwMode="auto">
          <a:xfrm>
            <a:off x="581025" y="541338"/>
            <a:ext cx="6097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rgbClr val="27488D"/>
                </a:solidFill>
              </a:rPr>
              <a:t>Empowering patients and carers</a:t>
            </a:r>
            <a:endParaRPr lang="en-GB" altLang="en-US" sz="2800">
              <a:solidFill>
                <a:srgbClr val="27488D"/>
              </a:solidFill>
            </a:endParaRPr>
          </a:p>
        </p:txBody>
      </p:sp>
      <p:pic>
        <p:nvPicPr>
          <p:cNvPr id="63491" name="Picture 3" descr="Graphical user interface, application, Teams&#10;&#10;Description automatically generated">
            <a:extLst>
              <a:ext uri="{FF2B5EF4-FFF2-40B4-BE49-F238E27FC236}">
                <a16:creationId xmlns:a16="http://schemas.microsoft.com/office/drawing/2014/main" id="{DEA10B1E-1C87-CDC8-2894-9CAFCEBFD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1547813"/>
            <a:ext cx="22352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Text, letter&#10;&#10;Description automatically generated">
            <a:extLst>
              <a:ext uri="{FF2B5EF4-FFF2-40B4-BE49-F238E27FC236}">
                <a16:creationId xmlns:a16="http://schemas.microsoft.com/office/drawing/2014/main" id="{800E1C02-84AC-8179-E3B7-A31716A5E683}"/>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23025" y="1547813"/>
            <a:ext cx="17018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raphical user interface, text, application, email&#10;&#10;Description automatically generated">
            <a:extLst>
              <a:ext uri="{FF2B5EF4-FFF2-40B4-BE49-F238E27FC236}">
                <a16:creationId xmlns:a16="http://schemas.microsoft.com/office/drawing/2014/main" id="{32F74370-0B1E-0C1E-9067-DC0BE910188B}"/>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8526463" y="1547813"/>
            <a:ext cx="17018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Graphical user interface, application, Teams&#10;&#10;Description automatically generated">
            <a:extLst>
              <a:ext uri="{FF2B5EF4-FFF2-40B4-BE49-F238E27FC236}">
                <a16:creationId xmlns:a16="http://schemas.microsoft.com/office/drawing/2014/main" id="{8768C9F3-EAF3-8046-61DD-9054A30DB4AD}"/>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394200" y="1547813"/>
            <a:ext cx="17018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606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5E77-FCBE-AE4A-AEA0-FB5FB225D091}"/>
              </a:ext>
            </a:extLst>
          </p:cNvPr>
          <p:cNvSpPr>
            <a:spLocks noGrp="1"/>
          </p:cNvSpPr>
          <p:nvPr>
            <p:ph type="ctrTitle"/>
          </p:nvPr>
        </p:nvSpPr>
        <p:spPr>
          <a:xfrm>
            <a:off x="914400" y="609600"/>
            <a:ext cx="10363200" cy="1297858"/>
          </a:xfrm>
        </p:spPr>
        <p:txBody>
          <a:bodyPr/>
          <a:lstStyle/>
          <a:p>
            <a:r>
              <a:rPr lang="en-GB" dirty="0"/>
              <a:t>What proportion of environmental impact is due to Salbutamol inhalers alone? </a:t>
            </a:r>
          </a:p>
        </p:txBody>
      </p:sp>
      <p:pic>
        <p:nvPicPr>
          <p:cNvPr id="4" name="Picture 3">
            <a:extLst>
              <a:ext uri="{FF2B5EF4-FFF2-40B4-BE49-F238E27FC236}">
                <a16:creationId xmlns:a16="http://schemas.microsoft.com/office/drawing/2014/main" id="{F0AF30E8-EC25-87FD-0D86-6EAB8F0D315F}"/>
              </a:ext>
            </a:extLst>
          </p:cNvPr>
          <p:cNvPicPr>
            <a:picLocks noChangeAspect="1"/>
          </p:cNvPicPr>
          <p:nvPr/>
        </p:nvPicPr>
        <p:blipFill>
          <a:blip r:embed="rId2"/>
          <a:stretch>
            <a:fillRect/>
          </a:stretch>
        </p:blipFill>
        <p:spPr>
          <a:xfrm>
            <a:off x="1289581" y="1752169"/>
            <a:ext cx="6454597" cy="3906995"/>
          </a:xfrm>
          <a:prstGeom prst="rect">
            <a:avLst/>
          </a:prstGeom>
        </p:spPr>
      </p:pic>
    </p:spTree>
    <p:extLst>
      <p:ext uri="{BB962C8B-B14F-4D97-AF65-F5344CB8AC3E}">
        <p14:creationId xmlns:p14="http://schemas.microsoft.com/office/powerpoint/2010/main" val="400315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7FAD3-2F81-3B5B-F2C7-28921AA53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61370-745C-83D7-1440-240DDFFA1397}"/>
              </a:ext>
            </a:extLst>
          </p:cNvPr>
          <p:cNvSpPr>
            <a:spLocks noGrp="1"/>
          </p:cNvSpPr>
          <p:nvPr>
            <p:ph type="ctrTitle"/>
          </p:nvPr>
        </p:nvSpPr>
        <p:spPr>
          <a:xfrm>
            <a:off x="914400" y="609600"/>
            <a:ext cx="10363200" cy="1297858"/>
          </a:xfrm>
        </p:spPr>
        <p:txBody>
          <a:bodyPr/>
          <a:lstStyle/>
          <a:p>
            <a:r>
              <a:rPr lang="en-GB" dirty="0"/>
              <a:t>What proportion of environmental impact is due to Salbutamol inhalers alone? </a:t>
            </a:r>
          </a:p>
        </p:txBody>
      </p:sp>
      <p:pic>
        <p:nvPicPr>
          <p:cNvPr id="4" name="Picture 3">
            <a:extLst>
              <a:ext uri="{FF2B5EF4-FFF2-40B4-BE49-F238E27FC236}">
                <a16:creationId xmlns:a16="http://schemas.microsoft.com/office/drawing/2014/main" id="{DF120296-9A91-7D76-D64B-1C93A733E7CC}"/>
              </a:ext>
            </a:extLst>
          </p:cNvPr>
          <p:cNvPicPr>
            <a:picLocks noChangeAspect="1"/>
          </p:cNvPicPr>
          <p:nvPr/>
        </p:nvPicPr>
        <p:blipFill>
          <a:blip r:embed="rId2"/>
          <a:stretch>
            <a:fillRect/>
          </a:stretch>
        </p:blipFill>
        <p:spPr>
          <a:xfrm>
            <a:off x="1289581" y="1752169"/>
            <a:ext cx="6454597" cy="3906995"/>
          </a:xfrm>
          <a:prstGeom prst="rect">
            <a:avLst/>
          </a:prstGeom>
        </p:spPr>
      </p:pic>
      <p:pic>
        <p:nvPicPr>
          <p:cNvPr id="3" name="Picture 2">
            <a:extLst>
              <a:ext uri="{FF2B5EF4-FFF2-40B4-BE49-F238E27FC236}">
                <a16:creationId xmlns:a16="http://schemas.microsoft.com/office/drawing/2014/main" id="{8D39DEAD-DE8F-09FF-96F6-C820C872A5AC}"/>
              </a:ext>
            </a:extLst>
          </p:cNvPr>
          <p:cNvPicPr>
            <a:picLocks noChangeAspect="1"/>
          </p:cNvPicPr>
          <p:nvPr/>
        </p:nvPicPr>
        <p:blipFill>
          <a:blip r:embed="rId3"/>
          <a:stretch>
            <a:fillRect/>
          </a:stretch>
        </p:blipFill>
        <p:spPr>
          <a:xfrm>
            <a:off x="7833995" y="2433018"/>
            <a:ext cx="3590855" cy="1743607"/>
          </a:xfrm>
          <a:prstGeom prst="rect">
            <a:avLst/>
          </a:prstGeom>
        </p:spPr>
      </p:pic>
    </p:spTree>
    <p:extLst>
      <p:ext uri="{BB962C8B-B14F-4D97-AF65-F5344CB8AC3E}">
        <p14:creationId xmlns:p14="http://schemas.microsoft.com/office/powerpoint/2010/main" val="2867421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933E2FE-FC40-0ABA-FF6A-AC0D3BE4FFDA}"/>
              </a:ext>
            </a:extLst>
          </p:cNvPr>
          <p:cNvGraphicFramePr>
            <a:graphicFrameLocks/>
          </p:cNvGraphicFramePr>
          <p:nvPr>
            <p:extLst>
              <p:ext uri="{D42A27DB-BD31-4B8C-83A1-F6EECF244321}">
                <p14:modId xmlns:p14="http://schemas.microsoft.com/office/powerpoint/2010/main" val="1863651568"/>
              </p:ext>
            </p:extLst>
          </p:nvPr>
        </p:nvGraphicFramePr>
        <p:xfrm>
          <a:off x="447675" y="923925"/>
          <a:ext cx="11010899" cy="4514850"/>
        </p:xfrm>
        <a:graphic>
          <a:graphicData uri="http://schemas.openxmlformats.org/drawingml/2006/table">
            <a:tbl>
              <a:tblPr firstRow="1" firstCol="1" bandRow="1"/>
              <a:tblGrid>
                <a:gridCol w="2126453">
                  <a:extLst>
                    <a:ext uri="{9D8B030D-6E8A-4147-A177-3AD203B41FA5}">
                      <a16:colId xmlns:a16="http://schemas.microsoft.com/office/drawing/2014/main" val="2895427845"/>
                    </a:ext>
                  </a:extLst>
                </a:gridCol>
                <a:gridCol w="4235807">
                  <a:extLst>
                    <a:ext uri="{9D8B030D-6E8A-4147-A177-3AD203B41FA5}">
                      <a16:colId xmlns:a16="http://schemas.microsoft.com/office/drawing/2014/main" val="9947340"/>
                    </a:ext>
                  </a:extLst>
                </a:gridCol>
                <a:gridCol w="4648639">
                  <a:extLst>
                    <a:ext uri="{9D8B030D-6E8A-4147-A177-3AD203B41FA5}">
                      <a16:colId xmlns:a16="http://schemas.microsoft.com/office/drawing/2014/main" val="3015831923"/>
                    </a:ext>
                  </a:extLst>
                </a:gridCol>
              </a:tblGrid>
              <a:tr h="4514850">
                <a:tc>
                  <a:txBody>
                    <a:bodyPr/>
                    <a:lstStyle/>
                    <a:p>
                      <a:pPr algn="ctr">
                        <a:lnSpc>
                          <a:spcPct val="107000"/>
                        </a:lnSpc>
                        <a:spcAft>
                          <a:spcPts val="800"/>
                        </a:spcAft>
                        <a:tabLst>
                          <a:tab pos="685800" algn="l"/>
                          <a:tab pos="1143000" algn="l"/>
                          <a:tab pos="2057400" algn="l"/>
                        </a:tabLst>
                      </a:pPr>
                      <a:r>
                        <a:rPr lang="en-US" sz="3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6.</a:t>
                      </a: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Sustainability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685800" algn="l"/>
                          <a:tab pos="1143000" algn="l"/>
                          <a:tab pos="20574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Is drug therapy cost-effective and environmentally sustainable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C9C9C9"/>
                    </a:solidFill>
                  </a:tcPr>
                </a:tc>
                <a:tc>
                  <a:txBody>
                    <a:bodyPr/>
                    <a:lstStyle/>
                    <a:p>
                      <a:pPr>
                        <a:lnSpc>
                          <a:spcPct val="107000"/>
                        </a:lnSpc>
                        <a:spcBef>
                          <a:spcPts val="300"/>
                        </a:spcBef>
                        <a:spcAft>
                          <a:spcPts val="800"/>
                        </a:spcAft>
                        <a:tabLst>
                          <a:tab pos="203835" algn="l"/>
                          <a:tab pos="1143000" algn="l"/>
                          <a:tab pos="2057400" algn="l"/>
                        </a:tabLst>
                      </a:pPr>
                      <a:r>
                        <a:rPr lang="en-US"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unnecessarily costly drug therapy by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considering more cost-effective alternatives, safety, convenience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03835"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Consider the environmental impact of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Inhaler 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Single use plastics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Medicines waste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Water pollution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tcPr>
                </a:tc>
                <a:tc>
                  <a:txBody>
                    <a:bodyPr/>
                    <a:lstStyle/>
                    <a:p>
                      <a:pPr marL="342900" lvl="0" indent="-342900">
                        <a:lnSpc>
                          <a:spcPct val="107000"/>
                        </a:lnSpc>
                        <a:buFont typeface="Symbol" panose="05050102010706020507" pitchFamily="18" charset="2"/>
                        <a:buChar char=""/>
                      </a:pP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75" marR="66675" marT="0" marB="0">
                    <a:lnL>
                      <a:noFill/>
                    </a:lnL>
                    <a:lnR>
                      <a:noFill/>
                    </a:lnR>
                    <a:lnT>
                      <a:noFill/>
                    </a:lnT>
                    <a:lnB>
                      <a:noFill/>
                    </a:lnB>
                    <a:solidFill>
                      <a:schemeClr val="bg1">
                        <a:lumMod val="95000"/>
                      </a:schemeClr>
                    </a:solidFill>
                  </a:tcPr>
                </a:tc>
                <a:extLst>
                  <a:ext uri="{0D108BD9-81ED-4DB2-BD59-A6C34878D82A}">
                    <a16:rowId xmlns:a16="http://schemas.microsoft.com/office/drawing/2014/main" val="248165427"/>
                  </a:ext>
                </a:extLst>
              </a:tr>
            </a:tbl>
          </a:graphicData>
        </a:graphic>
      </p:graphicFrame>
    </p:spTree>
    <p:extLst>
      <p:ext uri="{BB962C8B-B14F-4D97-AF65-F5344CB8AC3E}">
        <p14:creationId xmlns:p14="http://schemas.microsoft.com/office/powerpoint/2010/main" val="139388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24442" y="365126"/>
            <a:ext cx="11106516" cy="583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7488D"/>
                </a:solidFill>
                <a:effectLst/>
                <a:uLnTx/>
                <a:uFillTx/>
                <a:latin typeface="Calibri" panose="020F0502020204030204"/>
                <a:ea typeface="+mj-ea"/>
                <a:cs typeface="+mj-cs"/>
              </a:rPr>
              <a:t>How were </a:t>
            </a:r>
            <a:r>
              <a:rPr kumimoji="0" lang="en-GB" sz="4400" b="1" i="0" u="none" strike="noStrike" kern="1200" cap="none" spc="0" normalizeH="0" baseline="0" noProof="0" dirty="0" err="1">
                <a:ln>
                  <a:noFill/>
                </a:ln>
                <a:solidFill>
                  <a:srgbClr val="27488D"/>
                </a:solidFill>
                <a:effectLst/>
                <a:uLnTx/>
                <a:uFillTx/>
                <a:latin typeface="Calibri" panose="020F0502020204030204"/>
                <a:ea typeface="+mj-ea"/>
                <a:cs typeface="+mj-cs"/>
              </a:rPr>
              <a:t>iSIMPATHY’s</a:t>
            </a:r>
            <a:r>
              <a:rPr kumimoji="0" lang="en-GB" sz="4400" b="1" i="0" u="none" strike="noStrike" kern="1200" cap="none" spc="0" normalizeH="0" baseline="0" noProof="0" dirty="0">
                <a:ln>
                  <a:noFill/>
                </a:ln>
                <a:solidFill>
                  <a:srgbClr val="27488D"/>
                </a:solidFill>
                <a:effectLst/>
                <a:uLnTx/>
                <a:uFillTx/>
                <a:latin typeface="Calibri" panose="020F0502020204030204"/>
                <a:ea typeface="+mj-ea"/>
                <a:cs typeface="+mj-cs"/>
              </a:rPr>
              <a:t> objectives achieved?</a:t>
            </a:r>
          </a:p>
        </p:txBody>
      </p:sp>
      <p:grpSp>
        <p:nvGrpSpPr>
          <p:cNvPr id="32" name="Group 31"/>
          <p:cNvGrpSpPr/>
          <p:nvPr/>
        </p:nvGrpSpPr>
        <p:grpSpPr>
          <a:xfrm>
            <a:off x="1575441" y="1688090"/>
            <a:ext cx="4092598" cy="1200350"/>
            <a:chOff x="2380846" y="0"/>
            <a:chExt cx="4092598" cy="1200350"/>
          </a:xfrm>
        </p:grpSpPr>
        <p:sp>
          <p:nvSpPr>
            <p:cNvPr id="33" name="Pentagon 32"/>
            <p:cNvSpPr/>
            <p:nvPr/>
          </p:nvSpPr>
          <p:spPr>
            <a:xfrm rot="10800000">
              <a:off x="2380846" y="0"/>
              <a:ext cx="4092598" cy="120035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Pentagon 4"/>
            <p:cNvSpPr txBox="1"/>
            <p:nvPr/>
          </p:nvSpPr>
          <p:spPr>
            <a:xfrm rot="21600000">
              <a:off x="2680933" y="0"/>
              <a:ext cx="3792511" cy="1200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9321" tIns="87630" rIns="163576" bIns="8763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Used a systems approach that has multidisciplinary clinical and policy leadership</a:t>
              </a:r>
            </a:p>
          </p:txBody>
        </p:sp>
      </p:grpSp>
      <p:grpSp>
        <p:nvGrpSpPr>
          <p:cNvPr id="35" name="Group 34"/>
          <p:cNvGrpSpPr/>
          <p:nvPr/>
        </p:nvGrpSpPr>
        <p:grpSpPr>
          <a:xfrm>
            <a:off x="1575442" y="2972260"/>
            <a:ext cx="4092598" cy="1200351"/>
            <a:chOff x="2360876" y="1559823"/>
            <a:chExt cx="4092598" cy="1200351"/>
          </a:xfrm>
        </p:grpSpPr>
        <p:sp>
          <p:nvSpPr>
            <p:cNvPr id="36" name="Pentagon 35"/>
            <p:cNvSpPr/>
            <p:nvPr/>
          </p:nvSpPr>
          <p:spPr>
            <a:xfrm rot="10800000">
              <a:off x="2360876" y="1559824"/>
              <a:ext cx="4092598" cy="120035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entagon 4"/>
            <p:cNvSpPr txBox="1"/>
            <p:nvPr/>
          </p:nvSpPr>
          <p:spPr>
            <a:xfrm>
              <a:off x="2660962" y="1559823"/>
              <a:ext cx="3792511" cy="1200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9321" tIns="87630" rIns="163576" bIns="8763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Ensured patients were integral to the decisions made about their medicines and were empowered and supported to do so</a:t>
              </a:r>
            </a:p>
          </p:txBody>
        </p:sp>
      </p:grpSp>
      <p:grpSp>
        <p:nvGrpSpPr>
          <p:cNvPr id="38" name="Group 37"/>
          <p:cNvGrpSpPr/>
          <p:nvPr/>
        </p:nvGrpSpPr>
        <p:grpSpPr>
          <a:xfrm>
            <a:off x="1575441" y="4328048"/>
            <a:ext cx="4092598" cy="1092874"/>
            <a:chOff x="2360876" y="1559824"/>
            <a:chExt cx="4092598" cy="1200350"/>
          </a:xfrm>
        </p:grpSpPr>
        <p:sp>
          <p:nvSpPr>
            <p:cNvPr id="39" name="Pentagon 38"/>
            <p:cNvSpPr/>
            <p:nvPr/>
          </p:nvSpPr>
          <p:spPr>
            <a:xfrm rot="10800000">
              <a:off x="2360876" y="1559824"/>
              <a:ext cx="4092598" cy="120035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entagon 4"/>
            <p:cNvSpPr txBox="1"/>
            <p:nvPr/>
          </p:nvSpPr>
          <p:spPr>
            <a:xfrm rot="21600000">
              <a:off x="2660963" y="1559824"/>
              <a:ext cx="3792511" cy="1200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9321" tIns="87630" rIns="163576" bIns="8763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Adopted an evidence based approach with a bias towards action</a:t>
              </a:r>
            </a:p>
          </p:txBody>
        </p:sp>
      </p:grpSp>
      <p:grpSp>
        <p:nvGrpSpPr>
          <p:cNvPr id="41" name="Group 40"/>
          <p:cNvGrpSpPr/>
          <p:nvPr/>
        </p:nvGrpSpPr>
        <p:grpSpPr>
          <a:xfrm>
            <a:off x="7135906" y="1688090"/>
            <a:ext cx="4395052" cy="1200350"/>
            <a:chOff x="2360876" y="1559824"/>
            <a:chExt cx="4092598" cy="1200350"/>
          </a:xfrm>
        </p:grpSpPr>
        <p:sp>
          <p:nvSpPr>
            <p:cNvPr id="42" name="Pentagon 41"/>
            <p:cNvSpPr/>
            <p:nvPr/>
          </p:nvSpPr>
          <p:spPr>
            <a:xfrm rot="10800000">
              <a:off x="2360876" y="1559824"/>
              <a:ext cx="4092598" cy="120035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entagon 4"/>
            <p:cNvSpPr txBox="1"/>
            <p:nvPr/>
          </p:nvSpPr>
          <p:spPr>
            <a:xfrm rot="21600000">
              <a:off x="2660963" y="1559824"/>
              <a:ext cx="3792511" cy="1200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9321" tIns="87630" rIns="163576" bIns="8763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Nurtured a culture that encourages and prioritises the safety and quality of prescribing</a:t>
              </a:r>
            </a:p>
          </p:txBody>
        </p:sp>
      </p:grpSp>
      <p:grpSp>
        <p:nvGrpSpPr>
          <p:cNvPr id="44" name="Group 43"/>
          <p:cNvGrpSpPr/>
          <p:nvPr/>
        </p:nvGrpSpPr>
        <p:grpSpPr>
          <a:xfrm>
            <a:off x="7135906" y="2972260"/>
            <a:ext cx="4370563" cy="1191702"/>
            <a:chOff x="2756041" y="1619387"/>
            <a:chExt cx="3981303" cy="1092875"/>
          </a:xfrm>
        </p:grpSpPr>
        <p:sp>
          <p:nvSpPr>
            <p:cNvPr id="45" name="Pentagon 44"/>
            <p:cNvSpPr/>
            <p:nvPr/>
          </p:nvSpPr>
          <p:spPr>
            <a:xfrm rot="10800000">
              <a:off x="2756041" y="1619387"/>
              <a:ext cx="3981303" cy="109287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entagon 4"/>
            <p:cNvSpPr txBox="1"/>
            <p:nvPr/>
          </p:nvSpPr>
          <p:spPr>
            <a:xfrm>
              <a:off x="2892650" y="1619388"/>
              <a:ext cx="3708085" cy="1092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1927" tIns="80010" rIns="149352"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Used data to drive and measure change</a:t>
              </a:r>
            </a:p>
          </p:txBody>
        </p:sp>
      </p:grpSp>
      <p:grpSp>
        <p:nvGrpSpPr>
          <p:cNvPr id="47" name="Group 46"/>
          <p:cNvGrpSpPr/>
          <p:nvPr/>
        </p:nvGrpSpPr>
        <p:grpSpPr>
          <a:xfrm>
            <a:off x="7135906" y="4363907"/>
            <a:ext cx="4550788" cy="1102233"/>
            <a:chOff x="2448507" y="3225872"/>
            <a:chExt cx="4473064" cy="1102233"/>
          </a:xfrm>
        </p:grpSpPr>
        <p:sp>
          <p:nvSpPr>
            <p:cNvPr id="48" name="Pentagon 47"/>
            <p:cNvSpPr/>
            <p:nvPr/>
          </p:nvSpPr>
          <p:spPr>
            <a:xfrm rot="10800000">
              <a:off x="2448507" y="3225872"/>
              <a:ext cx="4319988" cy="109287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Pentagon 4"/>
            <p:cNvSpPr txBox="1"/>
            <p:nvPr/>
          </p:nvSpPr>
          <p:spPr>
            <a:xfrm>
              <a:off x="2874801" y="3235231"/>
              <a:ext cx="4046770" cy="1092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1927" tIns="80010" rIns="149352" bIns="8001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Utilised, developed and shared tools to support implementation</a:t>
              </a:r>
            </a:p>
          </p:txBody>
        </p:sp>
      </p:grpSp>
      <p:sp>
        <p:nvSpPr>
          <p:cNvPr id="50" name="Oval 49"/>
          <p:cNvSpPr/>
          <p:nvPr/>
        </p:nvSpPr>
        <p:spPr>
          <a:xfrm>
            <a:off x="813056" y="1635767"/>
            <a:ext cx="1200350" cy="1200350"/>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1" name="Oval 50"/>
          <p:cNvSpPr/>
          <p:nvPr/>
        </p:nvSpPr>
        <p:spPr>
          <a:xfrm>
            <a:off x="813056" y="2943411"/>
            <a:ext cx="1200350" cy="1200350"/>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2" name="Oval 51"/>
          <p:cNvSpPr/>
          <p:nvPr/>
        </p:nvSpPr>
        <p:spPr>
          <a:xfrm>
            <a:off x="813056" y="4274310"/>
            <a:ext cx="1200350" cy="1200350"/>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3" name="Oval 52"/>
          <p:cNvSpPr/>
          <p:nvPr/>
        </p:nvSpPr>
        <p:spPr>
          <a:xfrm>
            <a:off x="6430424" y="1604271"/>
            <a:ext cx="1251919" cy="1198586"/>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4" name="Oval 53"/>
          <p:cNvSpPr/>
          <p:nvPr/>
        </p:nvSpPr>
        <p:spPr>
          <a:xfrm>
            <a:off x="6409351" y="3035361"/>
            <a:ext cx="1294064" cy="1305346"/>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5" name="Oval 54"/>
          <p:cNvSpPr/>
          <p:nvPr/>
        </p:nvSpPr>
        <p:spPr>
          <a:xfrm>
            <a:off x="6430423" y="4396466"/>
            <a:ext cx="1294920" cy="1151180"/>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6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1489B-BA7A-5F30-3972-17A41A21F1AD}"/>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91DAA11-F31D-CEFB-E2BD-97B4BB15D901}"/>
              </a:ext>
            </a:extLst>
          </p:cNvPr>
          <p:cNvGraphicFramePr>
            <a:graphicFrameLocks/>
          </p:cNvGraphicFramePr>
          <p:nvPr>
            <p:extLst>
              <p:ext uri="{D42A27DB-BD31-4B8C-83A1-F6EECF244321}">
                <p14:modId xmlns:p14="http://schemas.microsoft.com/office/powerpoint/2010/main" val="1751933478"/>
              </p:ext>
            </p:extLst>
          </p:nvPr>
        </p:nvGraphicFramePr>
        <p:xfrm>
          <a:off x="447675" y="923925"/>
          <a:ext cx="11010899" cy="4514850"/>
        </p:xfrm>
        <a:graphic>
          <a:graphicData uri="http://schemas.openxmlformats.org/drawingml/2006/table">
            <a:tbl>
              <a:tblPr firstRow="1" firstCol="1" bandRow="1"/>
              <a:tblGrid>
                <a:gridCol w="2126453">
                  <a:extLst>
                    <a:ext uri="{9D8B030D-6E8A-4147-A177-3AD203B41FA5}">
                      <a16:colId xmlns:a16="http://schemas.microsoft.com/office/drawing/2014/main" val="2895427845"/>
                    </a:ext>
                  </a:extLst>
                </a:gridCol>
                <a:gridCol w="4235807">
                  <a:extLst>
                    <a:ext uri="{9D8B030D-6E8A-4147-A177-3AD203B41FA5}">
                      <a16:colId xmlns:a16="http://schemas.microsoft.com/office/drawing/2014/main" val="9947340"/>
                    </a:ext>
                  </a:extLst>
                </a:gridCol>
                <a:gridCol w="4648639">
                  <a:extLst>
                    <a:ext uri="{9D8B030D-6E8A-4147-A177-3AD203B41FA5}">
                      <a16:colId xmlns:a16="http://schemas.microsoft.com/office/drawing/2014/main" val="3015831923"/>
                    </a:ext>
                  </a:extLst>
                </a:gridCol>
              </a:tblGrid>
              <a:tr h="4514850">
                <a:tc>
                  <a:txBody>
                    <a:bodyPr/>
                    <a:lstStyle/>
                    <a:p>
                      <a:pPr algn="ctr">
                        <a:lnSpc>
                          <a:spcPct val="107000"/>
                        </a:lnSpc>
                        <a:spcAft>
                          <a:spcPts val="800"/>
                        </a:spcAft>
                        <a:tabLst>
                          <a:tab pos="685800" algn="l"/>
                          <a:tab pos="1143000" algn="l"/>
                          <a:tab pos="2057400" algn="l"/>
                        </a:tabLst>
                      </a:pPr>
                      <a:r>
                        <a:rPr lang="en-US" sz="3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6.</a:t>
                      </a: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Sustainability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685800" algn="l"/>
                          <a:tab pos="1143000" algn="l"/>
                          <a:tab pos="2057400" algn="l"/>
                        </a:tabLs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Is drug therapy cost-effective and environmentally sustainable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solidFill>
                      <a:srgbClr val="C9C9C9"/>
                    </a:solidFill>
                  </a:tcPr>
                </a:tc>
                <a:tc>
                  <a:txBody>
                    <a:bodyPr/>
                    <a:lstStyle/>
                    <a:p>
                      <a:pPr>
                        <a:lnSpc>
                          <a:spcPct val="107000"/>
                        </a:lnSpc>
                        <a:spcBef>
                          <a:spcPts val="300"/>
                        </a:spcBef>
                        <a:spcAft>
                          <a:spcPts val="800"/>
                        </a:spcAft>
                        <a:tabLst>
                          <a:tab pos="203835" algn="l"/>
                          <a:tab pos="1143000" algn="l"/>
                          <a:tab pos="2057400" algn="l"/>
                        </a:tabLst>
                      </a:pPr>
                      <a:r>
                        <a:rPr lang="en-US"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Identify unnecessarily costly drug therapy by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considering more cost-effective alternatives, safety, convenience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03835" algn="l"/>
                          <a:tab pos="1143000" algn="l"/>
                          <a:tab pos="2057400" algn="l"/>
                        </a:tabLst>
                      </a:pPr>
                      <a:r>
                        <a:rPr lang="en-US" sz="20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Consider the environmental impact of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Inhaler 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Single use plastics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Medicines waste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03835" algn="l"/>
                          <a:tab pos="1143000" algn="l"/>
                          <a:tab pos="2057400" algn="l"/>
                        </a:tabLst>
                      </a:pPr>
                      <a:r>
                        <a:rPr lang="en-US" sz="20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Water pollution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0" marB="0" anchor="ctr">
                    <a:lnL>
                      <a:noFill/>
                    </a:lnL>
                    <a:lnR>
                      <a:noFill/>
                    </a:lnR>
                    <a:lnT>
                      <a:noFill/>
                    </a:lnT>
                    <a:lnB>
                      <a:noFill/>
                    </a:lnB>
                  </a:tcPr>
                </a:tc>
                <a:tc>
                  <a:txBody>
                    <a:bodyPr/>
                    <a:lstStyle/>
                    <a:p>
                      <a:pPr marL="342900" lvl="0" indent="-342900">
                        <a:lnSpc>
                          <a:spcPct val="107000"/>
                        </a:lnSpc>
                        <a:buFont typeface="Symbol" panose="05050102010706020507" pitchFamily="18" charset="2"/>
                        <a:buChar char=""/>
                      </a:pP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Inhaler formulation could be changed to a Dry Powder inhaler (DPI) – check inhaler technique and use of MART reduces number of inhalers needed</a:t>
                      </a: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Prescribing in keeping with current formulary recommendations</a:t>
                      </a: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Advised to dispose of medicines through community pharmacy </a:t>
                      </a: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Advised to only order what is needed, do not stockpile medicines  </a:t>
                      </a:r>
                    </a:p>
                  </a:txBody>
                  <a:tcPr marL="66675" marR="66675" marT="0" marB="0">
                    <a:lnL>
                      <a:noFill/>
                    </a:lnL>
                    <a:lnR>
                      <a:noFill/>
                    </a:lnR>
                    <a:lnT>
                      <a:noFill/>
                    </a:lnT>
                    <a:lnB>
                      <a:noFill/>
                    </a:lnB>
                    <a:solidFill>
                      <a:schemeClr val="bg1">
                        <a:lumMod val="95000"/>
                      </a:schemeClr>
                    </a:solidFill>
                  </a:tcPr>
                </a:tc>
                <a:extLst>
                  <a:ext uri="{0D108BD9-81ED-4DB2-BD59-A6C34878D82A}">
                    <a16:rowId xmlns:a16="http://schemas.microsoft.com/office/drawing/2014/main" val="248165427"/>
                  </a:ext>
                </a:extLst>
              </a:tr>
            </a:tbl>
          </a:graphicData>
        </a:graphic>
      </p:graphicFrame>
    </p:spTree>
    <p:extLst>
      <p:ext uri="{BB962C8B-B14F-4D97-AF65-F5344CB8AC3E}">
        <p14:creationId xmlns:p14="http://schemas.microsoft.com/office/powerpoint/2010/main" val="2632490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3D72-3E25-5869-565F-CCA4715B4AB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3874672-3420-24DF-3156-50E4C397A128}"/>
              </a:ext>
            </a:extLst>
          </p:cNvPr>
          <p:cNvSpPr>
            <a:spLocks noGrp="1"/>
          </p:cNvSpPr>
          <p:nvPr>
            <p:ph type="subTitle" idx="1"/>
          </p:nvPr>
        </p:nvSpPr>
        <p:spPr/>
        <p:txBody>
          <a:bodyPr/>
          <a:lstStyle/>
          <a:p>
            <a:endParaRPr lang="en-GB"/>
          </a:p>
        </p:txBody>
      </p:sp>
      <p:graphicFrame>
        <p:nvGraphicFramePr>
          <p:cNvPr id="4" name="Content Placeholder 3">
            <a:extLst>
              <a:ext uri="{FF2B5EF4-FFF2-40B4-BE49-F238E27FC236}">
                <a16:creationId xmlns:a16="http://schemas.microsoft.com/office/drawing/2014/main" id="{C2D1F25C-409F-0419-A016-331562ED5DCD}"/>
              </a:ext>
            </a:extLst>
          </p:cNvPr>
          <p:cNvGraphicFramePr>
            <a:graphicFrameLocks/>
          </p:cNvGraphicFramePr>
          <p:nvPr>
            <p:extLst>
              <p:ext uri="{D42A27DB-BD31-4B8C-83A1-F6EECF244321}">
                <p14:modId xmlns:p14="http://schemas.microsoft.com/office/powerpoint/2010/main" val="1124348003"/>
              </p:ext>
            </p:extLst>
          </p:nvPr>
        </p:nvGraphicFramePr>
        <p:xfrm>
          <a:off x="0" y="90311"/>
          <a:ext cx="12192001" cy="5946077"/>
        </p:xfrm>
        <a:graphic>
          <a:graphicData uri="http://schemas.openxmlformats.org/drawingml/2006/table">
            <a:tbl>
              <a:tblPr firstRow="1" firstCol="1" bandRow="1"/>
              <a:tblGrid>
                <a:gridCol w="2293495">
                  <a:extLst>
                    <a:ext uri="{9D8B030D-6E8A-4147-A177-3AD203B41FA5}">
                      <a16:colId xmlns:a16="http://schemas.microsoft.com/office/drawing/2014/main" val="3047009183"/>
                    </a:ext>
                  </a:extLst>
                </a:gridCol>
                <a:gridCol w="4568544">
                  <a:extLst>
                    <a:ext uri="{9D8B030D-6E8A-4147-A177-3AD203B41FA5}">
                      <a16:colId xmlns:a16="http://schemas.microsoft.com/office/drawing/2014/main" val="453740609"/>
                    </a:ext>
                  </a:extLst>
                </a:gridCol>
                <a:gridCol w="5013800">
                  <a:extLst>
                    <a:ext uri="{9D8B030D-6E8A-4147-A177-3AD203B41FA5}">
                      <a16:colId xmlns:a16="http://schemas.microsoft.com/office/drawing/2014/main" val="1515099371"/>
                    </a:ext>
                  </a:extLst>
                </a:gridCol>
                <a:gridCol w="316162">
                  <a:extLst>
                    <a:ext uri="{9D8B030D-6E8A-4147-A177-3AD203B41FA5}">
                      <a16:colId xmlns:a16="http://schemas.microsoft.com/office/drawing/2014/main" val="1219613930"/>
                    </a:ext>
                  </a:extLst>
                </a:gridCol>
              </a:tblGrid>
              <a:tr h="5909045">
                <a:tc>
                  <a:txBody>
                    <a:bodyPr/>
                    <a:lstStyle/>
                    <a:p>
                      <a:pPr algn="ctr">
                        <a:lnSpc>
                          <a:spcPct val="107000"/>
                        </a:lnSpc>
                        <a:spcAft>
                          <a:spcPts val="800"/>
                        </a:spcAft>
                        <a:tabLst>
                          <a:tab pos="685800" algn="l"/>
                          <a:tab pos="1143000" algn="l"/>
                          <a:tab pos="2057400" algn="l"/>
                        </a:tabLst>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7.</a:t>
                      </a: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Person centeredness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685800" algn="l"/>
                          <a:tab pos="1143000" algn="l"/>
                          <a:tab pos="2057400" algn="l"/>
                        </a:tabLst>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Is the person willing and able to take drug therapy as intended?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685800" algn="l"/>
                          <a:tab pos="1143000" algn="l"/>
                          <a:tab pos="2057400" algn="l"/>
                        </a:tabLst>
                      </a:pPr>
                      <a:r>
                        <a:rPr lang="en-GB"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93" marR="41893" marT="0" marB="0" anchor="ctr">
                    <a:lnL>
                      <a:noFill/>
                    </a:lnL>
                    <a:lnR>
                      <a:noFill/>
                    </a:lnR>
                    <a:lnT>
                      <a:noFill/>
                    </a:lnT>
                    <a:lnB>
                      <a:noFill/>
                    </a:lnB>
                    <a:solidFill>
                      <a:srgbClr val="7030A0"/>
                    </a:solidFill>
                  </a:tcPr>
                </a:tc>
                <a:tc>
                  <a:txBody>
                    <a:bodyPr/>
                    <a:lstStyle/>
                    <a:p>
                      <a:pPr>
                        <a:lnSpc>
                          <a:spcPct val="107000"/>
                        </a:lnSpc>
                        <a:spcBef>
                          <a:spcPts val="600"/>
                        </a:spcBef>
                        <a:spcAft>
                          <a:spcPts val="800"/>
                        </a:spcAft>
                        <a:tabLst>
                          <a:tab pos="203835" algn="l"/>
                          <a:tab pos="1143000" algn="l"/>
                          <a:tab pos="2057400" algn="l"/>
                        </a:tabLst>
                      </a:pPr>
                      <a:r>
                        <a:rPr lang="en-US" sz="14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Does the person understand the outcomes of the review?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685800" algn="l"/>
                          <a:tab pos="1600200" algn="l"/>
                        </a:tabLst>
                      </a:pPr>
                      <a:r>
                        <a:rPr lang="en-GB"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Consider Teach back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800"/>
                        </a:spcAft>
                        <a:tabLst>
                          <a:tab pos="203835" algn="l"/>
                          <a:tab pos="1143000" algn="l"/>
                          <a:tab pos="2057400" algn="l"/>
                        </a:tabLst>
                      </a:pPr>
                      <a:r>
                        <a:rPr lang="en-US" sz="1400" b="1"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Ensure drug therapy changes are tailored to individual’s preferences. Consider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228600" algn="l"/>
                          <a:tab pos="685800" algn="l"/>
                          <a:tab pos="1600200" algn="l"/>
                        </a:tabLst>
                      </a:pPr>
                      <a:r>
                        <a:rPr lang="en-GB"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is the medication in a form they can take?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685800" algn="l"/>
                          <a:tab pos="1600200" algn="l"/>
                        </a:tabLst>
                      </a:pPr>
                      <a:r>
                        <a:rPr lang="en-US"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is the dosing schedule convenient?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685800" algn="l"/>
                          <a:tab pos="1600200" algn="l"/>
                        </a:tabLst>
                      </a:pPr>
                      <a:r>
                        <a:rPr lang="en-US"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what assistance is needed?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685800" algn="l"/>
                          <a:tab pos="1600200" algn="l"/>
                        </a:tabLst>
                      </a:pPr>
                      <a:r>
                        <a:rPr lang="en-US"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are they able to take medicines as intended?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800"/>
                        </a:spcAft>
                        <a:tabLst>
                          <a:tab pos="203835" algn="l"/>
                          <a:tab pos="1143000" algn="l"/>
                          <a:tab pos="2057400" algn="l"/>
                        </a:tabLst>
                      </a:pPr>
                      <a:r>
                        <a:rPr lang="en-US" sz="14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Agree and communicate plan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685800" algn="l"/>
                          <a:tab pos="1600200" algn="l"/>
                        </a:tabLst>
                      </a:pPr>
                      <a:r>
                        <a:rPr lang="en-US"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discuss and agree with the individual/carer/welfare proxy therapeutic objectives and treatment priorities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685800" algn="l"/>
                          <a:tab pos="1600200" algn="l"/>
                        </a:tabLst>
                      </a:pPr>
                      <a:r>
                        <a:rPr lang="en-US"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include lifestyle and holistic management goals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685800" algn="l"/>
                          <a:tab pos="1600200" algn="l"/>
                        </a:tabLst>
                      </a:pPr>
                      <a:r>
                        <a:rPr lang="en-US" sz="1400" dirty="0">
                          <a:solidFill>
                            <a:srgbClr val="4471C4"/>
                          </a:solidFill>
                          <a:effectLst/>
                          <a:latin typeface="Calibri" panose="020F0502020204030204" pitchFamily="34" charset="0"/>
                          <a:ea typeface="Calibri" panose="020F0502020204030204" pitchFamily="34" charset="0"/>
                          <a:cs typeface="Calibri" panose="020F0502020204030204" pitchFamily="34" charset="0"/>
                        </a:rPr>
                        <a:t>inform relevant health and social care providers of changes in treatments across the transitions of care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893" marR="41893" marT="0" marB="0">
                    <a:lnL>
                      <a:noFill/>
                    </a:lnL>
                    <a:lnR>
                      <a:noFill/>
                    </a:lnR>
                    <a:lnT>
                      <a:noFill/>
                    </a:lnT>
                    <a:lnB>
                      <a:noFill/>
                    </a:lnB>
                    <a:solidFill>
                      <a:srgbClr val="F2F2F2"/>
                    </a:solidFill>
                  </a:tcPr>
                </a:tc>
                <a:tc>
                  <a:txBody>
                    <a:bodyPr/>
                    <a:lstStyle/>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Asthma management: struggles to remember to use preventer inhaler. Frequent use of reliever when feels short of breath. MART asthma management plan, education and support may help.</a:t>
                      </a:r>
                    </a:p>
                    <a:p>
                      <a:pPr marL="0" indent="0">
                        <a:buFont typeface="Arial" panose="020B0604020202020204" pitchFamily="34" charset="0"/>
                        <a:buNone/>
                      </a:pPr>
                      <a:r>
                        <a:rPr lang="en-GB" sz="1800" dirty="0"/>
                        <a:t> </a:t>
                      </a:r>
                    </a:p>
                    <a:p>
                      <a:pPr marL="342900" indent="-342900">
                        <a:buFont typeface="Arial" panose="020B0604020202020204" pitchFamily="34" charset="0"/>
                        <a:buChar char="•"/>
                      </a:pPr>
                      <a:r>
                        <a:rPr lang="en-GB" sz="1800" dirty="0"/>
                        <a:t>Smoking cessation: patient doesn’t feel ready to stop and so decision to ‘park’ this for now and review at later stage</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Non-medication pain management: Signpost to other strategies patients can engage with for pain </a:t>
                      </a:r>
                      <a:r>
                        <a:rPr lang="en-GB" sz="1800" i="0" dirty="0"/>
                        <a:t>management. She is not yet convinced of the benefits so will require further encouragement</a:t>
                      </a:r>
                    </a:p>
                    <a:p>
                      <a:pPr marL="342900" indent="-342900">
                        <a:buFont typeface="Arial" panose="020B0604020202020204" pitchFamily="34" charset="0"/>
                        <a:buChar char="•"/>
                      </a:pPr>
                      <a:endParaRPr lang="en-GB" sz="1800" i="0" dirty="0"/>
                    </a:p>
                    <a:p>
                      <a:pPr marL="342900" indent="-342900">
                        <a:buFont typeface="Arial" panose="020B0604020202020204" pitchFamily="34" charset="0"/>
                        <a:buChar char="•"/>
                      </a:pPr>
                      <a:r>
                        <a:rPr lang="en-GB" sz="1800" i="0" dirty="0"/>
                        <a:t>Medication reduction: patient agrees to a ‘go slow’ approach to medication reduction and thinks that she will benefit from regular support and review</a:t>
                      </a:r>
                      <a:endParaRPr lang="en-GB" sz="2000" dirty="0"/>
                    </a:p>
                    <a:p>
                      <a:pPr>
                        <a:lnSpc>
                          <a:spcPct val="107000"/>
                        </a:lnSpc>
                        <a:spcBef>
                          <a:spcPts val="600"/>
                        </a:spcBef>
                        <a:spcAft>
                          <a:spcPts val="800"/>
                        </a:spcAft>
                        <a:tabLst>
                          <a:tab pos="203835" algn="l"/>
                          <a:tab pos="1143000" algn="l"/>
                          <a:tab pos="2057400" algn="l"/>
                        </a:tabLs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893" marR="41893" marT="0" marB="0">
                    <a:lnL>
                      <a:noFill/>
                    </a:lnL>
                    <a:lnR>
                      <a:noFill/>
                    </a:lnR>
                    <a:lnT>
                      <a:noFill/>
                    </a:lnT>
                    <a:lnB>
                      <a:noFill/>
                    </a:lnB>
                    <a:solidFill>
                      <a:schemeClr val="bg1"/>
                    </a:solidFill>
                  </a:tcPr>
                </a:tc>
                <a:tc>
                  <a:txBody>
                    <a:bodyPr/>
                    <a:lstStyle/>
                    <a:p>
                      <a:pPr>
                        <a:lnSpc>
                          <a:spcPct val="107000"/>
                        </a:lnSpc>
                        <a:spcAft>
                          <a:spcPts val="80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066658235"/>
                  </a:ext>
                </a:extLst>
              </a:tr>
            </a:tbl>
          </a:graphicData>
        </a:graphic>
      </p:graphicFrame>
    </p:spTree>
    <p:extLst>
      <p:ext uri="{BB962C8B-B14F-4D97-AF65-F5344CB8AC3E}">
        <p14:creationId xmlns:p14="http://schemas.microsoft.com/office/powerpoint/2010/main" val="1137484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2834-34F7-34E6-C195-726A4D0B1D85}"/>
              </a:ext>
            </a:extLst>
          </p:cNvPr>
          <p:cNvSpPr>
            <a:spLocks noGrp="1"/>
          </p:cNvSpPr>
          <p:nvPr>
            <p:ph type="ctrTitle"/>
          </p:nvPr>
        </p:nvSpPr>
        <p:spPr>
          <a:xfrm>
            <a:off x="584735" y="636702"/>
            <a:ext cx="10363200" cy="648072"/>
          </a:xfrm>
        </p:spPr>
        <p:txBody>
          <a:bodyPr/>
          <a:lstStyle/>
          <a:p>
            <a:r>
              <a:rPr lang="en-GB" dirty="0"/>
              <a:t>Implementing change in practice: sphere of influence</a:t>
            </a:r>
          </a:p>
        </p:txBody>
      </p:sp>
      <p:pic>
        <p:nvPicPr>
          <p:cNvPr id="4" name="Content Placeholder 3">
            <a:extLst>
              <a:ext uri="{FF2B5EF4-FFF2-40B4-BE49-F238E27FC236}">
                <a16:creationId xmlns:a16="http://schemas.microsoft.com/office/drawing/2014/main" id="{64BAB9F7-5A18-1B4E-0B9B-EFE077199B01}"/>
              </a:ext>
            </a:extLst>
          </p:cNvPr>
          <p:cNvPicPr>
            <a:picLocks noGrp="1" noChangeAspect="1"/>
          </p:cNvPicPr>
          <p:nvPr>
            <p:ph idx="4294967295"/>
          </p:nvPr>
        </p:nvPicPr>
        <p:blipFill>
          <a:blip r:embed="rId3"/>
          <a:stretch>
            <a:fillRect/>
          </a:stretch>
        </p:blipFill>
        <p:spPr>
          <a:xfrm>
            <a:off x="1913823" y="1545924"/>
            <a:ext cx="6426200" cy="4351338"/>
          </a:xfrm>
          <a:prstGeom prst="rect">
            <a:avLst/>
          </a:prstGeom>
        </p:spPr>
      </p:pic>
      <p:sp>
        <p:nvSpPr>
          <p:cNvPr id="6" name="TextBox 5">
            <a:extLst>
              <a:ext uri="{FF2B5EF4-FFF2-40B4-BE49-F238E27FC236}">
                <a16:creationId xmlns:a16="http://schemas.microsoft.com/office/drawing/2014/main" id="{E0D91CFB-AEBE-E038-F6DE-BE21E99ABF17}"/>
              </a:ext>
            </a:extLst>
          </p:cNvPr>
          <p:cNvSpPr txBox="1"/>
          <p:nvPr/>
        </p:nvSpPr>
        <p:spPr>
          <a:xfrm>
            <a:off x="344103" y="6158412"/>
            <a:ext cx="4218272" cy="307777"/>
          </a:xfrm>
          <a:prstGeom prst="rect">
            <a:avLst/>
          </a:prstGeom>
          <a:noFill/>
        </p:spPr>
        <p:txBody>
          <a:bodyPr wrap="square">
            <a:spAutoFit/>
          </a:bodyPr>
          <a:lstStyle/>
          <a:p>
            <a:r>
              <a:rPr lang="en-GB" sz="1400" dirty="0"/>
              <a:t>https://learningloop.io/glossary/circles-of-influence</a:t>
            </a:r>
          </a:p>
        </p:txBody>
      </p:sp>
      <p:sp>
        <p:nvSpPr>
          <p:cNvPr id="3" name="TextBox 2">
            <a:extLst>
              <a:ext uri="{FF2B5EF4-FFF2-40B4-BE49-F238E27FC236}">
                <a16:creationId xmlns:a16="http://schemas.microsoft.com/office/drawing/2014/main" id="{758AE0B7-4C05-26AF-2157-35EF5F1B49C6}"/>
              </a:ext>
            </a:extLst>
          </p:cNvPr>
          <p:cNvSpPr txBox="1"/>
          <p:nvPr/>
        </p:nvSpPr>
        <p:spPr>
          <a:xfrm>
            <a:off x="9093200" y="1618718"/>
            <a:ext cx="2722880" cy="2031325"/>
          </a:xfrm>
          <a:prstGeom prst="rect">
            <a:avLst/>
          </a:prstGeom>
          <a:noFill/>
        </p:spPr>
        <p:txBody>
          <a:bodyPr wrap="square" rtlCol="0">
            <a:spAutoFit/>
          </a:bodyPr>
          <a:lstStyle/>
          <a:p>
            <a:r>
              <a:rPr lang="en-GB" b="1" dirty="0" err="1"/>
              <a:t>Slido</a:t>
            </a:r>
            <a:r>
              <a:rPr lang="en-GB" b="1" dirty="0"/>
              <a:t> poll, word cloud:</a:t>
            </a:r>
          </a:p>
          <a:p>
            <a:endParaRPr lang="en-GB" b="1" dirty="0"/>
          </a:p>
          <a:p>
            <a:r>
              <a:rPr lang="en-GB" b="1" dirty="0"/>
              <a:t>What will be the action you take back to your practice to reduce harm and waste from medicines?</a:t>
            </a:r>
          </a:p>
        </p:txBody>
      </p:sp>
    </p:spTree>
    <p:extLst>
      <p:ext uri="{BB962C8B-B14F-4D97-AF65-F5344CB8AC3E}">
        <p14:creationId xmlns:p14="http://schemas.microsoft.com/office/powerpoint/2010/main" val="3720818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20C5-473A-A275-2F9A-20A7A252F343}"/>
              </a:ext>
            </a:extLst>
          </p:cNvPr>
          <p:cNvSpPr>
            <a:spLocks noGrp="1"/>
          </p:cNvSpPr>
          <p:nvPr>
            <p:ph type="ctrTitle"/>
          </p:nvPr>
        </p:nvSpPr>
        <p:spPr/>
        <p:txBody>
          <a:bodyPr>
            <a:noAutofit/>
          </a:bodyPr>
          <a:lstStyle/>
          <a:p>
            <a:pPr algn="ctr"/>
            <a:r>
              <a:rPr lang="en-GB" sz="2800" b="1" dirty="0">
                <a:solidFill>
                  <a:srgbClr val="002060"/>
                </a:solidFill>
                <a:latin typeface="Arial" panose="020B0604020202020204" pitchFamily="34" charset="0"/>
                <a:cs typeface="Arial" panose="020B0604020202020204" pitchFamily="34" charset="0"/>
              </a:rPr>
              <a:t>What are the actions YOU can take to make the biggest difference in prescribing to reduce harm and waste?</a:t>
            </a:r>
          </a:p>
        </p:txBody>
      </p:sp>
      <p:sp>
        <p:nvSpPr>
          <p:cNvPr id="3" name="Subtitle 2">
            <a:extLst>
              <a:ext uri="{FF2B5EF4-FFF2-40B4-BE49-F238E27FC236}">
                <a16:creationId xmlns:a16="http://schemas.microsoft.com/office/drawing/2014/main" id="{5E6E00F4-8016-BB38-9970-44E9577B6CE7}"/>
              </a:ext>
            </a:extLst>
          </p:cNvPr>
          <p:cNvSpPr>
            <a:spLocks noGrp="1"/>
          </p:cNvSpPr>
          <p:nvPr>
            <p:ph type="subTitle" idx="1"/>
          </p:nvPr>
        </p:nvSpPr>
        <p:spPr>
          <a:xfrm>
            <a:off x="690649" y="2286020"/>
            <a:ext cx="10363200" cy="3672408"/>
          </a:xfrm>
        </p:spPr>
        <p:txBody>
          <a:bodyPr/>
          <a:lstStyle/>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Provide lifestyle advice for long term conditions: diet, activity and smoking cessation</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Review medication when appropriate</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Reduce the number of investigations you request</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Check inhaler technique at every opportunity</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Consider low global warming potential inhalers (DPI, SMI)</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Optimise and encourage regular use of preventer therapy in asthma</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Promote correct disposal of medicines including inhalers</a:t>
            </a:r>
          </a:p>
          <a:p>
            <a:pPr marL="285750" indent="-285750" algn="l">
              <a:buFont typeface="Arial" panose="020B0604020202020204" pitchFamily="34" charset="0"/>
              <a:buChar char="•"/>
            </a:pPr>
            <a:r>
              <a:rPr lang="en-GB" sz="2000" dirty="0">
                <a:latin typeface="Arial" panose="020B0604020202020204" pitchFamily="34" charset="0"/>
                <a:cs typeface="Arial" panose="020B0604020202020204" pitchFamily="34" charset="0"/>
              </a:rPr>
              <a:t>Use the </a:t>
            </a:r>
            <a:r>
              <a:rPr lang="en-GB" sz="2000" dirty="0" err="1">
                <a:latin typeface="Arial" panose="020B0604020202020204" pitchFamily="34" charset="0"/>
                <a:cs typeface="Arial" panose="020B0604020202020204" pitchFamily="34" charset="0"/>
              </a:rPr>
              <a:t>ManageMedicines</a:t>
            </a:r>
            <a:r>
              <a:rPr lang="en-GB" sz="2000" dirty="0">
                <a:latin typeface="Arial" panose="020B0604020202020204" pitchFamily="34" charset="0"/>
                <a:cs typeface="Arial" panose="020B0604020202020204" pitchFamily="34" charset="0"/>
              </a:rPr>
              <a:t> app to access all of the resources</a:t>
            </a:r>
          </a:p>
          <a:p>
            <a:pPr marL="285750" indent="-285750" algn="l">
              <a:buFont typeface="Arial" panose="020B0604020202020204" pitchFamily="34" charset="0"/>
              <a:buChar char="•"/>
            </a:pPr>
            <a:endParaRPr lang="en-GB" dirty="0"/>
          </a:p>
        </p:txBody>
      </p:sp>
    </p:spTree>
    <p:extLst>
      <p:ext uri="{BB962C8B-B14F-4D97-AF65-F5344CB8AC3E}">
        <p14:creationId xmlns:p14="http://schemas.microsoft.com/office/powerpoint/2010/main" val="368935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A4DF3F-FD6D-65BC-1AFE-503C4014A0FB}"/>
              </a:ext>
            </a:extLst>
          </p:cNvPr>
          <p:cNvSpPr>
            <a:spLocks noGrp="1"/>
          </p:cNvSpPr>
          <p:nvPr>
            <p:ph type="ctrTitle"/>
          </p:nvPr>
        </p:nvSpPr>
        <p:spPr>
          <a:xfrm>
            <a:off x="691770" y="581452"/>
            <a:ext cx="6434637" cy="3746860"/>
          </a:xfrm>
        </p:spPr>
        <p:txBody>
          <a:bodyPr lIns="91440" tIns="45720" rIns="91440" bIns="45720" anchor="t"/>
          <a:lstStyle/>
          <a:p>
            <a:pPr algn="l"/>
            <a:r>
              <a:rPr lang="en-GB" sz="3600" b="1" dirty="0">
                <a:solidFill>
                  <a:schemeClr val="accent6"/>
                </a:solidFill>
              </a:rPr>
              <a:t>Better care is better for the person and the environment</a:t>
            </a:r>
            <a:br>
              <a:rPr lang="en-GB" sz="3600" b="1" dirty="0"/>
            </a:br>
            <a:br>
              <a:rPr lang="en-GB" sz="3600" b="1" dirty="0"/>
            </a:br>
            <a:br>
              <a:rPr lang="en-GB" sz="3600" b="1" dirty="0"/>
            </a:br>
            <a:r>
              <a:rPr lang="en-GB" sz="2800" dirty="0">
                <a:latin typeface="Arial"/>
                <a:cs typeface="Calibri"/>
              </a:rPr>
              <a:t>If you have any queries, please email </a:t>
            </a:r>
            <a:r>
              <a:rPr lang="en-GB" sz="2800" dirty="0" err="1">
                <a:latin typeface="Arial"/>
                <a:cs typeface="Calibri"/>
                <a:hlinkClick r:id="rId2"/>
              </a:rPr>
              <a:t>EPandT@gov.scot</a:t>
            </a:r>
            <a:r>
              <a:rPr lang="en-GB" sz="2800" dirty="0">
                <a:latin typeface="Arial"/>
                <a:cs typeface="Calibri"/>
              </a:rPr>
              <a:t> </a:t>
            </a:r>
            <a:br>
              <a:rPr lang="en-GB" sz="3600" b="1" dirty="0"/>
            </a:br>
            <a:br>
              <a:rPr lang="en-GB" sz="3600" b="1" dirty="0"/>
            </a:br>
            <a:endParaRPr lang="en-GB" sz="3600" b="1" dirty="0">
              <a:solidFill>
                <a:schemeClr val="accent6"/>
              </a:solidFill>
              <a:cs typeface="Arial"/>
            </a:endParaRPr>
          </a:p>
        </p:txBody>
      </p:sp>
      <p:pic>
        <p:nvPicPr>
          <p:cNvPr id="4" name="Picture 4" descr="Climate Health = Your Health – Sustainable Fairfield">
            <a:extLst>
              <a:ext uri="{FF2B5EF4-FFF2-40B4-BE49-F238E27FC236}">
                <a16:creationId xmlns:a16="http://schemas.microsoft.com/office/drawing/2014/main" id="{21438E3C-91EF-DE39-7D59-9812175A5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779" y="2289013"/>
            <a:ext cx="4559720" cy="33831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B5FD2F-77CF-2BA9-3D62-53A832B9A4EA}"/>
              </a:ext>
            </a:extLst>
          </p:cNvPr>
          <p:cNvGrpSpPr/>
          <p:nvPr/>
        </p:nvGrpSpPr>
        <p:grpSpPr>
          <a:xfrm>
            <a:off x="500706" y="5292876"/>
            <a:ext cx="3408382" cy="1190702"/>
            <a:chOff x="837624" y="4764556"/>
            <a:chExt cx="3141710" cy="1190702"/>
          </a:xfrm>
        </p:grpSpPr>
        <p:pic>
          <p:nvPicPr>
            <p:cNvPr id="11" name="Picture 10" descr="Twitter Logo transparent PNG - StickPNG">
              <a:extLst>
                <a:ext uri="{FF2B5EF4-FFF2-40B4-BE49-F238E27FC236}">
                  <a16:creationId xmlns:a16="http://schemas.microsoft.com/office/drawing/2014/main" id="{DA6E1DF3-F077-61D9-F462-A8702B824C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002" y="4764556"/>
              <a:ext cx="828774" cy="828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C143556-FE6A-093E-3DC8-776E3607BFFB}"/>
                </a:ext>
              </a:extLst>
            </p:cNvPr>
            <p:cNvSpPr txBox="1"/>
            <p:nvPr/>
          </p:nvSpPr>
          <p:spPr>
            <a:xfrm>
              <a:off x="837624" y="5308927"/>
              <a:ext cx="2826327" cy="646331"/>
            </a:xfrm>
            <a:prstGeom prst="rect">
              <a:avLst/>
            </a:prstGeom>
            <a:noFill/>
          </p:spPr>
          <p:txBody>
            <a:bodyPr wrap="square" rtlCol="0">
              <a:spAutoFit/>
            </a:bodyPr>
            <a:lstStyle/>
            <a:p>
              <a:endParaRPr lang="en-GB" dirty="0">
                <a:solidFill>
                  <a:srgbClr val="002C69"/>
                </a:solidFill>
              </a:endParaRPr>
            </a:p>
            <a:p>
              <a:r>
                <a:rPr lang="en-GB" dirty="0">
                  <a:solidFill>
                    <a:srgbClr val="002C69"/>
                  </a:solidFill>
                </a:rPr>
                <a:t>www.realisticmedicine.scot</a:t>
              </a:r>
            </a:p>
          </p:txBody>
        </p:sp>
        <p:sp>
          <p:nvSpPr>
            <p:cNvPr id="13" name="TextBox 12">
              <a:extLst>
                <a:ext uri="{FF2B5EF4-FFF2-40B4-BE49-F238E27FC236}">
                  <a16:creationId xmlns:a16="http://schemas.microsoft.com/office/drawing/2014/main" id="{EC64240E-5998-A056-90D6-34A20F4AEFF1}"/>
                </a:ext>
              </a:extLst>
            </p:cNvPr>
            <p:cNvSpPr txBox="1"/>
            <p:nvPr/>
          </p:nvSpPr>
          <p:spPr>
            <a:xfrm>
              <a:off x="1779776" y="4889966"/>
              <a:ext cx="1533236" cy="369332"/>
            </a:xfrm>
            <a:prstGeom prst="rect">
              <a:avLst/>
            </a:prstGeom>
            <a:noFill/>
          </p:spPr>
          <p:txBody>
            <a:bodyPr wrap="square" rtlCol="0">
              <a:spAutoFit/>
            </a:bodyPr>
            <a:lstStyle/>
            <a:p>
              <a:r>
                <a:rPr lang="en-GB" dirty="0">
                  <a:solidFill>
                    <a:srgbClr val="002C69"/>
                  </a:solidFill>
                </a:rPr>
                <a:t>@realisticmed</a:t>
              </a:r>
            </a:p>
          </p:txBody>
        </p:sp>
        <p:sp>
          <p:nvSpPr>
            <p:cNvPr id="14" name="TextBox 13">
              <a:extLst>
                <a:ext uri="{FF2B5EF4-FFF2-40B4-BE49-F238E27FC236}">
                  <a16:creationId xmlns:a16="http://schemas.microsoft.com/office/drawing/2014/main" id="{BBBF738B-437F-9D4A-E535-A695B7C6B426}"/>
                </a:ext>
              </a:extLst>
            </p:cNvPr>
            <p:cNvSpPr txBox="1"/>
            <p:nvPr/>
          </p:nvSpPr>
          <p:spPr>
            <a:xfrm>
              <a:off x="1779776" y="5178943"/>
              <a:ext cx="2199558" cy="369332"/>
            </a:xfrm>
            <a:prstGeom prst="rect">
              <a:avLst/>
            </a:prstGeom>
            <a:noFill/>
          </p:spPr>
          <p:txBody>
            <a:bodyPr wrap="square" rtlCol="0">
              <a:spAutoFit/>
            </a:bodyPr>
            <a:lstStyle/>
            <a:p>
              <a:r>
                <a:rPr lang="en-GB" i="1" dirty="0">
                  <a:solidFill>
                    <a:srgbClr val="002C69"/>
                  </a:solidFill>
                </a:rPr>
                <a:t>#RealMed2024</a:t>
              </a:r>
            </a:p>
          </p:txBody>
        </p:sp>
      </p:grpSp>
    </p:spTree>
    <p:extLst>
      <p:ext uri="{BB962C8B-B14F-4D97-AF65-F5344CB8AC3E}">
        <p14:creationId xmlns:p14="http://schemas.microsoft.com/office/powerpoint/2010/main" val="226251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24442" y="365126"/>
            <a:ext cx="11414632" cy="6418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27488D"/>
                </a:solidFill>
                <a:effectLst/>
                <a:uLnTx/>
                <a:uFillTx/>
                <a:latin typeface="Calibri" panose="020F0502020204030204"/>
                <a:ea typeface="+mj-ea"/>
                <a:cs typeface="+mj-cs"/>
              </a:rPr>
              <a:t>Project outputs achieved</a:t>
            </a:r>
          </a:p>
        </p:txBody>
      </p:sp>
      <p:grpSp>
        <p:nvGrpSpPr>
          <p:cNvPr id="5" name="Group 4"/>
          <p:cNvGrpSpPr/>
          <p:nvPr/>
        </p:nvGrpSpPr>
        <p:grpSpPr>
          <a:xfrm>
            <a:off x="661736" y="1809000"/>
            <a:ext cx="7076501" cy="3240000"/>
            <a:chOff x="1815255" y="1439516"/>
            <a:chExt cx="6966137" cy="3240000"/>
          </a:xfrm>
        </p:grpSpPr>
        <p:sp>
          <p:nvSpPr>
            <p:cNvPr id="3" name="Oval 2"/>
            <p:cNvSpPr>
              <a:spLocks noChangeAspect="1"/>
            </p:cNvSpPr>
            <p:nvPr/>
          </p:nvSpPr>
          <p:spPr>
            <a:xfrm>
              <a:off x="1815255" y="1439516"/>
              <a:ext cx="3240000" cy="3240000"/>
            </a:xfrm>
            <a:prstGeom prst="ellipse">
              <a:avLst/>
            </a:prstGeom>
            <a:solidFill>
              <a:srgbClr val="EFB9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&gt;6000 people engaged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7 Steps Medicine Reviews</a:t>
              </a:r>
            </a:p>
          </p:txBody>
        </p:sp>
        <p:sp>
          <p:nvSpPr>
            <p:cNvPr id="4" name="Oval 3"/>
            <p:cNvSpPr>
              <a:spLocks noChangeAspect="1"/>
            </p:cNvSpPr>
            <p:nvPr/>
          </p:nvSpPr>
          <p:spPr>
            <a:xfrm>
              <a:off x="5541392" y="1439516"/>
              <a:ext cx="3240000" cy="3240000"/>
            </a:xfrm>
            <a:prstGeom prst="ellipse">
              <a:avLst/>
            </a:prstGeom>
            <a:solidFill>
              <a:srgbClr val="EFB9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188 Healthcare Professionals trained </a:t>
              </a:r>
            </a:p>
          </p:txBody>
        </p:sp>
      </p:grpSp>
      <p:sp>
        <p:nvSpPr>
          <p:cNvPr id="7" name="Oval 6">
            <a:extLst>
              <a:ext uri="{FF2B5EF4-FFF2-40B4-BE49-F238E27FC236}">
                <a16:creationId xmlns:a16="http://schemas.microsoft.com/office/drawing/2014/main" id="{B8231DF1-71AA-63E6-780A-5ED213D5417D}"/>
              </a:ext>
            </a:extLst>
          </p:cNvPr>
          <p:cNvSpPr>
            <a:spLocks noChangeAspect="1"/>
          </p:cNvSpPr>
          <p:nvPr/>
        </p:nvSpPr>
        <p:spPr>
          <a:xfrm>
            <a:off x="8232076" y="1809000"/>
            <a:ext cx="3291331" cy="3240000"/>
          </a:xfrm>
          <a:prstGeom prst="ellipse">
            <a:avLst/>
          </a:prstGeom>
          <a:solidFill>
            <a:srgbClr val="EFB9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Significant number of Healthcare Professionals in-directly trained</a:t>
            </a:r>
          </a:p>
        </p:txBody>
      </p:sp>
    </p:spTree>
    <p:extLst>
      <p:ext uri="{BB962C8B-B14F-4D97-AF65-F5344CB8AC3E}">
        <p14:creationId xmlns:p14="http://schemas.microsoft.com/office/powerpoint/2010/main" val="2194713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24442" y="365126"/>
            <a:ext cx="11414632" cy="6418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27488D"/>
                </a:solidFill>
                <a:effectLst/>
                <a:uLnTx/>
                <a:uFillTx/>
                <a:latin typeface="Calibri" panose="020F0502020204030204"/>
                <a:ea typeface="+mj-ea"/>
                <a:cs typeface="+mj-cs"/>
              </a:rPr>
              <a:t>Project developments </a:t>
            </a:r>
          </a:p>
        </p:txBody>
      </p:sp>
      <p:grpSp>
        <p:nvGrpSpPr>
          <p:cNvPr id="5" name="Group 4"/>
          <p:cNvGrpSpPr/>
          <p:nvPr/>
        </p:nvGrpSpPr>
        <p:grpSpPr>
          <a:xfrm>
            <a:off x="661736" y="1809000"/>
            <a:ext cx="7076501" cy="3240000"/>
            <a:chOff x="1815255" y="1439516"/>
            <a:chExt cx="6966137" cy="3240000"/>
          </a:xfrm>
        </p:grpSpPr>
        <p:sp>
          <p:nvSpPr>
            <p:cNvPr id="3" name="Oval 2"/>
            <p:cNvSpPr>
              <a:spLocks noChangeAspect="1"/>
            </p:cNvSpPr>
            <p:nvPr/>
          </p:nvSpPr>
          <p:spPr>
            <a:xfrm>
              <a:off x="1815255" y="1439516"/>
              <a:ext cx="3240000" cy="3240000"/>
            </a:xfrm>
            <a:prstGeom prst="ellipse">
              <a:avLst/>
            </a:prstGeom>
            <a:solidFill>
              <a:srgbClr val="EFB9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PC MAI</a:t>
              </a:r>
            </a:p>
          </p:txBody>
        </p:sp>
        <p:sp>
          <p:nvSpPr>
            <p:cNvPr id="4" name="Oval 3"/>
            <p:cNvSpPr>
              <a:spLocks noChangeAspect="1"/>
            </p:cNvSpPr>
            <p:nvPr/>
          </p:nvSpPr>
          <p:spPr>
            <a:xfrm>
              <a:off x="5541392" y="1439516"/>
              <a:ext cx="3240000" cy="3240000"/>
            </a:xfrm>
            <a:prstGeom prst="ellipse">
              <a:avLst/>
            </a:prstGeom>
            <a:solidFill>
              <a:srgbClr val="EFB9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Accredited Healthcare Professionals training  </a:t>
              </a:r>
            </a:p>
          </p:txBody>
        </p:sp>
      </p:grpSp>
      <p:sp>
        <p:nvSpPr>
          <p:cNvPr id="7" name="Oval 6">
            <a:extLst>
              <a:ext uri="{FF2B5EF4-FFF2-40B4-BE49-F238E27FC236}">
                <a16:creationId xmlns:a16="http://schemas.microsoft.com/office/drawing/2014/main" id="{B8231DF1-71AA-63E6-780A-5ED213D5417D}"/>
              </a:ext>
            </a:extLst>
          </p:cNvPr>
          <p:cNvSpPr>
            <a:spLocks noChangeAspect="1"/>
          </p:cNvSpPr>
          <p:nvPr/>
        </p:nvSpPr>
        <p:spPr>
          <a:xfrm>
            <a:off x="8232076" y="1809000"/>
            <a:ext cx="3291331" cy="3240000"/>
          </a:xfrm>
          <a:prstGeom prst="ellipse">
            <a:avLst/>
          </a:prstGeom>
          <a:solidFill>
            <a:srgbClr val="EFB9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mn-cs"/>
              </a:rPr>
              <a:t>Mobile tools : PROMS</a:t>
            </a:r>
          </a:p>
        </p:txBody>
      </p:sp>
    </p:spTree>
    <p:extLst>
      <p:ext uri="{BB962C8B-B14F-4D97-AF65-F5344CB8AC3E}">
        <p14:creationId xmlns:p14="http://schemas.microsoft.com/office/powerpoint/2010/main" val="43073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text and images&#10;&#10;Description automatically generated">
            <a:extLst>
              <a:ext uri="{FF2B5EF4-FFF2-40B4-BE49-F238E27FC236}">
                <a16:creationId xmlns:a16="http://schemas.microsoft.com/office/drawing/2014/main" id="{908D1199-6648-2107-7EF1-67EC402C88CA}"/>
              </a:ext>
            </a:extLst>
          </p:cNvPr>
          <p:cNvPicPr>
            <a:picLocks noChangeAspect="1"/>
          </p:cNvPicPr>
          <p:nvPr/>
        </p:nvPicPr>
        <p:blipFill rotWithShape="1">
          <a:blip r:embed="rId3"/>
          <a:srcRect l="7333" t="39141" r="1333" b="12121"/>
          <a:stretch/>
        </p:blipFill>
        <p:spPr>
          <a:xfrm>
            <a:off x="115562" y="1221166"/>
            <a:ext cx="11925442" cy="4206867"/>
          </a:xfrm>
          <a:prstGeom prst="rect">
            <a:avLst/>
          </a:prstGeom>
        </p:spPr>
      </p:pic>
      <p:sp>
        <p:nvSpPr>
          <p:cNvPr id="5" name="Title 4">
            <a:extLst>
              <a:ext uri="{FF2B5EF4-FFF2-40B4-BE49-F238E27FC236}">
                <a16:creationId xmlns:a16="http://schemas.microsoft.com/office/drawing/2014/main" id="{CA09DD0F-125C-2A65-148E-0CE1DA24E2AE}"/>
              </a:ext>
            </a:extLst>
          </p:cNvPr>
          <p:cNvSpPr>
            <a:spLocks noGrp="1"/>
          </p:cNvSpPr>
          <p:nvPr>
            <p:ph type="ctrTitle"/>
          </p:nvPr>
        </p:nvSpPr>
        <p:spPr>
          <a:xfrm>
            <a:off x="429237" y="320424"/>
            <a:ext cx="11333526" cy="888832"/>
          </a:xfrm>
        </p:spPr>
        <p:txBody>
          <a:bodyPr lIns="91440" tIns="45720" rIns="91440" bIns="45720" anchor="t"/>
          <a:lstStyle/>
          <a:p>
            <a:pPr algn="l"/>
            <a:r>
              <a:rPr lang="en-GB" sz="2400" b="1">
                <a:solidFill>
                  <a:schemeClr val="accent6"/>
                </a:solidFill>
              </a:rPr>
              <a:t>iSIMPATHY - Environmental &amp; personal impact of addressing prescribing  </a:t>
            </a:r>
            <a:endParaRPr lang="en-GB" sz="2400" b="1">
              <a:solidFill>
                <a:schemeClr val="accent6"/>
              </a:solidFill>
              <a:cs typeface="Arial"/>
            </a:endParaRPr>
          </a:p>
        </p:txBody>
      </p:sp>
      <p:sp>
        <p:nvSpPr>
          <p:cNvPr id="2" name="TextBox 1">
            <a:extLst>
              <a:ext uri="{FF2B5EF4-FFF2-40B4-BE49-F238E27FC236}">
                <a16:creationId xmlns:a16="http://schemas.microsoft.com/office/drawing/2014/main" id="{0B15A955-6DF0-0E77-0F67-74F3CF40EA42}"/>
              </a:ext>
            </a:extLst>
          </p:cNvPr>
          <p:cNvSpPr txBox="1"/>
          <p:nvPr/>
        </p:nvSpPr>
        <p:spPr>
          <a:xfrm>
            <a:off x="428625" y="6203156"/>
            <a:ext cx="3411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hlinkClick r:id="rId4"/>
              </a:rPr>
              <a:t>https://www.isimpathy.eu/</a:t>
            </a:r>
            <a:endParaRPr lang="en-GB"/>
          </a:p>
        </p:txBody>
      </p:sp>
    </p:spTree>
    <p:extLst>
      <p:ext uri="{BB962C8B-B14F-4D97-AF65-F5344CB8AC3E}">
        <p14:creationId xmlns:p14="http://schemas.microsoft.com/office/powerpoint/2010/main" val="143680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382395-3921-434F-885A-DA5FC7CFB323}"/>
              </a:ext>
            </a:extLst>
          </p:cNvPr>
          <p:cNvSpPr>
            <a:spLocks noGrp="1"/>
          </p:cNvSpPr>
          <p:nvPr>
            <p:ph type="title"/>
          </p:nvPr>
        </p:nvSpPr>
        <p:spPr>
          <a:xfrm>
            <a:off x="364621" y="298218"/>
            <a:ext cx="11462758" cy="1006474"/>
          </a:xfrm>
        </p:spPr>
        <p:txBody>
          <a:bodyPr/>
          <a:lstStyle/>
          <a:p>
            <a:r>
              <a:rPr lang="en-GB" b="1" dirty="0">
                <a:solidFill>
                  <a:srgbClr val="27488D"/>
                </a:solidFill>
              </a:rPr>
              <a:t>Patient Reported Outcome Measures (PROMS)</a:t>
            </a:r>
          </a:p>
        </p:txBody>
      </p:sp>
      <p:sp>
        <p:nvSpPr>
          <p:cNvPr id="2" name="Text Placeholder 3">
            <a:extLst>
              <a:ext uri="{FF2B5EF4-FFF2-40B4-BE49-F238E27FC236}">
                <a16:creationId xmlns:a16="http://schemas.microsoft.com/office/drawing/2014/main" id="{AFF254A1-7011-89B5-BB0D-9DD98E9EF46C}"/>
              </a:ext>
            </a:extLst>
          </p:cNvPr>
          <p:cNvSpPr txBox="1">
            <a:spLocks/>
          </p:cNvSpPr>
          <p:nvPr/>
        </p:nvSpPr>
        <p:spPr>
          <a:xfrm>
            <a:off x="642526" y="884913"/>
            <a:ext cx="10906947" cy="5088174"/>
          </a:xfrm>
          <a:prstGeom prst="rect">
            <a:avLst/>
          </a:prstGeom>
        </p:spPr>
        <p:txBody>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PROMS were collected from some Patients before and after review</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89% of patients had not had a medicine review before</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After having had their review</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91% felt that their review helped their understanding of their medicines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Patients reported reduced side-effects, 64% pre-review, reducing to 38% post-review</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89% felt that all or most of their concerns were considered</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200" b="1" i="1"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“I’m definitely less short of breath and dizzy now”</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200" b="1" i="1"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“Pains in my legs used to limit my walking distance, but this has improved after my medication”</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200" b="1" i="1"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“Dad’s mood and appetite are much better since his medication review”</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0213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382395-3921-434F-885A-DA5FC7CFB323}"/>
              </a:ext>
            </a:extLst>
          </p:cNvPr>
          <p:cNvSpPr>
            <a:spLocks noGrp="1"/>
          </p:cNvSpPr>
          <p:nvPr>
            <p:ph type="title"/>
          </p:nvPr>
        </p:nvSpPr>
        <p:spPr>
          <a:xfrm>
            <a:off x="424442" y="365126"/>
            <a:ext cx="10492602" cy="1108404"/>
          </a:xfrm>
        </p:spPr>
        <p:txBody>
          <a:bodyPr/>
          <a:lstStyle/>
          <a:p>
            <a:r>
              <a:rPr lang="en-GB" sz="4800" b="1" dirty="0">
                <a:solidFill>
                  <a:srgbClr val="27488D"/>
                </a:solidFill>
              </a:rPr>
              <a:t>Economic</a:t>
            </a:r>
          </a:p>
        </p:txBody>
      </p:sp>
      <p:sp>
        <p:nvSpPr>
          <p:cNvPr id="2" name="Text Placeholder 3">
            <a:extLst>
              <a:ext uri="{FF2B5EF4-FFF2-40B4-BE49-F238E27FC236}">
                <a16:creationId xmlns:a16="http://schemas.microsoft.com/office/drawing/2014/main" id="{AFF254A1-7011-89B5-BB0D-9DD98E9EF46C}"/>
              </a:ext>
            </a:extLst>
          </p:cNvPr>
          <p:cNvSpPr txBox="1">
            <a:spLocks/>
          </p:cNvSpPr>
          <p:nvPr/>
        </p:nvSpPr>
        <p:spPr>
          <a:xfrm>
            <a:off x="642526" y="1207265"/>
            <a:ext cx="10906947" cy="4728117"/>
          </a:xfrm>
          <a:prstGeom prst="rect">
            <a:avLst/>
          </a:prstGeom>
        </p:spPr>
        <p:txBody>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Economic analysis is being completed – these preliminary findings are based on data collected earlier in the project and are on the basis of per 100 reviews: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Total associated staff </a:t>
            </a:r>
            <a:r>
              <a:rPr kumimoji="0" lang="en-GB" sz="2800" b="1"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costs</a:t>
            </a: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 average £7500 (8786 euros)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Cost implication from net medication changes – </a:t>
            </a:r>
            <a:r>
              <a:rPr kumimoji="0" lang="en-GB" sz="2800" b="1"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net reduction</a:t>
            </a: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 of £13,100 (15346 euros )</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Potential Costs </a:t>
            </a:r>
            <a:r>
              <a:rPr kumimoji="0" lang="en-GB" sz="2800" b="1"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avoided</a:t>
            </a: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 from avoided healthcare resources used £168,800 (this is based on quantifying </a:t>
            </a:r>
            <a:r>
              <a:rPr kumimoji="0" lang="en-GB" sz="2800" b="0" i="0" u="none" strike="noStrike" kern="1200" cap="none" spc="0" normalizeH="0" baseline="0" noProof="0" dirty="0" err="1">
                <a:ln>
                  <a:noFill/>
                </a:ln>
                <a:solidFill>
                  <a:srgbClr val="27488D"/>
                </a:solidFill>
                <a:effectLst/>
                <a:uLnTx/>
                <a:uFillTx/>
                <a:latin typeface="Calibri" panose="020F0502020204030204"/>
                <a:ea typeface="+mn-ea"/>
                <a:cs typeface="Arial" panose="020B0604020202020204" pitchFamily="34" charset="0"/>
              </a:rPr>
              <a:t>Eadon</a:t>
            </a:r>
            <a:r>
              <a:rPr kumimoji="0" lang="en-GB" sz="2800" b="0" i="0" u="none" strike="noStrike" kern="1200" cap="none" spc="0" normalizeH="0" baseline="0" noProof="0" dirty="0">
                <a:ln>
                  <a:noFill/>
                </a:ln>
                <a:solidFill>
                  <a:srgbClr val="27488D"/>
                </a:solidFill>
                <a:effectLst/>
                <a:uLnTx/>
                <a:uFillTx/>
                <a:latin typeface="Calibri" panose="020F0502020204030204"/>
                <a:ea typeface="+mn-ea"/>
                <a:cs typeface="Arial" panose="020B0604020202020204" pitchFamily="34" charset="0"/>
              </a:rPr>
              <a:t> score patient health consequences) &amp; 7.4 QALY</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65274401"/>
      </p:ext>
    </p:extLst>
  </p:cSld>
  <p:clrMapOvr>
    <a:masterClrMapping/>
  </p:clrMapOvr>
</p:sld>
</file>

<file path=ppt/theme/theme1.xml><?xml version="1.0" encoding="utf-8"?>
<a:theme xmlns:a="http://schemas.openxmlformats.org/drawingml/2006/main" name="Scottish Government Whi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Blue_background_and_logo_bar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ue_background_and_logo_bar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3581</TotalTime>
  <Words>4078</Words>
  <Application>Microsoft Office PowerPoint</Application>
  <PresentationFormat>Widescreen</PresentationFormat>
  <Paragraphs>545</Paragraphs>
  <Slides>44</Slides>
  <Notes>23</Notes>
  <HiddenSlides>5</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44</vt:i4>
      </vt:variant>
    </vt:vector>
  </HeadingPairs>
  <TitlesOfParts>
    <vt:vector size="59" baseType="lpstr">
      <vt:lpstr>HGSSoeiKakugothicUB</vt:lpstr>
      <vt:lpstr>Meiryo</vt:lpstr>
      <vt:lpstr>Arial</vt:lpstr>
      <vt:lpstr>Calibri</vt:lpstr>
      <vt:lpstr>Calibri Light</vt:lpstr>
      <vt:lpstr>Symbol</vt:lpstr>
      <vt:lpstr>Times New Roman</vt:lpstr>
      <vt:lpstr>Wingdings</vt:lpstr>
      <vt:lpstr>Scottish Government White</vt:lpstr>
      <vt:lpstr>Office Theme</vt:lpstr>
      <vt:lpstr>Office Theme</vt:lpstr>
      <vt:lpstr>Office Theme</vt:lpstr>
      <vt:lpstr>Office Theme</vt:lpstr>
      <vt:lpstr>4_Blue_background_and_logo_bar_1</vt:lpstr>
      <vt:lpstr>Blue_background_and_logo_bar_1</vt:lpstr>
      <vt:lpstr>PowerPoint Presentation</vt:lpstr>
      <vt:lpstr>Prescribing: scale of the problem</vt:lpstr>
      <vt:lpstr>What is iSIMPATHY?</vt:lpstr>
      <vt:lpstr>PowerPoint Presentation</vt:lpstr>
      <vt:lpstr>PowerPoint Presentation</vt:lpstr>
      <vt:lpstr>PowerPoint Presentation</vt:lpstr>
      <vt:lpstr>iSIMPATHY - Environmental &amp; personal impact of addressing prescribing  </vt:lpstr>
      <vt:lpstr>Patient Reported Outcome Measures (PROMS)</vt:lpstr>
      <vt:lpstr>Economic</vt:lpstr>
      <vt:lpstr>Environmental</vt:lpstr>
      <vt:lpstr>PowerPoint Presentation</vt:lpstr>
      <vt:lpstr>PowerPoint Presentation</vt:lpstr>
      <vt:lpstr>Reducing medicines waste - Safe disposal of medicines including inhalers</vt:lpstr>
      <vt:lpstr>Person-centred medicines reviews</vt:lpstr>
      <vt:lpstr>National Polypharmacy guide</vt:lpstr>
      <vt:lpstr>Quality Prescribing for Respiratory Guide. Key messages</vt:lpstr>
      <vt:lpstr>Benefits of implementing respiratory review work</vt:lpstr>
      <vt:lpstr>Carbon footprint of Inhalers</vt:lpstr>
      <vt:lpstr>PowerPoint Presentation</vt:lpstr>
      <vt:lpstr>Right Decision Service: Effective Prescribing and Therapeutics resources</vt:lpstr>
      <vt:lpstr>Tools and monitoring - National Therapeutic Indicators (NTIs) </vt:lpstr>
      <vt:lpstr>Case finding in General Practice- Scottish Therapeutics Utility (STU)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proportion of environmental impact is due to Salbutamol inhalers alone? </vt:lpstr>
      <vt:lpstr>What proportion of environmental impact is due to Salbutamol inhalers alone? </vt:lpstr>
      <vt:lpstr>PowerPoint Presentation</vt:lpstr>
      <vt:lpstr>PowerPoint Presentation</vt:lpstr>
      <vt:lpstr>PowerPoint Presentation</vt:lpstr>
      <vt:lpstr>Implementing change in practice: sphere of influence</vt:lpstr>
      <vt:lpstr>What are the actions YOU can take to make the biggest difference in prescribing to reduce harm and waste?</vt:lpstr>
      <vt:lpstr>Better care is better for the person and the environment   If you have any queries, please email EPandT@gov.scot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to….reduce waste and harm</dc:title>
  <dc:creator>Emily Kennedy</dc:creator>
  <cp:lastModifiedBy>Anne Leitch</cp:lastModifiedBy>
  <cp:revision>3</cp:revision>
  <dcterms:created xsi:type="dcterms:W3CDTF">2024-04-08T08:47:57Z</dcterms:created>
  <dcterms:modified xsi:type="dcterms:W3CDTF">2024-04-16T14:05:34Z</dcterms:modified>
</cp:coreProperties>
</file>