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7"/>
  </p:notesMasterIdLst>
  <p:sldIdLst>
    <p:sldId id="257" r:id="rId6"/>
    <p:sldId id="264" r:id="rId7"/>
    <p:sldId id="266" r:id="rId8"/>
    <p:sldId id="386" r:id="rId9"/>
    <p:sldId id="3670" r:id="rId10"/>
    <p:sldId id="362" r:id="rId11"/>
    <p:sldId id="3671" r:id="rId12"/>
    <p:sldId id="3672" r:id="rId13"/>
    <p:sldId id="358" r:id="rId14"/>
    <p:sldId id="378" r:id="rId15"/>
    <p:sldId id="3691" r:id="rId16"/>
    <p:sldId id="359" r:id="rId17"/>
    <p:sldId id="3673" r:id="rId18"/>
    <p:sldId id="3675" r:id="rId19"/>
    <p:sldId id="3676" r:id="rId20"/>
    <p:sldId id="3677" r:id="rId21"/>
    <p:sldId id="3678" r:id="rId22"/>
    <p:sldId id="3679" r:id="rId23"/>
    <p:sldId id="3680" r:id="rId24"/>
    <p:sldId id="3681" r:id="rId25"/>
    <p:sldId id="3684" r:id="rId26"/>
    <p:sldId id="3685" r:id="rId27"/>
    <p:sldId id="3690" r:id="rId28"/>
    <p:sldId id="3682" r:id="rId29"/>
    <p:sldId id="3674" r:id="rId30"/>
    <p:sldId id="3688" r:id="rId31"/>
    <p:sldId id="3689" r:id="rId32"/>
    <p:sldId id="382" r:id="rId33"/>
    <p:sldId id="379" r:id="rId34"/>
    <p:sldId id="380" r:id="rId35"/>
    <p:sldId id="259"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Context" id="{DBA230C2-627F-458E-8478-ED3EAFDB3137}">
          <p14:sldIdLst>
            <p14:sldId id="257"/>
            <p14:sldId id="264"/>
            <p14:sldId id="266"/>
            <p14:sldId id="386"/>
            <p14:sldId id="3670"/>
            <p14:sldId id="362"/>
            <p14:sldId id="3671"/>
            <p14:sldId id="3672"/>
            <p14:sldId id="358"/>
          </p14:sldIdLst>
        </p14:section>
        <p14:section name="What does CollaboRATE look like?" id="{EF2C0C2F-1AE8-48EE-81CF-D5156CD36C25}">
          <p14:sldIdLst>
            <p14:sldId id="378"/>
            <p14:sldId id="3691"/>
          </p14:sldIdLst>
        </p14:section>
        <p14:section name="The Toolkit" id="{131628E0-C113-4D1C-BC87-D90173EA429E}">
          <p14:sldIdLst>
            <p14:sldId id="359"/>
            <p14:sldId id="3673"/>
            <p14:sldId id="3675"/>
            <p14:sldId id="3676"/>
            <p14:sldId id="3677"/>
            <p14:sldId id="3678"/>
            <p14:sldId id="3679"/>
            <p14:sldId id="3680"/>
            <p14:sldId id="3681"/>
            <p14:sldId id="3684"/>
            <p14:sldId id="3685"/>
            <p14:sldId id="3690"/>
            <p14:sldId id="3682"/>
            <p14:sldId id="3674"/>
            <p14:sldId id="3688"/>
            <p14:sldId id="3689"/>
          </p14:sldIdLst>
        </p14:section>
        <p14:section name="Other Resources" id="{0462DA55-BE68-4ADC-A8AE-A0E4C3FFF458}">
          <p14:sldIdLst>
            <p14:sldId id="382"/>
            <p14:sldId id="379"/>
            <p14:sldId id="380"/>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63C"/>
    <a:srgbClr val="E4B21D"/>
    <a:srgbClr val="002C69"/>
    <a:srgbClr val="4F9EC9"/>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9FFC5-3C86-4E30-822D-1A06DAE3CFE2}" v="69" vWet="71" dt="2024-04-10T15:01:49.972"/>
    <p1510:client id="{FA369086-C89A-406F-8128-6A2D2C6EE00D}" v="30" dt="2024-04-11T13:49:10.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7"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4E385-7A0B-49B2-95B3-96D06FFDBD80}" type="datetimeFigureOut">
              <a:rPr lang="en-GB" smtClean="0"/>
              <a:t>11/04/2024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67B67-6805-4946-8254-4AE2A013FDDF}" type="slidenum">
              <a:rPr lang="en-GB" smtClean="0"/>
              <a:t>‹#›</a:t>
            </a:fld>
            <a:endParaRPr lang="en-GB"/>
          </a:p>
        </p:txBody>
      </p:sp>
    </p:spTree>
    <p:extLst>
      <p:ext uri="{BB962C8B-B14F-4D97-AF65-F5344CB8AC3E}">
        <p14:creationId xmlns:p14="http://schemas.microsoft.com/office/powerpoint/2010/main" val="398164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way.cloud.microsoft/h8hYl36Prlbs9ijF?ref=Lin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nes.nhs.scot/74012/realistic-medicine/collaborate-data-collection-too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C2AAD-E557-429C-96AB-DD74B1B0A85F}" type="slidenum">
              <a:rPr lang="en-GB" smtClean="0"/>
              <a:t>1</a:t>
            </a:fld>
            <a:endParaRPr lang="en-GB"/>
          </a:p>
        </p:txBody>
      </p:sp>
    </p:spTree>
    <p:extLst>
      <p:ext uri="{BB962C8B-B14F-4D97-AF65-F5344CB8AC3E}">
        <p14:creationId xmlns:p14="http://schemas.microsoft.com/office/powerpoint/2010/main" val="94846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Questions/comments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DB96E6-B1ED-4BC8-AE17-05EB277C82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8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CA316-AA84-470D-8377-932704D1D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Notes Placeholder 1">
            <a:extLst>
              <a:ext uri="{FF2B5EF4-FFF2-40B4-BE49-F238E27FC236}">
                <a16:creationId xmlns:a16="http://schemas.microsoft.com/office/drawing/2014/main" id="{EF3F8686-365E-6DED-C790-4886617F65C6}"/>
              </a:ext>
            </a:extLst>
          </p:cNvPr>
          <p:cNvSpPr>
            <a:spLocks noGrp="1"/>
          </p:cNvSpPr>
          <p:nvPr>
            <p:ph type="body" idx="1"/>
          </p:nvPr>
        </p:nvSpPr>
        <p:spPr/>
        <p:txBody>
          <a:bodyPr/>
          <a:lstStyle/>
          <a:p>
            <a:r>
              <a:rPr lang="en-GB" sz="1100"/>
              <a:t>In the </a:t>
            </a:r>
            <a:r>
              <a:rPr lang="en-GB" sz="1100" err="1"/>
              <a:t>CollaboRATE</a:t>
            </a:r>
            <a:r>
              <a:rPr lang="en-GB" sz="1100"/>
              <a:t> Toolkit you can find downloadable leaflets for patients, flyers for Staff information and patient Surveys in both printable and electronic versions.</a:t>
            </a:r>
          </a:p>
        </p:txBody>
      </p:sp>
    </p:spTree>
    <p:extLst>
      <p:ext uri="{BB962C8B-B14F-4D97-AF65-F5344CB8AC3E}">
        <p14:creationId xmlns:p14="http://schemas.microsoft.com/office/powerpoint/2010/main" val="108485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CA316-AA84-470D-8377-932704D1D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Notes Placeholder 1">
            <a:extLst>
              <a:ext uri="{FF2B5EF4-FFF2-40B4-BE49-F238E27FC236}">
                <a16:creationId xmlns:a16="http://schemas.microsoft.com/office/drawing/2014/main" id="{EF3F8686-365E-6DED-C790-4886617F65C6}"/>
              </a:ext>
            </a:extLst>
          </p:cNvPr>
          <p:cNvSpPr>
            <a:spLocks noGrp="1"/>
          </p:cNvSpPr>
          <p:nvPr>
            <p:ph type="body" idx="1"/>
          </p:nvPr>
        </p:nvSpPr>
        <p:spPr/>
        <p:txBody>
          <a:bodyPr/>
          <a:lstStyle/>
          <a:p>
            <a:pPr algn="l" rtl="0">
              <a:buFont typeface="+mj-lt"/>
              <a:buNone/>
            </a:pPr>
            <a:r>
              <a:rPr lang="en-GB" sz="1100" b="0">
                <a:latin typeface="+mn-lt"/>
              </a:rPr>
              <a:t>10 mins</a:t>
            </a:r>
          </a:p>
          <a:p>
            <a:pPr algn="l" rtl="0">
              <a:buFont typeface="+mj-lt"/>
              <a:buNone/>
            </a:pPr>
            <a:endParaRPr lang="en-GB" sz="1100" b="0">
              <a:latin typeface="+mn-lt"/>
            </a:endParaRPr>
          </a:p>
          <a:p>
            <a:pPr algn="l" rtl="0">
              <a:buFont typeface="+mj-lt"/>
              <a:buNone/>
            </a:pPr>
            <a:r>
              <a:rPr lang="en-GB" sz="1100" b="0">
                <a:latin typeface="+mn-lt"/>
              </a:rPr>
              <a:t>Let me show you how to create a survey and QR code before you have a go.</a:t>
            </a:r>
          </a:p>
          <a:p>
            <a:pPr marL="228600" indent="-228600" algn="l" rtl="0">
              <a:buFont typeface="+mj-lt"/>
              <a:buAutoNum type="arabicPeriod"/>
            </a:pPr>
            <a:r>
              <a:rPr lang="en-GB" sz="1100" b="0">
                <a:latin typeface="+mn-lt"/>
              </a:rPr>
              <a:t>Scroll down to Patient Surveys and select the tool you’d like to use. </a:t>
            </a:r>
            <a:r>
              <a:rPr lang="en-GB" sz="1600">
                <a:hlinkClick r:id="rId3"/>
              </a:rPr>
              <a:t>How to measure shared decision making?  (</a:t>
            </a:r>
            <a:r>
              <a:rPr lang="en-GB" sz="1600" err="1">
                <a:hlinkClick r:id="rId3"/>
              </a:rPr>
              <a:t>cloud.microsoft</a:t>
            </a:r>
            <a:r>
              <a:rPr lang="en-GB" sz="1600">
                <a:hlinkClick r:id="rId3"/>
              </a:rPr>
              <a:t>)</a:t>
            </a:r>
            <a:endParaRPr lang="en-GB" sz="1600"/>
          </a:p>
          <a:p>
            <a:pPr marL="228600" indent="-228600" algn="l" rtl="0">
              <a:buFont typeface="+mj-lt"/>
              <a:buAutoNum type="arabicPeriod"/>
            </a:pPr>
            <a:r>
              <a:rPr lang="en-GB" sz="1600"/>
              <a:t>This will open up the survey in a new tab on your screen and it will have a button at the top saying “Duplicate it”.</a:t>
            </a:r>
          </a:p>
          <a:p>
            <a:pPr marL="228600" indent="-228600" algn="l" rtl="0">
              <a:buFont typeface="+mj-lt"/>
              <a:buAutoNum type="arabicPeriod"/>
            </a:pPr>
            <a:r>
              <a:rPr lang="en-GB" sz="1600"/>
              <a:t>It will take a moment to copy to your personal MS Forms account where it will then change to read “copy”.  You can simply click over this area and it will allow you to amend the text.</a:t>
            </a:r>
          </a:p>
          <a:p>
            <a:pPr marL="228600" indent="-228600" algn="l" rtl="0">
              <a:buFont typeface="+mj-lt"/>
              <a:buAutoNum type="arabicPeriod"/>
            </a:pPr>
            <a:r>
              <a:rPr lang="en-GB" sz="1600"/>
              <a:t>When you are happy with the wording of the survey and you are ready to share this, simply click on “Collect Responses”</a:t>
            </a:r>
          </a:p>
          <a:p>
            <a:pPr marL="228600" indent="-228600" algn="l" rtl="0">
              <a:buFont typeface="+mj-lt"/>
              <a:buAutoNum type="arabicPeriod"/>
            </a:pPr>
            <a:r>
              <a:rPr lang="en-GB" sz="1600"/>
              <a:t>Make sure you select “Anyone can respond” and then select the QR Code option</a:t>
            </a:r>
          </a:p>
          <a:p>
            <a:pPr marL="228600" indent="-228600" algn="l" rtl="0">
              <a:buFont typeface="+mj-lt"/>
              <a:buAutoNum type="arabicPeriod"/>
            </a:pPr>
            <a:r>
              <a:rPr lang="en-GB" sz="1600"/>
              <a:t>Select Download, where you can then save it to your files and add it to a poster of flyer.</a:t>
            </a:r>
          </a:p>
          <a:p>
            <a:pPr marL="228600" indent="-228600" algn="l" rtl="0">
              <a:buFont typeface="+mj-lt"/>
              <a:buAutoNum type="arabicPeriod"/>
            </a:pPr>
            <a:endParaRPr lang="en-GB" sz="1600"/>
          </a:p>
          <a:p>
            <a:pPr marL="228600" indent="-228600" algn="l" rtl="0">
              <a:buFont typeface="+mj-lt"/>
              <a:buAutoNum type="arabicPeriod"/>
            </a:pPr>
            <a:endParaRPr lang="en-GB" sz="1600"/>
          </a:p>
          <a:p>
            <a:pPr marL="228600" indent="-228600" algn="l" rtl="0">
              <a:buFont typeface="+mj-lt"/>
              <a:buAutoNum type="arabicPeriod"/>
            </a:pPr>
            <a:endParaRPr lang="en-GB" sz="1600"/>
          </a:p>
          <a:p>
            <a:pPr marL="228600" indent="-228600" algn="l" rtl="0">
              <a:buFont typeface="+mj-lt"/>
              <a:buAutoNum type="arabicPeriod"/>
            </a:pPr>
            <a:endParaRPr lang="en-GB" sz="1100" b="0">
              <a:latin typeface="+mn-lt"/>
            </a:endParaRPr>
          </a:p>
          <a:p>
            <a:endParaRPr lang="en-GB" sz="1100"/>
          </a:p>
        </p:txBody>
      </p:sp>
    </p:spTree>
    <p:extLst>
      <p:ext uri="{BB962C8B-B14F-4D97-AF65-F5344CB8AC3E}">
        <p14:creationId xmlns:p14="http://schemas.microsoft.com/office/powerpoint/2010/main" val="110661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4CA316-AA84-470D-8377-932704D1D142}" type="slidenum">
              <a:rPr lang="en-GB" smtClean="0"/>
              <a:t>15</a:t>
            </a:fld>
            <a:endParaRPr lang="en-GB"/>
          </a:p>
        </p:txBody>
      </p:sp>
    </p:spTree>
    <p:extLst>
      <p:ext uri="{BB962C8B-B14F-4D97-AF65-F5344CB8AC3E}">
        <p14:creationId xmlns:p14="http://schemas.microsoft.com/office/powerpoint/2010/main" val="705587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a:t>
            </a:r>
            <a:r>
              <a:rPr lang="en-GB" err="1"/>
              <a:t>youre</a:t>
            </a:r>
            <a:r>
              <a:rPr lang="en-GB"/>
              <a:t> survey is live, you can then go in and look at the responses either at a glance or by downloading it into excel…..</a:t>
            </a:r>
          </a:p>
        </p:txBody>
      </p:sp>
      <p:sp>
        <p:nvSpPr>
          <p:cNvPr id="4" name="Slide Number Placeholder 3"/>
          <p:cNvSpPr>
            <a:spLocks noGrp="1"/>
          </p:cNvSpPr>
          <p:nvPr>
            <p:ph type="sldNum" sz="quarter" idx="5"/>
          </p:nvPr>
        </p:nvSpPr>
        <p:spPr/>
        <p:txBody>
          <a:bodyPr/>
          <a:lstStyle/>
          <a:p>
            <a:fld id="{C64CA316-AA84-470D-8377-932704D1D142}" type="slidenum">
              <a:rPr lang="en-GB" smtClean="0"/>
              <a:t>21</a:t>
            </a:fld>
            <a:endParaRPr lang="en-GB"/>
          </a:p>
        </p:txBody>
      </p:sp>
    </p:spTree>
    <p:extLst>
      <p:ext uri="{BB962C8B-B14F-4D97-AF65-F5344CB8AC3E}">
        <p14:creationId xmlns:p14="http://schemas.microsoft.com/office/powerpoint/2010/main" val="201615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so you can start to use the Data Collection Tool which is also found on the Sway Resource.</a:t>
            </a:r>
          </a:p>
          <a:p>
            <a:r>
              <a:rPr lang="en-GB" err="1">
                <a:hlinkClick r:id="rId3"/>
              </a:rPr>
              <a:t>collaboRATE</a:t>
            </a:r>
            <a:r>
              <a:rPr lang="en-GB">
                <a:hlinkClick r:id="rId3"/>
              </a:rPr>
              <a:t> Data Collection Tool | Turas | Learn (</a:t>
            </a:r>
            <a:r>
              <a:rPr lang="en-GB" err="1">
                <a:hlinkClick r:id="rId3"/>
              </a:rPr>
              <a:t>nhs.scot</a:t>
            </a:r>
            <a:r>
              <a:rPr lang="en-GB">
                <a:hlinkClick r:id="rId3"/>
              </a:rPr>
              <a:t>)</a:t>
            </a:r>
            <a:endParaRPr lang="en-GB"/>
          </a:p>
        </p:txBody>
      </p:sp>
      <p:sp>
        <p:nvSpPr>
          <p:cNvPr id="4" name="Slide Number Placeholder 3"/>
          <p:cNvSpPr>
            <a:spLocks noGrp="1"/>
          </p:cNvSpPr>
          <p:nvPr>
            <p:ph type="sldNum" sz="quarter" idx="5"/>
          </p:nvPr>
        </p:nvSpPr>
        <p:spPr/>
        <p:txBody>
          <a:bodyPr/>
          <a:lstStyle/>
          <a:p>
            <a:fld id="{C64CA316-AA84-470D-8377-932704D1D142}" type="slidenum">
              <a:rPr lang="en-GB" smtClean="0"/>
              <a:t>22</a:t>
            </a:fld>
            <a:endParaRPr lang="en-GB"/>
          </a:p>
        </p:txBody>
      </p:sp>
    </p:spTree>
    <p:extLst>
      <p:ext uri="{BB962C8B-B14F-4D97-AF65-F5344CB8AC3E}">
        <p14:creationId xmlns:p14="http://schemas.microsoft.com/office/powerpoint/2010/main" val="316645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Questions/comments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DB96E6-B1ED-4BC8-AE17-05EB277C82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938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know how easy it is to create the survey, you need a plan for what’s going to happen with it next.</a:t>
            </a:r>
          </a:p>
        </p:txBody>
      </p:sp>
      <p:sp>
        <p:nvSpPr>
          <p:cNvPr id="4" name="Slide Number Placeholder 3"/>
          <p:cNvSpPr>
            <a:spLocks noGrp="1"/>
          </p:cNvSpPr>
          <p:nvPr>
            <p:ph type="sldNum" sz="quarter" idx="5"/>
          </p:nvPr>
        </p:nvSpPr>
        <p:spPr/>
        <p:txBody>
          <a:bodyPr/>
          <a:lstStyle/>
          <a:p>
            <a:fld id="{C64CA316-AA84-470D-8377-932704D1D142}" type="slidenum">
              <a:rPr lang="en-GB" smtClean="0"/>
              <a:t>24</a:t>
            </a:fld>
            <a:endParaRPr lang="en-GB"/>
          </a:p>
        </p:txBody>
      </p:sp>
    </p:spTree>
    <p:extLst>
      <p:ext uri="{BB962C8B-B14F-4D97-AF65-F5344CB8AC3E}">
        <p14:creationId xmlns:p14="http://schemas.microsoft.com/office/powerpoint/2010/main" val="125231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CA316-AA84-470D-8377-932704D1D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Notes Placeholder 1">
            <a:extLst>
              <a:ext uri="{FF2B5EF4-FFF2-40B4-BE49-F238E27FC236}">
                <a16:creationId xmlns:a16="http://schemas.microsoft.com/office/drawing/2014/main" id="{EF3F8686-365E-6DED-C790-4886617F65C6}"/>
              </a:ext>
            </a:extLst>
          </p:cNvPr>
          <p:cNvSpPr>
            <a:spLocks noGrp="1"/>
          </p:cNvSpPr>
          <p:nvPr>
            <p:ph type="body" idx="1"/>
          </p:nvPr>
        </p:nvSpPr>
        <p:spPr/>
        <p:txBody>
          <a:bodyPr/>
          <a:lstStyle/>
          <a:p>
            <a:pPr algn="l" rtl="0">
              <a:buFont typeface="+mj-lt"/>
              <a:buNone/>
            </a:pPr>
            <a:r>
              <a:rPr lang="en-GB" sz="1100" b="0">
                <a:latin typeface="+mn-lt"/>
              </a:rPr>
              <a:t>8 mins</a:t>
            </a:r>
          </a:p>
          <a:p>
            <a:pPr algn="l" rtl="0">
              <a:buFont typeface="+mj-lt"/>
              <a:buNone/>
            </a:pPr>
            <a:r>
              <a:rPr lang="en-GB" sz="1100">
                <a:latin typeface="+mn-lt"/>
              </a:rPr>
              <a:t>The toolkit also contains i</a:t>
            </a:r>
            <a:r>
              <a:rPr lang="en-GB" sz="1100" b="0" i="0">
                <a:solidFill>
                  <a:srgbClr val="000000"/>
                </a:solidFill>
                <a:effectLst/>
                <a:latin typeface="+mn-lt"/>
              </a:rPr>
              <a:t>nstructions on how to create a patient survey and a data collection spreadsheet.</a:t>
            </a:r>
          </a:p>
          <a:p>
            <a:pPr algn="l" rtl="0">
              <a:buFont typeface="+mj-lt"/>
              <a:buNone/>
            </a:pPr>
            <a:endParaRPr lang="en-GB" sz="1100" b="0" i="0">
              <a:solidFill>
                <a:srgbClr val="000000"/>
              </a:solidFill>
              <a:effectLst/>
              <a:latin typeface="+mn-lt"/>
            </a:endParaRPr>
          </a:p>
          <a:p>
            <a:pPr algn="l" rtl="0">
              <a:buFont typeface="+mj-lt"/>
              <a:buNone/>
            </a:pPr>
            <a:r>
              <a:rPr lang="en-GB" sz="1100" b="0" i="0">
                <a:solidFill>
                  <a:srgbClr val="000000"/>
                </a:solidFill>
                <a:effectLst/>
                <a:latin typeface="+mn-lt"/>
              </a:rPr>
              <a:t>The data collection spreadsheet is another downloadable tool designed for you to enter your data into the template allowing it to auto-generate the run charts for you.</a:t>
            </a:r>
          </a:p>
          <a:p>
            <a:pPr algn="l" rtl="0">
              <a:buFont typeface="+mj-lt"/>
              <a:buNone/>
            </a:pPr>
            <a:endParaRPr lang="en-GB" sz="1100" b="0" i="0">
              <a:solidFill>
                <a:srgbClr val="000000"/>
              </a:solidFill>
              <a:effectLst/>
              <a:latin typeface="+mn-lt"/>
            </a:endParaRPr>
          </a:p>
          <a:p>
            <a:pPr algn="l" rtl="0">
              <a:buFont typeface="+mj-lt"/>
              <a:buNone/>
            </a:pPr>
            <a:r>
              <a:rPr lang="en-GB" sz="1100" b="1" i="0">
                <a:solidFill>
                  <a:srgbClr val="000000"/>
                </a:solidFill>
                <a:effectLst/>
                <a:latin typeface="+mn-lt"/>
              </a:rPr>
              <a:t>CLICK: </a:t>
            </a:r>
            <a:r>
              <a:rPr lang="en-GB" sz="1100" b="0" i="0">
                <a:solidFill>
                  <a:srgbClr val="000000"/>
                </a:solidFill>
                <a:effectLst/>
                <a:latin typeface="+mn-lt"/>
              </a:rPr>
              <a:t>To prepare for the collection of data, you may want to think about creating a short measurement plan, detailing the who, what, where and when of the data collection.</a:t>
            </a:r>
          </a:p>
          <a:p>
            <a:pPr algn="l" rtl="0">
              <a:buFont typeface="+mj-lt"/>
              <a:buNone/>
            </a:pPr>
            <a:endParaRPr lang="en-GB" sz="1100" b="0" i="0">
              <a:solidFill>
                <a:srgbClr val="000000"/>
              </a:solidFill>
              <a:effectLst/>
              <a:latin typeface="+mn-lt"/>
            </a:endParaRPr>
          </a:p>
          <a:p>
            <a:pPr algn="l" rtl="0">
              <a:buFont typeface="+mj-lt"/>
              <a:buNone/>
            </a:pPr>
            <a:r>
              <a:rPr lang="en-GB" sz="1100" b="1" i="0">
                <a:solidFill>
                  <a:srgbClr val="000000"/>
                </a:solidFill>
                <a:effectLst/>
                <a:latin typeface="+mn-lt"/>
              </a:rPr>
              <a:t>ACTIVITY: Individual or paired work 5 mins.</a:t>
            </a:r>
          </a:p>
          <a:p>
            <a:pPr algn="l" rtl="0">
              <a:buFont typeface="+mj-lt"/>
              <a:buNone/>
            </a:pPr>
            <a:r>
              <a:rPr lang="en-GB" sz="1100" b="0" i="0">
                <a:solidFill>
                  <a:srgbClr val="000000"/>
                </a:solidFill>
                <a:effectLst/>
                <a:latin typeface="+mn-lt"/>
              </a:rPr>
              <a:t>Work individually or in pairs to create the start of your plan for how you might use this covering Who, How, Where and What.</a:t>
            </a:r>
          </a:p>
          <a:p>
            <a:endParaRPr lang="en-GB" sz="1100"/>
          </a:p>
        </p:txBody>
      </p:sp>
    </p:spTree>
    <p:extLst>
      <p:ext uri="{BB962C8B-B14F-4D97-AF65-F5344CB8AC3E}">
        <p14:creationId xmlns:p14="http://schemas.microsoft.com/office/powerpoint/2010/main" val="276460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a:t>
            </a:r>
          </a:p>
        </p:txBody>
      </p:sp>
      <p:sp>
        <p:nvSpPr>
          <p:cNvPr id="4" name="Slide Number Placeholder 3"/>
          <p:cNvSpPr>
            <a:spLocks noGrp="1"/>
          </p:cNvSpPr>
          <p:nvPr>
            <p:ph type="sldNum" sz="quarter" idx="5"/>
          </p:nvPr>
        </p:nvSpPr>
        <p:spPr/>
        <p:txBody>
          <a:bodyPr/>
          <a:lstStyle/>
          <a:p>
            <a:fld id="{C64CA316-AA84-470D-8377-932704D1D142}" type="slidenum">
              <a:rPr lang="en-GB" smtClean="0"/>
              <a:t>26</a:t>
            </a:fld>
            <a:endParaRPr lang="en-GB"/>
          </a:p>
        </p:txBody>
      </p:sp>
    </p:spTree>
    <p:extLst>
      <p:ext uri="{BB962C8B-B14F-4D97-AF65-F5344CB8AC3E}">
        <p14:creationId xmlns:p14="http://schemas.microsoft.com/office/powerpoint/2010/main" val="415473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p>
        </p:txBody>
      </p:sp>
      <p:sp>
        <p:nvSpPr>
          <p:cNvPr id="4" name="Slide Number Placeholder 3"/>
          <p:cNvSpPr>
            <a:spLocks noGrp="1"/>
          </p:cNvSpPr>
          <p:nvPr>
            <p:ph type="sldNum" sz="quarter" idx="5"/>
          </p:nvPr>
        </p:nvSpPr>
        <p:spPr/>
        <p:txBody>
          <a:bodyPr/>
          <a:lstStyle/>
          <a:p>
            <a:fld id="{C64CA316-AA84-470D-8377-932704D1D142}" type="slidenum">
              <a:rPr lang="en-GB" smtClean="0"/>
              <a:t>2</a:t>
            </a:fld>
            <a:endParaRPr lang="en-GB"/>
          </a:p>
        </p:txBody>
      </p:sp>
    </p:spTree>
    <p:extLst>
      <p:ext uri="{BB962C8B-B14F-4D97-AF65-F5344CB8AC3E}">
        <p14:creationId xmlns:p14="http://schemas.microsoft.com/office/powerpoint/2010/main" val="384883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a:t>
            </a:r>
          </a:p>
        </p:txBody>
      </p:sp>
      <p:sp>
        <p:nvSpPr>
          <p:cNvPr id="4" name="Slide Number Placeholder 3"/>
          <p:cNvSpPr>
            <a:spLocks noGrp="1"/>
          </p:cNvSpPr>
          <p:nvPr>
            <p:ph type="sldNum" sz="quarter" idx="5"/>
          </p:nvPr>
        </p:nvSpPr>
        <p:spPr/>
        <p:txBody>
          <a:bodyPr/>
          <a:lstStyle/>
          <a:p>
            <a:fld id="{C64CA316-AA84-470D-8377-932704D1D142}" type="slidenum">
              <a:rPr lang="en-GB" smtClean="0"/>
              <a:t>27</a:t>
            </a:fld>
            <a:endParaRPr lang="en-GB"/>
          </a:p>
        </p:txBody>
      </p:sp>
    </p:spTree>
    <p:extLst>
      <p:ext uri="{BB962C8B-B14F-4D97-AF65-F5344CB8AC3E}">
        <p14:creationId xmlns:p14="http://schemas.microsoft.com/office/powerpoint/2010/main" val="3755671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1 min</a:t>
            </a:r>
          </a:p>
          <a:p>
            <a:r>
              <a:rPr lang="en-GB" sz="1100"/>
              <a:t>The RM pages on Turas are a great source of information accessible to all colleagues across the health and care system.  </a:t>
            </a:r>
          </a:p>
          <a:p>
            <a:endParaRPr lang="en-GB" sz="1100"/>
          </a:p>
          <a:p>
            <a:r>
              <a:rPr lang="en-GB" sz="1100"/>
              <a:t>Again, themed under the 6 pillars and VBH&amp;C, there are animations, eLearning and additional resources and information highlighted and signposted.</a:t>
            </a:r>
          </a:p>
        </p:txBody>
      </p:sp>
      <p:sp>
        <p:nvSpPr>
          <p:cNvPr id="4" name="Slide Number Placeholder 3"/>
          <p:cNvSpPr>
            <a:spLocks noGrp="1"/>
          </p:cNvSpPr>
          <p:nvPr>
            <p:ph type="sldNum" sz="quarter" idx="5"/>
          </p:nvPr>
        </p:nvSpPr>
        <p:spPr/>
        <p:txBody>
          <a:bodyPr/>
          <a:lstStyle/>
          <a:p>
            <a:fld id="{C64CA316-AA84-470D-8377-932704D1D142}" type="slidenum">
              <a:rPr lang="en-GB" smtClean="0"/>
              <a:t>28</a:t>
            </a:fld>
            <a:endParaRPr lang="en-GB"/>
          </a:p>
        </p:txBody>
      </p:sp>
    </p:spTree>
    <p:extLst>
      <p:ext uri="{BB962C8B-B14F-4D97-AF65-F5344CB8AC3E}">
        <p14:creationId xmlns:p14="http://schemas.microsoft.com/office/powerpoint/2010/main" val="2451710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1 min</a:t>
            </a:r>
          </a:p>
          <a:p>
            <a:r>
              <a:rPr lang="en-GB" sz="1100"/>
              <a:t>The Right Decision Service hosts a toolkit for professionals, with resources themed under the 6 pillars of RM.</a:t>
            </a:r>
          </a:p>
        </p:txBody>
      </p:sp>
      <p:sp>
        <p:nvSpPr>
          <p:cNvPr id="4" name="Slide Number Placeholder 3"/>
          <p:cNvSpPr>
            <a:spLocks noGrp="1"/>
          </p:cNvSpPr>
          <p:nvPr>
            <p:ph type="sldNum" sz="quarter" idx="5"/>
          </p:nvPr>
        </p:nvSpPr>
        <p:spPr/>
        <p:txBody>
          <a:bodyPr/>
          <a:lstStyle/>
          <a:p>
            <a:fld id="{C64CA316-AA84-470D-8377-932704D1D142}" type="slidenum">
              <a:rPr lang="en-GB" smtClean="0"/>
              <a:t>29</a:t>
            </a:fld>
            <a:endParaRPr lang="en-GB"/>
          </a:p>
        </p:txBody>
      </p:sp>
    </p:spTree>
    <p:extLst>
      <p:ext uri="{BB962C8B-B14F-4D97-AF65-F5344CB8AC3E}">
        <p14:creationId xmlns:p14="http://schemas.microsoft.com/office/powerpoint/2010/main" val="2626970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2 mins</a:t>
            </a:r>
          </a:p>
          <a:p>
            <a:r>
              <a:rPr lang="en-GB" sz="1100"/>
              <a:t>In the spirit of practicing what we preach, we have created a QR code for you to offer us insight into what other resources you would find helpful in supporting you to practice RM.</a:t>
            </a:r>
          </a:p>
          <a:p>
            <a:endParaRPr lang="en-GB" sz="1100"/>
          </a:p>
          <a:p>
            <a:r>
              <a:rPr lang="en-GB" sz="1100"/>
              <a:t>We would love to hear your feedback (now if there’s time) about how we can further support you in understanding, applying and creating a culture of realistic medicine in your workplace.</a:t>
            </a:r>
          </a:p>
        </p:txBody>
      </p:sp>
      <p:sp>
        <p:nvSpPr>
          <p:cNvPr id="4" name="Slide Number Placeholder 3"/>
          <p:cNvSpPr>
            <a:spLocks noGrp="1"/>
          </p:cNvSpPr>
          <p:nvPr>
            <p:ph type="sldNum" sz="quarter" idx="5"/>
          </p:nvPr>
        </p:nvSpPr>
        <p:spPr/>
        <p:txBody>
          <a:bodyPr/>
          <a:lstStyle/>
          <a:p>
            <a:fld id="{C64CA316-AA84-470D-8377-932704D1D142}" type="slidenum">
              <a:rPr lang="en-GB" smtClean="0"/>
              <a:t>30</a:t>
            </a:fld>
            <a:endParaRPr lang="en-GB"/>
          </a:p>
        </p:txBody>
      </p:sp>
    </p:spTree>
    <p:extLst>
      <p:ext uri="{BB962C8B-B14F-4D97-AF65-F5344CB8AC3E}">
        <p14:creationId xmlns:p14="http://schemas.microsoft.com/office/powerpoint/2010/main" val="9941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B67B67-6805-4946-8254-4AE2A013FDDF}" type="slidenum">
              <a:rPr lang="en-GB" smtClean="0"/>
              <a:t>31</a:t>
            </a:fld>
            <a:endParaRPr lang="en-GB"/>
          </a:p>
        </p:txBody>
      </p:sp>
    </p:spTree>
    <p:extLst>
      <p:ext uri="{BB962C8B-B14F-4D97-AF65-F5344CB8AC3E}">
        <p14:creationId xmlns:p14="http://schemas.microsoft.com/office/powerpoint/2010/main" val="191834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Introduce team</a:t>
            </a:r>
          </a:p>
        </p:txBody>
      </p:sp>
      <p:sp>
        <p:nvSpPr>
          <p:cNvPr id="4" name="Slide Number Placeholder 3"/>
          <p:cNvSpPr>
            <a:spLocks noGrp="1"/>
          </p:cNvSpPr>
          <p:nvPr>
            <p:ph type="sldNum" sz="quarter" idx="5"/>
          </p:nvPr>
        </p:nvSpPr>
        <p:spPr/>
        <p:txBody>
          <a:bodyPr/>
          <a:lstStyle/>
          <a:p>
            <a:fld id="{C64CA316-AA84-470D-8377-932704D1D142}" type="slidenum">
              <a:rPr lang="en-GB" smtClean="0"/>
              <a:t>3</a:t>
            </a:fld>
            <a:endParaRPr lang="en-GB"/>
          </a:p>
        </p:txBody>
      </p:sp>
    </p:spTree>
    <p:extLst>
      <p:ext uri="{BB962C8B-B14F-4D97-AF65-F5344CB8AC3E}">
        <p14:creationId xmlns:p14="http://schemas.microsoft.com/office/powerpoint/2010/main" val="240664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p>
        </p:txBody>
      </p:sp>
      <p:sp>
        <p:nvSpPr>
          <p:cNvPr id="4" name="Slide Number Placeholder 3"/>
          <p:cNvSpPr>
            <a:spLocks noGrp="1"/>
          </p:cNvSpPr>
          <p:nvPr>
            <p:ph type="sldNum" sz="quarter" idx="5"/>
          </p:nvPr>
        </p:nvSpPr>
        <p:spPr/>
        <p:txBody>
          <a:bodyPr/>
          <a:lstStyle/>
          <a:p>
            <a:fld id="{C64CA316-AA84-470D-8377-932704D1D142}" type="slidenum">
              <a:rPr lang="en-GB" smtClean="0"/>
              <a:t>4</a:t>
            </a:fld>
            <a:endParaRPr lang="en-GB"/>
          </a:p>
        </p:txBody>
      </p:sp>
    </p:spTree>
    <p:extLst>
      <p:ext uri="{BB962C8B-B14F-4D97-AF65-F5344CB8AC3E}">
        <p14:creationId xmlns:p14="http://schemas.microsoft.com/office/powerpoint/2010/main" val="203768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None/>
            </a:pPr>
            <a:r>
              <a:rPr lang="en-GB" sz="1100"/>
              <a:t>This session IS about how to use a toolkit for measuring shared decision making. It is not saying this is the only approach. It is not saying everyone has to use it if they have existing systems in place. </a:t>
            </a:r>
          </a:p>
          <a:p>
            <a:pPr rtl="0">
              <a:buFont typeface="Arial" panose="020B0604020202020204" pitchFamily="34" charset="0"/>
              <a:buChar char="•"/>
            </a:pPr>
            <a:endParaRPr lang="en-GB" sz="1100"/>
          </a:p>
          <a:p>
            <a:pPr rtl="0">
              <a:buFont typeface="Arial" panose="020B0604020202020204" pitchFamily="34" charset="0"/>
              <a:buNone/>
            </a:pPr>
            <a:r>
              <a:rPr lang="en-GB" sz="1100"/>
              <a:t>We won’t be covering the evidence base for </a:t>
            </a:r>
            <a:r>
              <a:rPr lang="en-GB" sz="1100" err="1"/>
              <a:t>collaboRATE</a:t>
            </a:r>
            <a:r>
              <a:rPr lang="en-GB" sz="1100"/>
              <a:t> or SURE.  </a:t>
            </a:r>
          </a:p>
          <a:p>
            <a:pPr rtl="0">
              <a:buFont typeface="Arial" panose="020B0604020202020204" pitchFamily="34" charset="0"/>
              <a:buChar char="•"/>
            </a:pPr>
            <a:endParaRPr lang="en-GB" sz="1100"/>
          </a:p>
          <a:p>
            <a:r>
              <a:rPr lang="en-GB" sz="1100"/>
              <a:t>If you want to use the tool this session is for you.</a:t>
            </a:r>
          </a:p>
          <a:p>
            <a:endParaRPr lang="en-GB"/>
          </a:p>
        </p:txBody>
      </p:sp>
      <p:sp>
        <p:nvSpPr>
          <p:cNvPr id="4" name="Slide Number Placeholder 3"/>
          <p:cNvSpPr>
            <a:spLocks noGrp="1"/>
          </p:cNvSpPr>
          <p:nvPr>
            <p:ph type="sldNum" sz="quarter" idx="5"/>
          </p:nvPr>
        </p:nvSpPr>
        <p:spPr/>
        <p:txBody>
          <a:bodyPr/>
          <a:lstStyle/>
          <a:p>
            <a:fld id="{C64CA316-AA84-470D-8377-932704D1D142}" type="slidenum">
              <a:rPr lang="en-GB" smtClean="0"/>
              <a:t>5</a:t>
            </a:fld>
            <a:endParaRPr lang="en-GB"/>
          </a:p>
        </p:txBody>
      </p:sp>
    </p:spTree>
    <p:extLst>
      <p:ext uri="{BB962C8B-B14F-4D97-AF65-F5344CB8AC3E}">
        <p14:creationId xmlns:p14="http://schemas.microsoft.com/office/powerpoint/2010/main" val="250406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t>Shared Decision Making </a:t>
            </a:r>
            <a:r>
              <a:rPr lang="en-GB" sz="1100"/>
              <a:t>-</a:t>
            </a:r>
            <a:r>
              <a:rPr lang="en-GB" sz="1100" kern="1200">
                <a:solidFill>
                  <a:schemeClr val="tx1"/>
                </a:solidFill>
                <a:effectLst/>
                <a:latin typeface="+mn-lt"/>
                <a:ea typeface="+mn-ea"/>
                <a:cs typeface="+mn-cs"/>
              </a:rPr>
              <a:t>Citizens Jury 2018 told us that people want to involved in decisions about their care. There are a number of </a:t>
            </a:r>
            <a:r>
              <a:rPr lang="en-GB" sz="1100"/>
              <a:t>ways we can look at this but one way</a:t>
            </a:r>
            <a:r>
              <a:rPr lang="en-GB" sz="1100" kern="1200">
                <a:solidFill>
                  <a:schemeClr val="tx1"/>
                </a:solidFill>
                <a:effectLst/>
                <a:latin typeface="+mn-lt"/>
                <a:ea typeface="+mn-ea"/>
                <a:cs typeface="+mn-cs"/>
              </a:rPr>
              <a:t> to support and educate our teams has been by providing SDM module developed by NES and this can be found on Turas learn. So far this has been </a:t>
            </a:r>
            <a:r>
              <a:rPr lang="en-GB" sz="1100"/>
              <a:t> completed or started by around 4500</a:t>
            </a:r>
            <a:r>
              <a:rPr lang="en-GB" sz="1100" kern="1200">
                <a:solidFill>
                  <a:schemeClr val="tx1"/>
                </a:solidFill>
                <a:effectLst/>
                <a:latin typeface="+mn-lt"/>
                <a:ea typeface="+mn-ea"/>
                <a:cs typeface="+mn-cs"/>
              </a:rPr>
              <a:t> people. </a:t>
            </a:r>
            <a:r>
              <a:rPr lang="en-GB" sz="1100" b="1" kern="1200">
                <a:solidFill>
                  <a:schemeClr val="tx1"/>
                </a:solidFill>
                <a:effectLst/>
                <a:latin typeface="+mn-lt"/>
                <a:ea typeface="+mn-ea"/>
                <a:cs typeface="+mn-cs"/>
              </a:rPr>
              <a:t>SDM module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tx1"/>
                </a:solidFill>
                <a:effectLst/>
                <a:latin typeface="+mn-lt"/>
                <a:ea typeface="+mn-ea"/>
                <a:cs typeface="+mn-cs"/>
              </a:rPr>
              <a:t>link and discuss Realistic Conversations toolkit</a:t>
            </a:r>
            <a:endParaRPr lang="en-GB" sz="11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tx1"/>
                </a:solidFill>
                <a:effectLst/>
                <a:latin typeface="+mn-lt"/>
                <a:ea typeface="+mn-ea"/>
                <a:cs typeface="+mn-cs"/>
              </a:rPr>
              <a:t>SDM links closely with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DB96E6-B1ED-4BC8-AE17-05EB277C82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18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by &lt;a </a:t>
            </a:r>
            <a:r>
              <a:rPr lang="en-GB" err="1"/>
              <a:t>href</a:t>
            </a:r>
            <a:r>
              <a:rPr lang="en-GB"/>
              <a:t>="https://pixabay.com/users/8385-8385/?</a:t>
            </a:r>
            <a:r>
              <a:rPr lang="en-GB" err="1"/>
              <a:t>utm_source</a:t>
            </a:r>
            <a:r>
              <a:rPr lang="en-GB"/>
              <a:t>=</a:t>
            </a:r>
            <a:r>
              <a:rPr lang="en-GB" err="1"/>
              <a:t>link-attribution&amp;utm_medium</a:t>
            </a:r>
            <a:r>
              <a:rPr lang="en-GB"/>
              <a:t>=</a:t>
            </a:r>
            <a:r>
              <a:rPr lang="en-GB" err="1"/>
              <a:t>referral&amp;utm_campaign</a:t>
            </a:r>
            <a:r>
              <a:rPr lang="en-GB"/>
              <a:t>=</a:t>
            </a:r>
            <a:r>
              <a:rPr lang="en-GB" err="1"/>
              <a:t>image&amp;utm_content</a:t>
            </a:r>
            <a:r>
              <a:rPr lang="en-GB"/>
              <a:t>=55067"&gt;8385&lt;/a&gt; from &lt;a </a:t>
            </a:r>
            <a:r>
              <a:rPr lang="en-GB" err="1"/>
              <a:t>href</a:t>
            </a:r>
            <a:r>
              <a:rPr lang="en-GB"/>
              <a:t>="https://pixabay.com//?</a:t>
            </a:r>
            <a:r>
              <a:rPr lang="en-GB" err="1"/>
              <a:t>utm_source</a:t>
            </a:r>
            <a:r>
              <a:rPr lang="en-GB"/>
              <a:t>=link-</a:t>
            </a:r>
            <a:r>
              <a:rPr lang="en-GB" err="1"/>
              <a:t>attri</a:t>
            </a:r>
            <a:endParaRPr lang="en-GB"/>
          </a:p>
          <a:p>
            <a:r>
              <a:rPr lang="en-GB" err="1"/>
              <a:t>bution&amp;utm_medium</a:t>
            </a:r>
            <a:r>
              <a:rPr lang="en-GB"/>
              <a:t>=</a:t>
            </a:r>
            <a:r>
              <a:rPr lang="en-GB" err="1"/>
              <a:t>referral&amp;utm_campaign</a:t>
            </a:r>
            <a:r>
              <a:rPr lang="en-GB"/>
              <a:t>=</a:t>
            </a:r>
            <a:r>
              <a:rPr lang="en-GB" err="1"/>
              <a:t>image&amp;utm_content</a:t>
            </a:r>
            <a:r>
              <a:rPr lang="en-GB"/>
              <a:t>=55067"&gt;</a:t>
            </a:r>
            <a:r>
              <a:rPr lang="en-GB" err="1"/>
              <a:t>Pixabay</a:t>
            </a:r>
            <a:r>
              <a:rPr lang="en-GB"/>
              <a:t>&lt;/a&gt;</a:t>
            </a:r>
          </a:p>
          <a:p>
            <a:endParaRPr lang="en-GB"/>
          </a:p>
          <a:p>
            <a:r>
              <a:rPr lang="en-GB"/>
              <a:t>The landscape</a:t>
            </a:r>
          </a:p>
          <a:p>
            <a:endParaRPr lang="en-GB"/>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Scoping activity took place from October-December 2022. This included:</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One to one interviews with 6 clinical subject matter experts and those already using </a:t>
            </a:r>
            <a:r>
              <a:rPr lang="en-GB" sz="1800" err="1">
                <a:effectLst/>
                <a:latin typeface="Calibri" panose="020F0502020204030204" pitchFamily="34" charset="0"/>
                <a:ea typeface="Calibri" panose="020F0502020204030204" pitchFamily="34" charset="0"/>
                <a:cs typeface="Times New Roman" panose="02020603050405020304" pitchFamily="18" charset="0"/>
              </a:rPr>
              <a:t>collaboRATE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Online survey sent to RM Clinical Leads and Programme Managers </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Discussion with NHS England on their use of </a:t>
            </a:r>
            <a:r>
              <a:rPr lang="en-GB" sz="1800" err="1">
                <a:effectLst/>
                <a:latin typeface="Calibri" panose="020F0502020204030204" pitchFamily="34" charset="0"/>
                <a:ea typeface="Calibri" panose="020F0502020204030204" pitchFamily="34" charset="0"/>
                <a:cs typeface="Times New Roman" panose="02020603050405020304" pitchFamily="18" charset="0"/>
              </a:rPr>
              <a:t>CollaboRATE</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r>
              <a:rPr lang="en-GB" sz="1800">
                <a:effectLst/>
                <a:latin typeface="Calibri" panose="020F0502020204030204" pitchFamily="34" charset="0"/>
                <a:ea typeface="Calibri" panose="020F0502020204030204" pitchFamily="34" charset="0"/>
                <a:cs typeface="Times New Roman" panose="02020603050405020304" pitchFamily="18" charset="0"/>
              </a:rPr>
              <a:t>A testing period took place from January-March 2023. Several volunteers were willing to test the </a:t>
            </a:r>
            <a:r>
              <a:rPr lang="en-GB" sz="1800" err="1">
                <a:effectLst/>
                <a:latin typeface="Calibri" panose="020F0502020204030204" pitchFamily="34" charset="0"/>
                <a:ea typeface="Calibri" panose="020F0502020204030204" pitchFamily="34" charset="0"/>
                <a:cs typeface="Times New Roman" panose="02020603050405020304" pitchFamily="18" charset="0"/>
              </a:rPr>
              <a:t>collaboRATE</a:t>
            </a:r>
            <a:r>
              <a:rPr lang="en-GB" sz="1800">
                <a:effectLst/>
                <a:latin typeface="Calibri" panose="020F0502020204030204" pitchFamily="34" charset="0"/>
                <a:ea typeface="Calibri" panose="020F0502020204030204" pitchFamily="34" charset="0"/>
                <a:cs typeface="Times New Roman" panose="02020603050405020304" pitchFamily="18" charset="0"/>
              </a:rPr>
              <a:t> tool within their own specialty and area. The NES RM Team created a testing toolkit which contained the tool itself (paper survey), a data collection spreadsheet, and a survey for collating feedback on the practicalities of using the tool. </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Created a toolkit and tested and got feedback from 5 boards and this is what we will showcase today</a:t>
            </a:r>
          </a:p>
          <a:p>
            <a:endParaRPr lang="en-GB" sz="1800">
              <a:effectLst/>
              <a:latin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64CA316-AA84-470D-8377-932704D1D142}" type="slidenum">
              <a:rPr lang="en-GB" smtClean="0"/>
              <a:t>7</a:t>
            </a:fld>
            <a:endParaRPr lang="en-GB"/>
          </a:p>
        </p:txBody>
      </p:sp>
    </p:spTree>
    <p:extLst>
      <p:ext uri="{BB962C8B-B14F-4D97-AF65-F5344CB8AC3E}">
        <p14:creationId xmlns:p14="http://schemas.microsoft.com/office/powerpoint/2010/main" val="1850653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terms of implementing a way to measure shared decision making it can be useful to consider the Quality improvement journey. Before you start to implement its good to consider if there is will for change and create the conditions for change. </a:t>
            </a:r>
          </a:p>
          <a:p>
            <a:endParaRPr lang="en-GB"/>
          </a:p>
          <a:p>
            <a:r>
              <a:rPr lang="en-GB"/>
              <a:t>What we found in our test period is there was will for something as people feel they have not system in place and it would be good to start </a:t>
            </a:r>
            <a:r>
              <a:rPr lang="en-GB" err="1"/>
              <a:t>somewhwere</a:t>
            </a:r>
            <a:endParaRPr lang="en-GB"/>
          </a:p>
          <a:p>
            <a:endParaRPr lang="en-GB"/>
          </a:p>
          <a:p>
            <a:r>
              <a:rPr lang="en-GB"/>
              <a:t>Understanding system – its god to know you’re starting point</a:t>
            </a:r>
          </a:p>
          <a:p>
            <a:r>
              <a:rPr lang="en-GB"/>
              <a:t>Project management and communication is key to implementation who do you need to link with who do you need to communicate with. </a:t>
            </a:r>
          </a:p>
          <a:p>
            <a:endParaRPr lang="en-GB"/>
          </a:p>
          <a:p>
            <a:endParaRPr lang="en-GB"/>
          </a:p>
          <a:p>
            <a:r>
              <a:rPr lang="en-GB"/>
              <a:t>Measurement is key and the toolkit includes data spreadsheet however it is important to know how </a:t>
            </a:r>
            <a:r>
              <a:rPr lang="en-GB" err="1"/>
              <a:t>masuring</a:t>
            </a:r>
            <a:r>
              <a:rPr lang="en-GB"/>
              <a:t> is going to work in practice </a:t>
            </a:r>
          </a:p>
        </p:txBody>
      </p:sp>
      <p:sp>
        <p:nvSpPr>
          <p:cNvPr id="4" name="Slide Number Placeholder 3"/>
          <p:cNvSpPr>
            <a:spLocks noGrp="1"/>
          </p:cNvSpPr>
          <p:nvPr>
            <p:ph type="sldNum" sz="quarter" idx="5"/>
          </p:nvPr>
        </p:nvSpPr>
        <p:spPr/>
        <p:txBody>
          <a:bodyPr/>
          <a:lstStyle/>
          <a:p>
            <a:fld id="{C64CA316-AA84-470D-8377-932704D1D142}" type="slidenum">
              <a:rPr lang="en-GB" smtClean="0"/>
              <a:t>8</a:t>
            </a:fld>
            <a:endParaRPr lang="en-GB"/>
          </a:p>
        </p:txBody>
      </p:sp>
    </p:spTree>
    <p:extLst>
      <p:ext uri="{BB962C8B-B14F-4D97-AF65-F5344CB8AC3E}">
        <p14:creationId xmlns:p14="http://schemas.microsoft.com/office/powerpoint/2010/main" val="25255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Questions/comments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DB96E6-B1ED-4BC8-AE17-05EB277C82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42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28B6-7953-B5A9-2C99-A3D5B1D448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8CBC983-4CAC-5491-E006-7681DCA66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58772C7-ABDC-C551-0C70-D576EC17B941}"/>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E6B0A1A7-C99C-8D64-8C49-381686AF3A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93C637-5067-946A-4D94-359D05267F2E}"/>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532325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FB18-9463-5C7F-3077-2694D67BF28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A8AC201-C8D5-D33A-398F-A32907149E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DD9EE2-06B2-55B8-B300-AE410AE70538}"/>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301A5804-6B05-82CF-C6A9-6A54E90DF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E36C4A-BB0E-05A8-50BC-6B2F89EE232F}"/>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57643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CE3E-2BDE-BE94-4DDD-C4FDE02D04E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491E707-45C0-9879-1347-9F321CAB15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10A49A-D6C6-B042-3DD1-115EB839E889}"/>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95186389-6A37-C9F9-BB93-FBCDCAF16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5329D4-57BB-9D64-B7EA-C5111FDB8BFA}"/>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94481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150D8C-C0BE-AF46-B688-3798A8E41160}"/>
              </a:ext>
            </a:extLst>
          </p:cNvPr>
          <p:cNvSpPr/>
          <p:nvPr userDrawn="1"/>
        </p:nvSpPr>
        <p:spPr>
          <a:xfrm>
            <a:off x="0" y="174729"/>
            <a:ext cx="12192000" cy="1437548"/>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0A45CC62-8A13-5942-9298-B02EC4AD42C0}"/>
              </a:ext>
            </a:extLst>
          </p:cNvPr>
          <p:cNvSpPr>
            <a:spLocks noGrp="1"/>
          </p:cNvSpPr>
          <p:nvPr>
            <p:ph type="body" sz="quarter" idx="14" hasCustomPrompt="1"/>
          </p:nvPr>
        </p:nvSpPr>
        <p:spPr>
          <a:xfrm>
            <a:off x="1983493" y="956857"/>
            <a:ext cx="7703768" cy="614779"/>
          </a:xfrm>
        </p:spPr>
        <p:txBody>
          <a:bodyPr>
            <a:normAutofit/>
          </a:bodyPr>
          <a:lstStyle>
            <a:lvl1pPr marL="0" indent="0">
              <a:buNone/>
              <a:defRPr sz="3200">
                <a:solidFill>
                  <a:srgbClr val="66CCFF"/>
                </a:solidFill>
              </a:defRPr>
            </a:lvl1pPr>
            <a:lvl2pPr marL="609585" indent="0" algn="l">
              <a:buNone/>
              <a:defRPr>
                <a:solidFill>
                  <a:srgbClr val="66CCFF"/>
                </a:solidFill>
              </a:defRPr>
            </a:lvl2pPr>
          </a:lstStyle>
          <a:p>
            <a:pPr lvl="0"/>
            <a:r>
              <a:rPr lang="en-GB"/>
              <a:t>Second level</a:t>
            </a:r>
          </a:p>
        </p:txBody>
      </p:sp>
      <p:pic>
        <p:nvPicPr>
          <p:cNvPr id="9" name="Picture 8">
            <a:extLst>
              <a:ext uri="{FF2B5EF4-FFF2-40B4-BE49-F238E27FC236}">
                <a16:creationId xmlns:a16="http://schemas.microsoft.com/office/drawing/2014/main" id="{E9425589-58CC-BA44-89A8-1152C02CA9A7}"/>
              </a:ext>
            </a:extLst>
          </p:cNvPr>
          <p:cNvPicPr>
            <a:picLocks noChangeAspect="1"/>
          </p:cNvPicPr>
          <p:nvPr userDrawn="1"/>
        </p:nvPicPr>
        <p:blipFill>
          <a:blip r:embed="rId2"/>
          <a:stretch>
            <a:fillRect/>
          </a:stretch>
        </p:blipFill>
        <p:spPr>
          <a:xfrm>
            <a:off x="300441" y="373597"/>
            <a:ext cx="1038851" cy="1035257"/>
          </a:xfrm>
          <a:prstGeom prst="rect">
            <a:avLst/>
          </a:prstGeom>
        </p:spPr>
      </p:pic>
      <p:sp>
        <p:nvSpPr>
          <p:cNvPr id="2" name="Title 1">
            <a:extLst>
              <a:ext uri="{FF2B5EF4-FFF2-40B4-BE49-F238E27FC236}">
                <a16:creationId xmlns:a16="http://schemas.microsoft.com/office/drawing/2014/main" id="{D59D58F6-E889-44FA-A0B7-224499EEC160}"/>
              </a:ext>
            </a:extLst>
          </p:cNvPr>
          <p:cNvSpPr>
            <a:spLocks noGrp="1"/>
          </p:cNvSpPr>
          <p:nvPr>
            <p:ph type="title"/>
          </p:nvPr>
        </p:nvSpPr>
        <p:spPr>
          <a:xfrm>
            <a:off x="1983494" y="248035"/>
            <a:ext cx="7703767" cy="708823"/>
          </a:xfrm>
        </p:spPr>
        <p:txBody>
          <a:bodyPr>
            <a:noAutofit/>
          </a:bodyPr>
          <a:lstStyle>
            <a:lvl1pPr algn="l">
              <a:defRPr sz="4800">
                <a:solidFill>
                  <a:schemeClr val="bg1"/>
                </a:solidFill>
                <a:latin typeface="Calibri" panose="020F0502020204030204" pitchFamily="34" charset="0"/>
              </a:defRPr>
            </a:lvl1p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085776EA-D8CB-9F4D-9E50-6D0DB218675E}"/>
              </a:ext>
            </a:extLst>
          </p:cNvPr>
          <p:cNvCxnSpPr>
            <a:cxnSpLocks/>
          </p:cNvCxnSpPr>
          <p:nvPr userDrawn="1"/>
        </p:nvCxnSpPr>
        <p:spPr>
          <a:xfrm>
            <a:off x="1692623" y="294957"/>
            <a:ext cx="0" cy="1168711"/>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778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0089-1C7C-451E-A047-19DBD42FD242}"/>
              </a:ext>
            </a:extLst>
          </p:cNvPr>
          <p:cNvSpPr>
            <a:spLocks noGrp="1"/>
          </p:cNvSpPr>
          <p:nvPr>
            <p:ph type="title"/>
          </p:nvPr>
        </p:nvSpPr>
        <p:spPr>
          <a:xfrm>
            <a:off x="1020297" y="944563"/>
            <a:ext cx="10972800" cy="695480"/>
          </a:xfrm>
        </p:spPr>
        <p:txBody>
          <a:bodyPr>
            <a:noAutofit/>
          </a:bodyPr>
          <a:lstStyle>
            <a:lvl1pPr algn="l">
              <a:defRPr sz="4800">
                <a:solidFill>
                  <a:srgbClr val="17365E"/>
                </a:solidFill>
                <a:latin typeface="Calibri" panose="020F0502020204030204" pitchFamily="34" charset="0"/>
              </a:defRPr>
            </a:lvl1pPr>
          </a:lstStyle>
          <a:p>
            <a:r>
              <a:rPr lang="en-US"/>
              <a:t>Click to edit Master title style</a:t>
            </a:r>
            <a:endParaRPr lang="en-GB"/>
          </a:p>
        </p:txBody>
      </p:sp>
      <p:sp>
        <p:nvSpPr>
          <p:cNvPr id="10" name="Rectangle 9"/>
          <p:cNvSpPr/>
          <p:nvPr userDrawn="1"/>
        </p:nvSpPr>
        <p:spPr>
          <a:xfrm>
            <a:off x="0" y="1"/>
            <a:ext cx="12192000" cy="46405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11" name="Rectangle 10"/>
          <p:cNvSpPr/>
          <p:nvPr userDrawn="1"/>
        </p:nvSpPr>
        <p:spPr>
          <a:xfrm>
            <a:off x="0" y="6602568"/>
            <a:ext cx="12192000" cy="25543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8" name="TextBox 7"/>
          <p:cNvSpPr txBox="1"/>
          <p:nvPr userDrawn="1"/>
        </p:nvSpPr>
        <p:spPr>
          <a:xfrm>
            <a:off x="141106" y="13307"/>
            <a:ext cx="5177461" cy="4205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33">
                <a:solidFill>
                  <a:schemeClr val="bg1"/>
                </a:solidFill>
              </a:rPr>
              <a:t>NHS Education for Scotland</a:t>
            </a:r>
          </a:p>
        </p:txBody>
      </p:sp>
      <p:sp>
        <p:nvSpPr>
          <p:cNvPr id="3" name="Text Placeholder 2"/>
          <p:cNvSpPr>
            <a:spLocks noGrp="1"/>
          </p:cNvSpPr>
          <p:nvPr>
            <p:ph type="body" sz="quarter" idx="10"/>
          </p:nvPr>
        </p:nvSpPr>
        <p:spPr>
          <a:xfrm>
            <a:off x="1020296" y="1798798"/>
            <a:ext cx="10246381" cy="4486261"/>
          </a:xfrm>
        </p:spPr>
        <p:txBody>
          <a:bodyPr/>
          <a:lstStyle>
            <a:lvl1pPr>
              <a:defRPr>
                <a:solidFill>
                  <a:schemeClr val="tx2">
                    <a:lumMod val="75000"/>
                  </a:schemeClr>
                </a:solidFill>
                <a:latin typeface="Calibri" panose="020F0502020204030204" pitchFamily="34" charset="0"/>
                <a:cs typeface="Calibri" panose="020F0502020204030204" pitchFamily="34" charset="0"/>
              </a:defRPr>
            </a:lvl1pPr>
            <a:lvl2pPr>
              <a:defRPr>
                <a:solidFill>
                  <a:schemeClr val="tx2">
                    <a:lumMod val="75000"/>
                  </a:schemeClr>
                </a:solidFill>
                <a:latin typeface="Calibri" panose="020F0502020204030204" pitchFamily="34" charset="0"/>
                <a:cs typeface="Calibri" panose="020F0502020204030204" pitchFamily="34" charset="0"/>
              </a:defRPr>
            </a:lvl2pPr>
            <a:lvl3pPr>
              <a:defRPr>
                <a:solidFill>
                  <a:schemeClr val="tx2">
                    <a:lumMod val="75000"/>
                  </a:schemeClr>
                </a:solidFill>
                <a:latin typeface="Calibri" panose="020F0502020204030204" pitchFamily="34" charset="0"/>
                <a:cs typeface="Calibri" panose="020F0502020204030204" pitchFamily="34" charset="0"/>
              </a:defRPr>
            </a:lvl3pPr>
            <a:lvl4pPr>
              <a:defRPr>
                <a:solidFill>
                  <a:schemeClr val="tx2">
                    <a:lumMod val="75000"/>
                  </a:schemeClr>
                </a:solidFill>
                <a:latin typeface="Calibri" panose="020F0502020204030204" pitchFamily="34" charset="0"/>
                <a:cs typeface="Calibri" panose="020F0502020204030204" pitchFamily="34" charset="0"/>
              </a:defRPr>
            </a:lvl4pPr>
            <a:lvl5pPr>
              <a:defRPr>
                <a:solidFill>
                  <a:schemeClr val="tx2">
                    <a:lumMod val="75000"/>
                  </a:schemeClr>
                </a:solidFill>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867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Image Slide">
    <p:spTree>
      <p:nvGrpSpPr>
        <p:cNvPr id="1" name=""/>
        <p:cNvGrpSpPr/>
        <p:nvPr/>
      </p:nvGrpSpPr>
      <p:grpSpPr>
        <a:xfrm>
          <a:off x="0" y="0"/>
          <a:ext cx="0" cy="0"/>
          <a:chOff x="0" y="0"/>
          <a:chExt cx="0" cy="0"/>
        </a:xfrm>
      </p:grpSpPr>
      <p:sp>
        <p:nvSpPr>
          <p:cNvPr id="11" name="Rectangle 10"/>
          <p:cNvSpPr/>
          <p:nvPr userDrawn="1"/>
        </p:nvSpPr>
        <p:spPr>
          <a:xfrm>
            <a:off x="0" y="6602568"/>
            <a:ext cx="12192000" cy="25543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3" name="Text Placeholder 2"/>
          <p:cNvSpPr>
            <a:spLocks noGrp="1"/>
          </p:cNvSpPr>
          <p:nvPr>
            <p:ph type="body" sz="quarter" idx="10"/>
          </p:nvPr>
        </p:nvSpPr>
        <p:spPr>
          <a:xfrm>
            <a:off x="1020298" y="1798798"/>
            <a:ext cx="4851836" cy="4486261"/>
          </a:xfrm>
        </p:spPr>
        <p:txBody>
          <a:bodyPr/>
          <a:lstStyle>
            <a:lvl1pPr>
              <a:defRPr>
                <a:solidFill>
                  <a:schemeClr val="tx2">
                    <a:lumMod val="75000"/>
                  </a:schemeClr>
                </a:solidFill>
                <a:latin typeface="Calibri" panose="020F0502020204030204" pitchFamily="34" charset="0"/>
                <a:cs typeface="Calibri" panose="020F0502020204030204" pitchFamily="34" charset="0"/>
              </a:defRPr>
            </a:lvl1pPr>
            <a:lvl2pPr>
              <a:defRPr>
                <a:solidFill>
                  <a:schemeClr val="tx2">
                    <a:lumMod val="75000"/>
                  </a:schemeClr>
                </a:solidFill>
                <a:latin typeface="Calibri" panose="020F0502020204030204" pitchFamily="34" charset="0"/>
                <a:cs typeface="Calibri" panose="020F0502020204030204" pitchFamily="34" charset="0"/>
              </a:defRPr>
            </a:lvl2pPr>
            <a:lvl3pPr>
              <a:defRPr>
                <a:solidFill>
                  <a:schemeClr val="tx2">
                    <a:lumMod val="75000"/>
                  </a:schemeClr>
                </a:solidFill>
                <a:latin typeface="Calibri" panose="020F0502020204030204" pitchFamily="34" charset="0"/>
                <a:cs typeface="Calibri" panose="020F0502020204030204" pitchFamily="34" charset="0"/>
              </a:defRPr>
            </a:lvl3pPr>
            <a:lvl4pPr>
              <a:defRPr>
                <a:solidFill>
                  <a:schemeClr val="tx2">
                    <a:lumMod val="75000"/>
                  </a:schemeClr>
                </a:solidFill>
                <a:latin typeface="Calibri" panose="020F0502020204030204" pitchFamily="34" charset="0"/>
                <a:cs typeface="Calibri" panose="020F0502020204030204" pitchFamily="34" charset="0"/>
              </a:defRPr>
            </a:lvl4pPr>
            <a:lvl5pPr>
              <a:defRPr>
                <a:solidFill>
                  <a:schemeClr val="tx2">
                    <a:lumMod val="75000"/>
                  </a:schemeClr>
                </a:solidFill>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3"/>
          <p:cNvSpPr>
            <a:spLocks noGrp="1"/>
          </p:cNvSpPr>
          <p:nvPr>
            <p:ph type="pic" sz="quarter" idx="12"/>
          </p:nvPr>
        </p:nvSpPr>
        <p:spPr>
          <a:xfrm>
            <a:off x="6068484" y="1798639"/>
            <a:ext cx="5198533" cy="4486275"/>
          </a:xfrm>
        </p:spPr>
        <p:txBody>
          <a:bodyPr/>
          <a:lstStyle>
            <a:lvl1pPr>
              <a:defRPr>
                <a:solidFill>
                  <a:srgbClr val="17375E"/>
                </a:solidFill>
              </a:defRPr>
            </a:lvl1pPr>
          </a:lstStyle>
          <a:p>
            <a:endParaRPr lang="en-US"/>
          </a:p>
        </p:txBody>
      </p:sp>
      <p:sp>
        <p:nvSpPr>
          <p:cNvPr id="9" name="Rectangle 8">
            <a:extLst>
              <a:ext uri="{FF2B5EF4-FFF2-40B4-BE49-F238E27FC236}">
                <a16:creationId xmlns:a16="http://schemas.microsoft.com/office/drawing/2014/main" id="{DF415E4E-20A8-DB4C-BFC2-2CB11BAA1EDB}"/>
              </a:ext>
            </a:extLst>
          </p:cNvPr>
          <p:cNvSpPr/>
          <p:nvPr userDrawn="1"/>
        </p:nvSpPr>
        <p:spPr>
          <a:xfrm>
            <a:off x="0" y="1"/>
            <a:ext cx="12192000" cy="46405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12" name="TextBox 11">
            <a:extLst>
              <a:ext uri="{FF2B5EF4-FFF2-40B4-BE49-F238E27FC236}">
                <a16:creationId xmlns:a16="http://schemas.microsoft.com/office/drawing/2014/main" id="{B62D7BB0-A125-6345-874D-587ADC1CE88B}"/>
              </a:ext>
            </a:extLst>
          </p:cNvPr>
          <p:cNvSpPr txBox="1"/>
          <p:nvPr userDrawn="1"/>
        </p:nvSpPr>
        <p:spPr>
          <a:xfrm>
            <a:off x="141106" y="13307"/>
            <a:ext cx="5177461" cy="4205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33">
                <a:solidFill>
                  <a:schemeClr val="bg1"/>
                </a:solidFill>
              </a:rPr>
              <a:t>NHS Education for Scotland</a:t>
            </a:r>
          </a:p>
        </p:txBody>
      </p:sp>
      <p:sp>
        <p:nvSpPr>
          <p:cNvPr id="8" name="Title 1">
            <a:extLst>
              <a:ext uri="{FF2B5EF4-FFF2-40B4-BE49-F238E27FC236}">
                <a16:creationId xmlns:a16="http://schemas.microsoft.com/office/drawing/2014/main" id="{5CD1960E-0000-4EC6-BA44-A5A0921B9A37}"/>
              </a:ext>
            </a:extLst>
          </p:cNvPr>
          <p:cNvSpPr>
            <a:spLocks noGrp="1"/>
          </p:cNvSpPr>
          <p:nvPr>
            <p:ph type="title"/>
          </p:nvPr>
        </p:nvSpPr>
        <p:spPr>
          <a:xfrm>
            <a:off x="1020297" y="944563"/>
            <a:ext cx="10972800" cy="695480"/>
          </a:xfrm>
        </p:spPr>
        <p:txBody>
          <a:bodyPr>
            <a:noAutofit/>
          </a:bodyPr>
          <a:lstStyle>
            <a:lvl1pPr algn="l">
              <a:defRPr sz="4800">
                <a:solidFill>
                  <a:srgbClr val="17365E"/>
                </a:solidFill>
                <a:latin typeface="Calibri" panose="020F05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969792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7" name="Rectangle 6"/>
          <p:cNvSpPr/>
          <p:nvPr userDrawn="1"/>
        </p:nvSpPr>
        <p:spPr>
          <a:xfrm>
            <a:off x="0" y="6602568"/>
            <a:ext cx="12192000" cy="25543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5" name="Rectangle 4">
            <a:extLst>
              <a:ext uri="{FF2B5EF4-FFF2-40B4-BE49-F238E27FC236}">
                <a16:creationId xmlns:a16="http://schemas.microsoft.com/office/drawing/2014/main" id="{08F7703B-8BDA-524E-AAA9-5EED478CE161}"/>
              </a:ext>
            </a:extLst>
          </p:cNvPr>
          <p:cNvSpPr/>
          <p:nvPr userDrawn="1"/>
        </p:nvSpPr>
        <p:spPr>
          <a:xfrm>
            <a:off x="0" y="1"/>
            <a:ext cx="12192000" cy="46405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9" name="TextBox 8">
            <a:extLst>
              <a:ext uri="{FF2B5EF4-FFF2-40B4-BE49-F238E27FC236}">
                <a16:creationId xmlns:a16="http://schemas.microsoft.com/office/drawing/2014/main" id="{A20FDFDB-D917-8F48-91F7-8B045EF48DAE}"/>
              </a:ext>
            </a:extLst>
          </p:cNvPr>
          <p:cNvSpPr txBox="1"/>
          <p:nvPr userDrawn="1"/>
        </p:nvSpPr>
        <p:spPr>
          <a:xfrm>
            <a:off x="141106" y="13307"/>
            <a:ext cx="5177461" cy="4205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33">
                <a:solidFill>
                  <a:schemeClr val="bg1"/>
                </a:solidFill>
              </a:rPr>
              <a:t>NHS Education for Scotland</a:t>
            </a:r>
          </a:p>
        </p:txBody>
      </p:sp>
    </p:spTree>
    <p:extLst>
      <p:ext uri="{BB962C8B-B14F-4D97-AF65-F5344CB8AC3E}">
        <p14:creationId xmlns:p14="http://schemas.microsoft.com/office/powerpoint/2010/main" val="2592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rt and Text Slide">
    <p:spTree>
      <p:nvGrpSpPr>
        <p:cNvPr id="1" name=""/>
        <p:cNvGrpSpPr/>
        <p:nvPr/>
      </p:nvGrpSpPr>
      <p:grpSpPr>
        <a:xfrm>
          <a:off x="0" y="0"/>
          <a:ext cx="0" cy="0"/>
          <a:chOff x="0" y="0"/>
          <a:chExt cx="0" cy="0"/>
        </a:xfrm>
      </p:grpSpPr>
      <p:sp>
        <p:nvSpPr>
          <p:cNvPr id="12" name="Rectangle 11"/>
          <p:cNvSpPr/>
          <p:nvPr userDrawn="1"/>
        </p:nvSpPr>
        <p:spPr>
          <a:xfrm>
            <a:off x="0" y="6602568"/>
            <a:ext cx="12192000" cy="25543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4" name="Chart Placeholder 3"/>
          <p:cNvSpPr>
            <a:spLocks noGrp="1"/>
          </p:cNvSpPr>
          <p:nvPr>
            <p:ph type="chart" sz="quarter" idx="12"/>
          </p:nvPr>
        </p:nvSpPr>
        <p:spPr>
          <a:xfrm>
            <a:off x="1020235" y="1806575"/>
            <a:ext cx="4971295" cy="4446588"/>
          </a:xfrm>
        </p:spPr>
        <p:txBody>
          <a:bodyPr/>
          <a:lstStyle>
            <a:lvl1pPr>
              <a:defRPr>
                <a:solidFill>
                  <a:srgbClr val="17375E"/>
                </a:solidFill>
              </a:defRPr>
            </a:lvl1pPr>
          </a:lstStyle>
          <a:p>
            <a:endParaRPr lang="en-US"/>
          </a:p>
        </p:txBody>
      </p:sp>
      <p:sp>
        <p:nvSpPr>
          <p:cNvPr id="11" name="Text Placeholder 10"/>
          <p:cNvSpPr>
            <a:spLocks noGrp="1"/>
          </p:cNvSpPr>
          <p:nvPr>
            <p:ph type="body" sz="quarter" idx="13"/>
          </p:nvPr>
        </p:nvSpPr>
        <p:spPr>
          <a:xfrm>
            <a:off x="6241175" y="1806575"/>
            <a:ext cx="5025843" cy="444658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A55C02A9-445A-D747-BD7B-01C106682672}"/>
              </a:ext>
            </a:extLst>
          </p:cNvPr>
          <p:cNvSpPr/>
          <p:nvPr userDrawn="1"/>
        </p:nvSpPr>
        <p:spPr>
          <a:xfrm>
            <a:off x="0" y="1"/>
            <a:ext cx="12192000" cy="464052"/>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a:p>
        </p:txBody>
      </p:sp>
      <p:sp>
        <p:nvSpPr>
          <p:cNvPr id="13" name="TextBox 12">
            <a:extLst>
              <a:ext uri="{FF2B5EF4-FFF2-40B4-BE49-F238E27FC236}">
                <a16:creationId xmlns:a16="http://schemas.microsoft.com/office/drawing/2014/main" id="{4E6D7F93-AD93-DE46-8837-4590C1D32389}"/>
              </a:ext>
            </a:extLst>
          </p:cNvPr>
          <p:cNvSpPr txBox="1"/>
          <p:nvPr userDrawn="1"/>
        </p:nvSpPr>
        <p:spPr>
          <a:xfrm>
            <a:off x="141106" y="13307"/>
            <a:ext cx="5177461" cy="4205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133">
                <a:solidFill>
                  <a:schemeClr val="bg1"/>
                </a:solidFill>
              </a:rPr>
              <a:t>NHS Education for Scotland</a:t>
            </a:r>
          </a:p>
        </p:txBody>
      </p:sp>
      <p:sp>
        <p:nvSpPr>
          <p:cNvPr id="8" name="Title 1">
            <a:extLst>
              <a:ext uri="{FF2B5EF4-FFF2-40B4-BE49-F238E27FC236}">
                <a16:creationId xmlns:a16="http://schemas.microsoft.com/office/drawing/2014/main" id="{EC103896-F5E2-4BE2-8CCA-83123C6B1B85}"/>
              </a:ext>
            </a:extLst>
          </p:cNvPr>
          <p:cNvSpPr>
            <a:spLocks noGrp="1"/>
          </p:cNvSpPr>
          <p:nvPr>
            <p:ph type="title"/>
          </p:nvPr>
        </p:nvSpPr>
        <p:spPr>
          <a:xfrm>
            <a:off x="1020297" y="944563"/>
            <a:ext cx="10972800" cy="695480"/>
          </a:xfrm>
        </p:spPr>
        <p:txBody>
          <a:bodyPr>
            <a:noAutofit/>
          </a:bodyPr>
          <a:lstStyle>
            <a:lvl1pPr algn="l">
              <a:defRPr sz="4800">
                <a:solidFill>
                  <a:srgbClr val="17365E"/>
                </a:solidFill>
                <a:latin typeface="Calibri" panose="020F05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88611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B15B-9202-2082-2001-31806E5A75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C70F750-393C-B15D-C82C-DBCCECABAC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CEEAEC-E447-559F-D6A8-54FB08DAF7C7}"/>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D7846B68-5027-8594-3582-4888BAC75C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8FB107-3383-8B68-E505-136743722DB1}"/>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38036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F60D-DE89-EFB1-4A9C-63EF6E67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92D71AC-F69E-8870-542A-FA2D901A7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F7A126-D3EA-CA09-46C7-4C52392AC87F}"/>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DFE1AECD-CC33-CFC0-2B9E-96D2E33598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9E268E-35A7-D1DE-7186-306E6DDE2ACD}"/>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84610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D66B-BC4E-51E5-4665-84AE02F8649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AA3546-B87D-DCEA-9EA6-2FBFB2B57E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493902A-60E9-A4B6-3DC0-0A9510DCC9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7A50232-1D76-FE7B-3A5C-17DE4727970C}"/>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6" name="Footer Placeholder 5">
            <a:extLst>
              <a:ext uri="{FF2B5EF4-FFF2-40B4-BE49-F238E27FC236}">
                <a16:creationId xmlns:a16="http://schemas.microsoft.com/office/drawing/2014/main" id="{F346DB94-2083-FB24-3434-F92B743FD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4CB9BB-0AC1-506B-5DE6-3E8F58D13054}"/>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4213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1C1-1FB1-851B-AA3C-0EAF67E4536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BF7A10F-1507-4D6F-3B2E-D4996A27F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F36CD4-8D8C-4D38-1ACD-44B69CC29D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1E8543-85E3-343C-9258-3CD65D629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065939-F464-8457-98F3-57E5EC610B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C510636-5923-2CDB-7992-73E9A5841E41}"/>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8" name="Footer Placeholder 7">
            <a:extLst>
              <a:ext uri="{FF2B5EF4-FFF2-40B4-BE49-F238E27FC236}">
                <a16:creationId xmlns:a16="http://schemas.microsoft.com/office/drawing/2014/main" id="{EE59DC31-7502-83BB-4E0D-9BCFCDCCE4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2790DD-3547-4DA2-0455-79BB8E7065E6}"/>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02438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E4FF-505A-1F0C-DBE8-468FF4FE10A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B3FF260-CA5D-768D-E4EE-B6B90DE98DF8}"/>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4" name="Footer Placeholder 3">
            <a:extLst>
              <a:ext uri="{FF2B5EF4-FFF2-40B4-BE49-F238E27FC236}">
                <a16:creationId xmlns:a16="http://schemas.microsoft.com/office/drawing/2014/main" id="{72AC305D-0BA7-5EE8-5389-8D53CE5555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A507BB-8BB3-E648-F22D-C708C23922B1}"/>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82771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A2301-3AB2-B9D2-04A7-A811D1BDA8B3}"/>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3" name="Footer Placeholder 2">
            <a:extLst>
              <a:ext uri="{FF2B5EF4-FFF2-40B4-BE49-F238E27FC236}">
                <a16:creationId xmlns:a16="http://schemas.microsoft.com/office/drawing/2014/main" id="{6C403743-DF0C-2006-6ED5-1B75ABC27E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FD709E-D983-10CF-42F5-91F6CA11217D}"/>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383187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23CF-39E2-0A38-6C6F-53E7AECDB3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A2487D4-135B-8368-3F97-21B3ABD0C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FFC058-7EE7-BED3-431A-E7172CB5D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3126C-02F3-ADCC-F402-1843BCAC6335}"/>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6" name="Footer Placeholder 5">
            <a:extLst>
              <a:ext uri="{FF2B5EF4-FFF2-40B4-BE49-F238E27FC236}">
                <a16:creationId xmlns:a16="http://schemas.microsoft.com/office/drawing/2014/main" id="{792BB92F-309A-4725-1737-BC84192F0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B38D1F-219F-E7A7-F946-1AFF7C925BC6}"/>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243052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55FB-427B-42CE-A915-6479A69B6C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A834EFE-02F9-00B9-5786-C305FBCF5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DE7C67-AF5F-5BC5-723A-3FEE71512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6940DD-FD25-244E-940C-63E90747AE7F}"/>
              </a:ext>
            </a:extLst>
          </p:cNvPr>
          <p:cNvSpPr>
            <a:spLocks noGrp="1"/>
          </p:cNvSpPr>
          <p:nvPr>
            <p:ph type="dt" sz="half" idx="10"/>
          </p:nvPr>
        </p:nvSpPr>
        <p:spPr/>
        <p:txBody>
          <a:bodyPr/>
          <a:lstStyle/>
          <a:p>
            <a:fld id="{7D13A434-0138-4743-AC22-D0F136A03D85}" type="datetimeFigureOut">
              <a:rPr lang="en-GB" smtClean="0"/>
              <a:t>11/04/2024</a:t>
            </a:fld>
            <a:endParaRPr lang="en-GB"/>
          </a:p>
        </p:txBody>
      </p:sp>
      <p:sp>
        <p:nvSpPr>
          <p:cNvPr id="6" name="Footer Placeholder 5">
            <a:extLst>
              <a:ext uri="{FF2B5EF4-FFF2-40B4-BE49-F238E27FC236}">
                <a16:creationId xmlns:a16="http://schemas.microsoft.com/office/drawing/2014/main" id="{7E732FF7-520B-72F3-4628-8FE28531E3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5BEB76-12A2-200E-BC0F-A46D4E47F972}"/>
              </a:ext>
            </a:extLst>
          </p:cNvPr>
          <p:cNvSpPr>
            <a:spLocks noGrp="1"/>
          </p:cNvSpPr>
          <p:nvPr>
            <p:ph type="sldNum" sz="quarter" idx="12"/>
          </p:nvPr>
        </p:nvSpPr>
        <p:spPr/>
        <p:txBody>
          <a:bodyPr/>
          <a:lstStyle/>
          <a:p>
            <a:fld id="{4B07C49E-F58B-4103-9209-237EA5686A63}" type="slidenum">
              <a:rPr lang="en-GB" smtClean="0"/>
              <a:t>‹#›</a:t>
            </a:fld>
            <a:endParaRPr lang="en-GB"/>
          </a:p>
        </p:txBody>
      </p:sp>
    </p:spTree>
    <p:extLst>
      <p:ext uri="{BB962C8B-B14F-4D97-AF65-F5344CB8AC3E}">
        <p14:creationId xmlns:p14="http://schemas.microsoft.com/office/powerpoint/2010/main" val="100192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95C26-A354-70BE-96B6-3D0756D82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D15E778-6BDB-D5A7-414E-94B21C446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442CA1-8266-E1C9-4871-0FDDF0C8C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A434-0138-4743-AC22-D0F136A03D85}" type="datetimeFigureOut">
              <a:rPr lang="en-GB" smtClean="0"/>
              <a:t>11/04/2024</a:t>
            </a:fld>
            <a:endParaRPr lang="en-GB"/>
          </a:p>
        </p:txBody>
      </p:sp>
      <p:sp>
        <p:nvSpPr>
          <p:cNvPr id="5" name="Footer Placeholder 4">
            <a:extLst>
              <a:ext uri="{FF2B5EF4-FFF2-40B4-BE49-F238E27FC236}">
                <a16:creationId xmlns:a16="http://schemas.microsoft.com/office/drawing/2014/main" id="{DC4B2C54-EE1E-5222-0D00-D996B5665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227205-DCC3-AE96-4C88-3FC74742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C49E-F58B-4103-9209-237EA5686A63}" type="slidenum">
              <a:rPr lang="en-GB" smtClean="0"/>
              <a:t>‹#›</a:t>
            </a:fld>
            <a:endParaRPr lang="en-GB"/>
          </a:p>
        </p:txBody>
      </p:sp>
    </p:spTree>
    <p:extLst>
      <p:ext uri="{BB962C8B-B14F-4D97-AF65-F5344CB8AC3E}">
        <p14:creationId xmlns:p14="http://schemas.microsoft.com/office/powerpoint/2010/main" val="3834593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https://player.vimeo.com/video/932122450?app_id=122963" TargetMode="External"/><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s://sway.office.com/h8hYl36Prlbs9ijF?ref=Lin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mrsaccountants.com.au/why-business-planning-is-importa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hyperlink" Target="https://creativecommons.org/licenses/by/3.0/" TargetMode="External"/><Relationship Id="rId4" Type="http://schemas.openxmlformats.org/officeDocument/2006/relationships/hyperlink" Target="http://esheninger.blogspot.com/2018/01/five-components-of-good-feedback.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chemeClr val="accent1">
                  <a:lumMod val="50000"/>
                </a:schemeClr>
              </a:gs>
              <a:gs pos="28000">
                <a:srgbClr val="4F9EC9">
                  <a:shade val="67500"/>
                  <a:satMod val="115000"/>
                </a:srgbClr>
              </a:gs>
              <a:gs pos="86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38" y="185259"/>
            <a:ext cx="3145337" cy="1272271"/>
          </a:xfrm>
          <a:prstGeom prst="rect">
            <a:avLst/>
          </a:prstGeom>
        </p:spPr>
      </p:pic>
      <p:sp>
        <p:nvSpPr>
          <p:cNvPr id="4" name="TextBox 3">
            <a:extLst>
              <a:ext uri="{FF2B5EF4-FFF2-40B4-BE49-F238E27FC236}">
                <a16:creationId xmlns:a16="http://schemas.microsoft.com/office/drawing/2014/main" id="{8CEFE4C8-4BB4-C01E-0657-84D35C6D3A01}"/>
              </a:ext>
            </a:extLst>
          </p:cNvPr>
          <p:cNvSpPr txBox="1"/>
          <p:nvPr/>
        </p:nvSpPr>
        <p:spPr>
          <a:xfrm>
            <a:off x="5844021" y="1475406"/>
            <a:ext cx="6166225" cy="2308324"/>
          </a:xfrm>
          <a:prstGeom prst="rect">
            <a:avLst/>
          </a:prstGeom>
          <a:noFill/>
        </p:spPr>
        <p:txBody>
          <a:bodyPr wrap="square" rtlCol="0">
            <a:spAutoFit/>
          </a:bodyPr>
          <a:lstStyle/>
          <a:p>
            <a:r>
              <a:rPr lang="en-GB" sz="4800" b="1">
                <a:solidFill>
                  <a:srgbClr val="002C69"/>
                </a:solidFill>
                <a:latin typeface="HGSSoeiKakugothicUB" panose="020B0400000000000000" pitchFamily="34" charset="-128"/>
                <a:ea typeface="HGSSoeiKakugothicUB" panose="020B0400000000000000" pitchFamily="34" charset="-128"/>
              </a:rPr>
              <a:t>How to measure shared decision making?</a:t>
            </a:r>
          </a:p>
        </p:txBody>
      </p:sp>
      <p:sp>
        <p:nvSpPr>
          <p:cNvPr id="6" name="TextBox 5">
            <a:extLst>
              <a:ext uri="{FF2B5EF4-FFF2-40B4-BE49-F238E27FC236}">
                <a16:creationId xmlns:a16="http://schemas.microsoft.com/office/drawing/2014/main" id="{0212E162-D93D-F955-BD5E-D1DB6EE98FF8}"/>
              </a:ext>
            </a:extLst>
          </p:cNvPr>
          <p:cNvSpPr txBox="1"/>
          <p:nvPr/>
        </p:nvSpPr>
        <p:spPr>
          <a:xfrm>
            <a:off x="5839900" y="3806456"/>
            <a:ext cx="4850390" cy="2677656"/>
          </a:xfrm>
          <a:prstGeom prst="rect">
            <a:avLst/>
          </a:prstGeom>
          <a:noFill/>
        </p:spPr>
        <p:txBody>
          <a:bodyPr wrap="square" rtlCol="0">
            <a:spAutoFit/>
          </a:bodyPr>
          <a:lstStyle/>
          <a:p>
            <a:r>
              <a:rPr lang="en-GB" sz="2400">
                <a:latin typeface="HGSSoeiKakugothicUB" panose="020B0400000000000000" pitchFamily="34" charset="-128"/>
                <a:ea typeface="HGSSoeiKakugothicUB" panose="020B0400000000000000" pitchFamily="34" charset="-128"/>
              </a:rPr>
              <a:t>Julia Mackel</a:t>
            </a:r>
          </a:p>
          <a:p>
            <a:r>
              <a:rPr lang="en-GB" sz="2400">
                <a:latin typeface="HGSSoeiKakugothicUB" panose="020B0400000000000000" pitchFamily="34" charset="-128"/>
                <a:ea typeface="HGSSoeiKakugothicUB" panose="020B0400000000000000" pitchFamily="34" charset="-128"/>
              </a:rPr>
              <a:t>RM Lead and Principal Lead, NES QI Team</a:t>
            </a:r>
          </a:p>
          <a:p>
            <a:endParaRPr lang="en-GB" sz="2400">
              <a:latin typeface="HGSSoeiKakugothicUB" panose="020B0400000000000000" pitchFamily="34" charset="-128"/>
              <a:ea typeface="HGSSoeiKakugothicUB" panose="020B0400000000000000" pitchFamily="34" charset="-128"/>
            </a:endParaRPr>
          </a:p>
          <a:p>
            <a:r>
              <a:rPr lang="pt-BR" sz="2400">
                <a:latin typeface="HGSSoeiKakugothicUB" panose="020B0400000000000000" pitchFamily="34" charset="-128"/>
                <a:ea typeface="HGSSoeiKakugothicUB" panose="020B0400000000000000" pitchFamily="34" charset="-128"/>
              </a:rPr>
              <a:t>Ali Keast</a:t>
            </a:r>
          </a:p>
          <a:p>
            <a:r>
              <a:rPr lang="pt-BR" sz="2400">
                <a:latin typeface="HGSSoeiKakugothicUB" panose="020B0400000000000000" pitchFamily="34" charset="-128"/>
                <a:ea typeface="HGSSoeiKakugothicUB" panose="020B0400000000000000" pitchFamily="34" charset="-128"/>
              </a:rPr>
              <a:t>Senior Educator, NES QI Team</a:t>
            </a:r>
          </a:p>
          <a:p>
            <a:endParaRPr lang="en-GB" sz="2400">
              <a:latin typeface="HGSSoeiKakugothicUB" panose="020B0400000000000000" pitchFamily="34" charset="-128"/>
              <a:ea typeface="HGSSoeiKakugothicUB" panose="020B0400000000000000" pitchFamily="34" charset="-128"/>
            </a:endParaRPr>
          </a:p>
        </p:txBody>
      </p:sp>
      <p:sp>
        <p:nvSpPr>
          <p:cNvPr id="8" name="TextBox 7">
            <a:extLst>
              <a:ext uri="{FF2B5EF4-FFF2-40B4-BE49-F238E27FC236}">
                <a16:creationId xmlns:a16="http://schemas.microsoft.com/office/drawing/2014/main" id="{43D01B40-6543-21A0-8F74-4F7B93B35A12}"/>
              </a:ext>
            </a:extLst>
          </p:cNvPr>
          <p:cNvSpPr txBox="1"/>
          <p:nvPr/>
        </p:nvSpPr>
        <p:spPr>
          <a:xfrm>
            <a:off x="683086" y="2044793"/>
            <a:ext cx="3508178" cy="584775"/>
          </a:xfrm>
          <a:prstGeom prst="rect">
            <a:avLst/>
          </a:prstGeom>
          <a:noFill/>
        </p:spPr>
        <p:txBody>
          <a:bodyPr wrap="square" rtlCol="0">
            <a:spAutoFit/>
          </a:bodyPr>
          <a:lstStyle/>
          <a:p>
            <a:r>
              <a:rPr lang="en-GB" sz="3200"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a:t>
            </a:r>
          </a:p>
        </p:txBody>
      </p:sp>
      <p:sp>
        <p:nvSpPr>
          <p:cNvPr id="12" name="TextBox 11">
            <a:extLst>
              <a:ext uri="{FF2B5EF4-FFF2-40B4-BE49-F238E27FC236}">
                <a16:creationId xmlns:a16="http://schemas.microsoft.com/office/drawing/2014/main" id="{FBE2BCC6-A217-0958-0DDF-EED1B33136A7}"/>
              </a:ext>
            </a:extLst>
          </p:cNvPr>
          <p:cNvSpPr txBox="1"/>
          <p:nvPr/>
        </p:nvSpPr>
        <p:spPr>
          <a:xfrm>
            <a:off x="736841" y="2849491"/>
            <a:ext cx="3260211" cy="1077218"/>
          </a:xfrm>
          <a:prstGeom prst="rect">
            <a:avLst/>
          </a:prstGeom>
          <a:noFill/>
        </p:spPr>
        <p:txBody>
          <a:bodyPr wrap="square" rtlCol="0">
            <a:spAutoFit/>
          </a:bodyPr>
          <a:lstStyle/>
          <a:p>
            <a:pPr algn="ctr"/>
            <a:r>
              <a:rPr lang="en-GB" sz="3200" b="1">
                <a:solidFill>
                  <a:schemeClr val="bg1"/>
                </a:solidFill>
                <a:latin typeface="HGSSoeiKakugothicUB" panose="020B0400000000000000" pitchFamily="34" charset="-128"/>
                <a:ea typeface="HGSSoeiKakugothicUB" panose="020B0400000000000000" pitchFamily="34" charset="-128"/>
              </a:rPr>
              <a:t>Reform and Recovery</a:t>
            </a:r>
          </a:p>
        </p:txBody>
      </p:sp>
      <p:grpSp>
        <p:nvGrpSpPr>
          <p:cNvPr id="15" name="Group 14">
            <a:extLst>
              <a:ext uri="{FF2B5EF4-FFF2-40B4-BE49-F238E27FC236}">
                <a16:creationId xmlns:a16="http://schemas.microsoft.com/office/drawing/2014/main" id="{BFD0AE7F-9037-D8F9-9091-FDF0BA7EBE8D}"/>
              </a:ext>
            </a:extLst>
          </p:cNvPr>
          <p:cNvGrpSpPr/>
          <p:nvPr/>
        </p:nvGrpSpPr>
        <p:grpSpPr>
          <a:xfrm>
            <a:off x="891156" y="4127488"/>
            <a:ext cx="3141710" cy="1190702"/>
            <a:chOff x="837624" y="4764556"/>
            <a:chExt cx="3141710" cy="1190702"/>
          </a:xfrm>
        </p:grpSpPr>
        <p:pic>
          <p:nvPicPr>
            <p:cNvPr id="16" name="Picture 2" descr="Twitter Logo transparent PNG - StickPNG">
              <a:extLst>
                <a:ext uri="{FF2B5EF4-FFF2-40B4-BE49-F238E27FC236}">
                  <a16:creationId xmlns:a16="http://schemas.microsoft.com/office/drawing/2014/main" id="{EB0F0B5C-8561-4659-DDAE-94914A75D3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002" y="4764556"/>
              <a:ext cx="828774" cy="8287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3F0B20-0E83-C1FE-88B7-DEE912FEC05C}"/>
                </a:ext>
              </a:extLst>
            </p:cNvPr>
            <p:cNvSpPr txBox="1"/>
            <p:nvPr/>
          </p:nvSpPr>
          <p:spPr>
            <a:xfrm>
              <a:off x="837624" y="5308927"/>
              <a:ext cx="2826327" cy="646331"/>
            </a:xfrm>
            <a:prstGeom prst="rect">
              <a:avLst/>
            </a:prstGeom>
            <a:noFill/>
          </p:spPr>
          <p:txBody>
            <a:bodyPr wrap="square" rtlCol="0">
              <a:spAutoFit/>
            </a:bodyPr>
            <a:lstStyle/>
            <a:p>
              <a:endParaRPr lang="en-GB">
                <a:solidFill>
                  <a:schemeClr val="bg1"/>
                </a:solidFill>
              </a:endParaRPr>
            </a:p>
            <a:p>
              <a:r>
                <a:rPr lang="en-GB">
                  <a:solidFill>
                    <a:schemeClr val="bg1"/>
                  </a:solidFill>
                </a:rPr>
                <a:t>www.realisticmedicine.scot</a:t>
              </a:r>
            </a:p>
          </p:txBody>
        </p:sp>
        <p:sp>
          <p:nvSpPr>
            <p:cNvPr id="18" name="TextBox 17">
              <a:extLst>
                <a:ext uri="{FF2B5EF4-FFF2-40B4-BE49-F238E27FC236}">
                  <a16:creationId xmlns:a16="http://schemas.microsoft.com/office/drawing/2014/main" id="{D99E896C-C87F-87EB-FCF9-374A44A2DCFC}"/>
                </a:ext>
              </a:extLst>
            </p:cNvPr>
            <p:cNvSpPr txBox="1"/>
            <p:nvPr/>
          </p:nvSpPr>
          <p:spPr>
            <a:xfrm>
              <a:off x="1779776" y="4889966"/>
              <a:ext cx="1533236" cy="369332"/>
            </a:xfrm>
            <a:prstGeom prst="rect">
              <a:avLst/>
            </a:prstGeom>
            <a:noFill/>
          </p:spPr>
          <p:txBody>
            <a:bodyPr wrap="square" rtlCol="0">
              <a:spAutoFit/>
            </a:bodyPr>
            <a:lstStyle/>
            <a:p>
              <a:r>
                <a:rPr lang="en-GB">
                  <a:solidFill>
                    <a:schemeClr val="bg1"/>
                  </a:solidFill>
                </a:rPr>
                <a:t>@realisticmed</a:t>
              </a:r>
            </a:p>
          </p:txBody>
        </p:sp>
        <p:sp>
          <p:nvSpPr>
            <p:cNvPr id="19" name="TextBox 18">
              <a:extLst>
                <a:ext uri="{FF2B5EF4-FFF2-40B4-BE49-F238E27FC236}">
                  <a16:creationId xmlns:a16="http://schemas.microsoft.com/office/drawing/2014/main" id="{F82AEF2E-9B4E-9BE2-77E4-5D59B4C69987}"/>
                </a:ext>
              </a:extLst>
            </p:cNvPr>
            <p:cNvSpPr txBox="1"/>
            <p:nvPr/>
          </p:nvSpPr>
          <p:spPr>
            <a:xfrm>
              <a:off x="1779776" y="5178943"/>
              <a:ext cx="2199558" cy="369332"/>
            </a:xfrm>
            <a:prstGeom prst="rect">
              <a:avLst/>
            </a:prstGeom>
            <a:noFill/>
          </p:spPr>
          <p:txBody>
            <a:bodyPr wrap="square" rtlCol="0">
              <a:spAutoFit/>
            </a:bodyPr>
            <a:lstStyle/>
            <a:p>
              <a:r>
                <a:rPr lang="en-GB" i="1">
                  <a:solidFill>
                    <a:schemeClr val="bg1"/>
                  </a:solidFill>
                </a:rPr>
                <a:t>#RealMed2024</a:t>
              </a:r>
            </a:p>
          </p:txBody>
        </p:sp>
      </p:grpSp>
      <p:pic>
        <p:nvPicPr>
          <p:cNvPr id="10" name="Picture 9" descr="A blue text on a black background&#10;&#10;Description automatically generated">
            <a:extLst>
              <a:ext uri="{FF2B5EF4-FFF2-40B4-BE49-F238E27FC236}">
                <a16:creationId xmlns:a16="http://schemas.microsoft.com/office/drawing/2014/main" id="{3209A683-DB31-C919-DAFE-F70EC08B4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1763" y="292490"/>
            <a:ext cx="3716357" cy="1015663"/>
          </a:xfrm>
          <a:prstGeom prst="rect">
            <a:avLst/>
          </a:prstGeom>
        </p:spPr>
      </p:pic>
    </p:spTree>
    <p:custDataLst>
      <p:tags r:id="rId1"/>
    </p:custDataLst>
    <p:extLst>
      <p:ext uri="{BB962C8B-B14F-4D97-AF65-F5344CB8AC3E}">
        <p14:creationId xmlns:p14="http://schemas.microsoft.com/office/powerpoint/2010/main" val="3934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A8BC5D-F181-3AF6-1F47-8CEF74B81ECD}"/>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E88F4EEE-1EE6-AE96-1D5C-C39BDD86786C}"/>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30756F4-F2BE-2F3D-81FF-C66CA7B11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772C5696-2783-D393-879E-8BC28D2E8EE1}"/>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B1B7AA59-0828-3912-90B4-7BF42F001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8" name="Online Media 7" title="NHS Lanarkshire Interview">
            <a:hlinkClick r:id="" action="ppaction://media"/>
            <a:extLst>
              <a:ext uri="{FF2B5EF4-FFF2-40B4-BE49-F238E27FC236}">
                <a16:creationId xmlns:a16="http://schemas.microsoft.com/office/drawing/2014/main" id="{7BD2D1BE-5CD7-7E4C-A2C8-968153BDB73D}"/>
              </a:ext>
            </a:extLst>
          </p:cNvPr>
          <p:cNvPicPr>
            <a:picLocks noRot="1" noChangeAspect="1"/>
          </p:cNvPicPr>
          <p:nvPr>
            <a:videoFile r:link="rId2"/>
          </p:nvPr>
        </p:nvPicPr>
        <p:blipFill>
          <a:blip r:embed="rId6"/>
          <a:stretch>
            <a:fillRect/>
          </a:stretch>
        </p:blipFill>
        <p:spPr>
          <a:xfrm>
            <a:off x="896471" y="715157"/>
            <a:ext cx="9950823" cy="5606097"/>
          </a:xfrm>
          <a:prstGeom prst="rect">
            <a:avLst/>
          </a:prstGeom>
        </p:spPr>
      </p:pic>
    </p:spTree>
    <p:custDataLst>
      <p:tags r:id="rId1"/>
    </p:custDataLst>
    <p:extLst>
      <p:ext uri="{BB962C8B-B14F-4D97-AF65-F5344CB8AC3E}">
        <p14:creationId xmlns:p14="http://schemas.microsoft.com/office/powerpoint/2010/main" val="5813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FE2A7E-1477-4111-9D38-A40DECA5B3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0413" y="633413"/>
            <a:ext cx="5591174" cy="5591174"/>
          </a:xfrm>
          <a:prstGeom prst="rect">
            <a:avLst/>
          </a:prstGeom>
          <a:solidFill>
            <a:srgbClr val="FFFFFF"/>
          </a:solidFill>
        </p:spPr>
      </p:pic>
      <p:grpSp>
        <p:nvGrpSpPr>
          <p:cNvPr id="2" name="Group 1">
            <a:extLst>
              <a:ext uri="{FF2B5EF4-FFF2-40B4-BE49-F238E27FC236}">
                <a16:creationId xmlns:a16="http://schemas.microsoft.com/office/drawing/2014/main" id="{890C5ACC-4DD4-9D81-F0F0-86DCC351321A}"/>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FF6C3BF6-E839-205E-16A2-907011304847}"/>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40687D4-A9B6-7782-ACE5-166687175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5" name="TextBox 4">
              <a:extLst>
                <a:ext uri="{FF2B5EF4-FFF2-40B4-BE49-F238E27FC236}">
                  <a16:creationId xmlns:a16="http://schemas.microsoft.com/office/drawing/2014/main" id="{5C0DB1E8-36BD-AC9A-F72D-8639D2795A52}"/>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6" name="Picture 5" descr="Blue text on a black background&#10;&#10;Description automatically generated">
              <a:extLst>
                <a:ext uri="{FF2B5EF4-FFF2-40B4-BE49-F238E27FC236}">
                  <a16:creationId xmlns:a16="http://schemas.microsoft.com/office/drawing/2014/main" id="{29E5A9AE-4CF1-3EBA-D4C1-F195B938B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8" name="Picture 7" descr="A lake surrounded by trees and mountains&#10;&#10;Description automatically generated">
            <a:extLst>
              <a:ext uri="{FF2B5EF4-FFF2-40B4-BE49-F238E27FC236}">
                <a16:creationId xmlns:a16="http://schemas.microsoft.com/office/drawing/2014/main" id="{EAB5E0F3-7748-9809-F3F5-DCF88757ADF6}"/>
              </a:ext>
            </a:extLst>
          </p:cNvPr>
          <p:cNvPicPr>
            <a:picLocks noChangeAspect="1"/>
          </p:cNvPicPr>
          <p:nvPr/>
        </p:nvPicPr>
        <p:blipFill rotWithShape="1">
          <a:blip r:embed="rId6">
            <a:extLst>
              <a:ext uri="{28A0092B-C50C-407E-A947-70E740481C1C}">
                <a14:useLocalDpi xmlns:a14="http://schemas.microsoft.com/office/drawing/2010/main" val="0"/>
              </a:ext>
            </a:extLst>
          </a:blip>
          <a:srcRect b="27659"/>
          <a:stretch/>
        </p:blipFill>
        <p:spPr>
          <a:xfrm>
            <a:off x="0" y="452486"/>
            <a:ext cx="12192000" cy="5939562"/>
          </a:xfrm>
          <a:prstGeom prst="rect">
            <a:avLst/>
          </a:prstGeom>
        </p:spPr>
      </p:pic>
    </p:spTree>
    <p:extLst>
      <p:ext uri="{BB962C8B-B14F-4D97-AF65-F5344CB8AC3E}">
        <p14:creationId xmlns:p14="http://schemas.microsoft.com/office/powerpoint/2010/main" val="270317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CBB98A3-FF5D-FD9D-50F3-20A7A8CA9012}"/>
              </a:ext>
            </a:extLst>
          </p:cNvPr>
          <p:cNvSpPr>
            <a:spLocks noGrp="1"/>
          </p:cNvSpPr>
          <p:nvPr>
            <p:ph type="body" sz="quarter" idx="13"/>
          </p:nvPr>
        </p:nvSpPr>
        <p:spPr>
          <a:xfrm>
            <a:off x="683037" y="1239359"/>
            <a:ext cx="2496287" cy="1070191"/>
          </a:xfrm>
        </p:spPr>
        <p:txBody>
          <a:bodyPr>
            <a:noAutofit/>
          </a:bodyPr>
          <a:lstStyle/>
          <a:p>
            <a:pPr marL="0" indent="0" algn="ctr">
              <a:buNone/>
            </a:pPr>
            <a:r>
              <a:rPr lang="en-US" sz="3200">
                <a:solidFill>
                  <a:srgbClr val="004280"/>
                </a:solidFill>
              </a:rPr>
              <a:t>Patient Information</a:t>
            </a:r>
          </a:p>
        </p:txBody>
      </p:sp>
      <p:pic>
        <p:nvPicPr>
          <p:cNvPr id="3" name="Picture 2">
            <a:extLst>
              <a:ext uri="{FF2B5EF4-FFF2-40B4-BE49-F238E27FC236}">
                <a16:creationId xmlns:a16="http://schemas.microsoft.com/office/drawing/2014/main" id="{AD400298-5A0A-B6B2-B3DF-7F30B3F8E6DB}"/>
              </a:ext>
            </a:extLst>
          </p:cNvPr>
          <p:cNvPicPr>
            <a:picLocks noChangeAspect="1"/>
          </p:cNvPicPr>
          <p:nvPr/>
        </p:nvPicPr>
        <p:blipFill rotWithShape="1">
          <a:blip r:embed="rId3"/>
          <a:srcRect l="52946" t="25185" r="26431" b="44377"/>
          <a:stretch/>
        </p:blipFill>
        <p:spPr>
          <a:xfrm>
            <a:off x="4541663" y="1444988"/>
            <a:ext cx="2262909" cy="2087419"/>
          </a:xfrm>
          <a:prstGeom prst="rect">
            <a:avLst/>
          </a:prstGeom>
        </p:spPr>
      </p:pic>
      <p:sp>
        <p:nvSpPr>
          <p:cNvPr id="5" name="Title 4">
            <a:extLst>
              <a:ext uri="{FF2B5EF4-FFF2-40B4-BE49-F238E27FC236}">
                <a16:creationId xmlns:a16="http://schemas.microsoft.com/office/drawing/2014/main" id="{B909C835-635B-61E4-A124-2E717F3430F8}"/>
              </a:ext>
            </a:extLst>
          </p:cNvPr>
          <p:cNvSpPr>
            <a:spLocks noGrp="1"/>
          </p:cNvSpPr>
          <p:nvPr>
            <p:ph type="title"/>
          </p:nvPr>
        </p:nvSpPr>
        <p:spPr>
          <a:xfrm>
            <a:off x="128532" y="15453"/>
            <a:ext cx="3649920" cy="440892"/>
          </a:xfrm>
          <a:solidFill>
            <a:srgbClr val="004280"/>
          </a:solidFill>
        </p:spPr>
        <p:txBody>
          <a:bodyPr/>
          <a:lstStyle/>
          <a:p>
            <a:r>
              <a:rPr lang="en-GB" sz="3067">
                <a:solidFill>
                  <a:schemeClr val="bg1"/>
                </a:solidFill>
              </a:rPr>
              <a:t>Resources</a:t>
            </a:r>
          </a:p>
        </p:txBody>
      </p:sp>
      <p:pic>
        <p:nvPicPr>
          <p:cNvPr id="7" name="Picture 6">
            <a:extLst>
              <a:ext uri="{FF2B5EF4-FFF2-40B4-BE49-F238E27FC236}">
                <a16:creationId xmlns:a16="http://schemas.microsoft.com/office/drawing/2014/main" id="{42FD3A1E-4490-7910-03DD-D7F1689377E1}"/>
              </a:ext>
            </a:extLst>
          </p:cNvPr>
          <p:cNvPicPr>
            <a:picLocks noChangeAspect="1"/>
          </p:cNvPicPr>
          <p:nvPr/>
        </p:nvPicPr>
        <p:blipFill rotWithShape="1">
          <a:blip r:embed="rId4"/>
          <a:srcRect l="25985" t="21299" r="26277" b="21298"/>
          <a:stretch/>
        </p:blipFill>
        <p:spPr>
          <a:xfrm>
            <a:off x="841289" y="2224585"/>
            <a:ext cx="2179779" cy="1891001"/>
          </a:xfrm>
          <a:prstGeom prst="rect">
            <a:avLst/>
          </a:prstGeom>
        </p:spPr>
      </p:pic>
      <p:pic>
        <p:nvPicPr>
          <p:cNvPr id="16" name="Picture 15">
            <a:extLst>
              <a:ext uri="{FF2B5EF4-FFF2-40B4-BE49-F238E27FC236}">
                <a16:creationId xmlns:a16="http://schemas.microsoft.com/office/drawing/2014/main" id="{268410C9-19FE-D1FF-8E55-6450977FF27E}"/>
              </a:ext>
            </a:extLst>
          </p:cNvPr>
          <p:cNvPicPr>
            <a:picLocks noChangeAspect="1"/>
          </p:cNvPicPr>
          <p:nvPr/>
        </p:nvPicPr>
        <p:blipFill rotWithShape="1">
          <a:blip r:embed="rId5"/>
          <a:srcRect l="30892" t="20471" r="33333" b="17917"/>
          <a:stretch/>
        </p:blipFill>
        <p:spPr>
          <a:xfrm>
            <a:off x="7944645" y="1774456"/>
            <a:ext cx="3165921" cy="3424259"/>
          </a:xfrm>
          <a:prstGeom prst="rect">
            <a:avLst/>
          </a:prstGeom>
        </p:spPr>
      </p:pic>
      <p:sp>
        <p:nvSpPr>
          <p:cNvPr id="17" name="Text Placeholder 2">
            <a:extLst>
              <a:ext uri="{FF2B5EF4-FFF2-40B4-BE49-F238E27FC236}">
                <a16:creationId xmlns:a16="http://schemas.microsoft.com/office/drawing/2014/main" id="{6DF97E77-A44A-8D31-1D20-7DDF67F67EA0}"/>
              </a:ext>
            </a:extLst>
          </p:cNvPr>
          <p:cNvSpPr txBox="1">
            <a:spLocks/>
          </p:cNvSpPr>
          <p:nvPr/>
        </p:nvSpPr>
        <p:spPr>
          <a:xfrm>
            <a:off x="7961880" y="1208147"/>
            <a:ext cx="3148685" cy="56630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solidFill>
                  <a:srgbClr val="004280"/>
                </a:solidFill>
              </a:rPr>
              <a:t>Staff Information</a:t>
            </a:r>
          </a:p>
        </p:txBody>
      </p:sp>
      <p:pic>
        <p:nvPicPr>
          <p:cNvPr id="19" name="Picture 18">
            <a:extLst>
              <a:ext uri="{FF2B5EF4-FFF2-40B4-BE49-F238E27FC236}">
                <a16:creationId xmlns:a16="http://schemas.microsoft.com/office/drawing/2014/main" id="{190FC5B6-56BC-2558-0207-F740A4BAACED}"/>
              </a:ext>
            </a:extLst>
          </p:cNvPr>
          <p:cNvPicPr>
            <a:picLocks noChangeAspect="1"/>
          </p:cNvPicPr>
          <p:nvPr/>
        </p:nvPicPr>
        <p:blipFill rotWithShape="1">
          <a:blip r:embed="rId6"/>
          <a:srcRect l="24165" t="7946" r="23316" b="57981"/>
          <a:stretch/>
        </p:blipFill>
        <p:spPr>
          <a:xfrm>
            <a:off x="4176275" y="5209652"/>
            <a:ext cx="2428384" cy="984717"/>
          </a:xfrm>
          <a:prstGeom prst="rect">
            <a:avLst/>
          </a:prstGeom>
        </p:spPr>
      </p:pic>
      <p:sp>
        <p:nvSpPr>
          <p:cNvPr id="20" name="Text Placeholder 2">
            <a:extLst>
              <a:ext uri="{FF2B5EF4-FFF2-40B4-BE49-F238E27FC236}">
                <a16:creationId xmlns:a16="http://schemas.microsoft.com/office/drawing/2014/main" id="{C3FF42DD-BD28-E0F2-772C-073DBE648A56}"/>
              </a:ext>
            </a:extLst>
          </p:cNvPr>
          <p:cNvSpPr txBox="1">
            <a:spLocks/>
          </p:cNvSpPr>
          <p:nvPr/>
        </p:nvSpPr>
        <p:spPr>
          <a:xfrm>
            <a:off x="4215234" y="4139462"/>
            <a:ext cx="2389425" cy="1070191"/>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solidFill>
                  <a:srgbClr val="004280"/>
                </a:solidFill>
              </a:rPr>
              <a:t>Patient Surveys</a:t>
            </a:r>
          </a:p>
        </p:txBody>
      </p:sp>
      <p:grpSp>
        <p:nvGrpSpPr>
          <p:cNvPr id="2" name="Group 1">
            <a:extLst>
              <a:ext uri="{FF2B5EF4-FFF2-40B4-BE49-F238E27FC236}">
                <a16:creationId xmlns:a16="http://schemas.microsoft.com/office/drawing/2014/main" id="{BC0028C5-9AA6-62E5-475D-1D6E99E59563}"/>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165C7CBF-A5D1-8FD1-DECF-052D91533B21}"/>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65F6D11-6438-A885-8A9E-9506C31742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9" name="TextBox 8">
              <a:extLst>
                <a:ext uri="{FF2B5EF4-FFF2-40B4-BE49-F238E27FC236}">
                  <a16:creationId xmlns:a16="http://schemas.microsoft.com/office/drawing/2014/main" id="{7AB93F0B-4E4F-57D8-EF87-D6F285997F38}"/>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10" name="Picture 9" descr="Blue text on a black background&#10;&#10;Description automatically generated">
              <a:extLst>
                <a:ext uri="{FF2B5EF4-FFF2-40B4-BE49-F238E27FC236}">
                  <a16:creationId xmlns:a16="http://schemas.microsoft.com/office/drawing/2014/main" id="{184C5C61-D47E-92F3-6DA1-EB9E47E18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3089796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00298-5A0A-B6B2-B3DF-7F30B3F8E6DB}"/>
              </a:ext>
            </a:extLst>
          </p:cNvPr>
          <p:cNvPicPr>
            <a:picLocks noChangeAspect="1"/>
          </p:cNvPicPr>
          <p:nvPr/>
        </p:nvPicPr>
        <p:blipFill rotWithShape="1">
          <a:blip r:embed="rId3"/>
          <a:srcRect l="52946" t="25185" r="26431" b="44377"/>
          <a:stretch/>
        </p:blipFill>
        <p:spPr>
          <a:xfrm>
            <a:off x="1114071" y="2720571"/>
            <a:ext cx="2262909" cy="2087419"/>
          </a:xfrm>
          <a:prstGeom prst="rect">
            <a:avLst/>
          </a:prstGeom>
        </p:spPr>
      </p:pic>
      <p:sp>
        <p:nvSpPr>
          <p:cNvPr id="5" name="Title 4">
            <a:extLst>
              <a:ext uri="{FF2B5EF4-FFF2-40B4-BE49-F238E27FC236}">
                <a16:creationId xmlns:a16="http://schemas.microsoft.com/office/drawing/2014/main" id="{B909C835-635B-61E4-A124-2E717F3430F8}"/>
              </a:ext>
            </a:extLst>
          </p:cNvPr>
          <p:cNvSpPr>
            <a:spLocks noGrp="1"/>
          </p:cNvSpPr>
          <p:nvPr>
            <p:ph type="title"/>
          </p:nvPr>
        </p:nvSpPr>
        <p:spPr>
          <a:xfrm>
            <a:off x="128532" y="15453"/>
            <a:ext cx="3649920" cy="440892"/>
          </a:xfrm>
          <a:solidFill>
            <a:srgbClr val="004280"/>
          </a:solidFill>
        </p:spPr>
        <p:txBody>
          <a:bodyPr/>
          <a:lstStyle/>
          <a:p>
            <a:r>
              <a:rPr lang="en-GB" sz="3067" err="1">
                <a:solidFill>
                  <a:schemeClr val="bg1"/>
                </a:solidFill>
              </a:rPr>
              <a:t>CollaboRATE</a:t>
            </a:r>
            <a:endParaRPr lang="en-GB" sz="3067">
              <a:solidFill>
                <a:schemeClr val="bg1"/>
              </a:solidFill>
            </a:endParaRPr>
          </a:p>
        </p:txBody>
      </p:sp>
      <p:sp>
        <p:nvSpPr>
          <p:cNvPr id="13" name="Title 4">
            <a:extLst>
              <a:ext uri="{FF2B5EF4-FFF2-40B4-BE49-F238E27FC236}">
                <a16:creationId xmlns:a16="http://schemas.microsoft.com/office/drawing/2014/main" id="{183B6A8D-E8F1-D1D3-CE30-FA4329E17623}"/>
              </a:ext>
            </a:extLst>
          </p:cNvPr>
          <p:cNvSpPr txBox="1">
            <a:spLocks/>
          </p:cNvSpPr>
          <p:nvPr/>
        </p:nvSpPr>
        <p:spPr>
          <a:xfrm>
            <a:off x="128532" y="15453"/>
            <a:ext cx="3649920" cy="440892"/>
          </a:xfrm>
          <a:prstGeom prst="rect">
            <a:avLst/>
          </a:prstGeom>
          <a:solidFill>
            <a:srgbClr val="004280"/>
          </a:solidFill>
        </p:spPr>
        <p:txBody>
          <a:bodyPr vert="horz" lIns="121920" tIns="60960" rIns="121920" bIns="60960" rtlCol="0" anchor="ctr">
            <a:noAutofit/>
          </a:bodyPr>
          <a:lstStyle>
            <a:lvl1pPr algn="l" defTabSz="457200" rtl="0" eaLnBrk="1" latinLnBrk="0" hangingPunct="1">
              <a:spcBef>
                <a:spcPct val="0"/>
              </a:spcBef>
              <a:buNone/>
              <a:defRPr sz="3600" kern="1200">
                <a:solidFill>
                  <a:srgbClr val="17365E"/>
                </a:solidFill>
                <a:latin typeface="Source Sans Pro" panose="020B0503030403020204" pitchFamily="34" charset="0"/>
                <a:ea typeface="+mj-ea"/>
                <a:cs typeface="+mj-cs"/>
              </a:defRPr>
            </a:lvl1pPr>
          </a:lstStyle>
          <a:p>
            <a:r>
              <a:rPr lang="en-GB" sz="3067">
                <a:solidFill>
                  <a:schemeClr val="bg1"/>
                </a:solidFill>
                <a:latin typeface="Calibri" panose="020F0502020204030204" pitchFamily="34" charset="0"/>
              </a:rPr>
              <a:t>Creating a QR Code</a:t>
            </a:r>
          </a:p>
        </p:txBody>
      </p:sp>
      <p:sp>
        <p:nvSpPr>
          <p:cNvPr id="14" name="TextBox 13">
            <a:extLst>
              <a:ext uri="{FF2B5EF4-FFF2-40B4-BE49-F238E27FC236}">
                <a16:creationId xmlns:a16="http://schemas.microsoft.com/office/drawing/2014/main" id="{9E35E1A6-D3E2-DF93-4EC1-7A68CA84353B}"/>
              </a:ext>
            </a:extLst>
          </p:cNvPr>
          <p:cNvSpPr txBox="1"/>
          <p:nvPr/>
        </p:nvSpPr>
        <p:spPr>
          <a:xfrm>
            <a:off x="3029952" y="2720571"/>
            <a:ext cx="7636043" cy="1025987"/>
          </a:xfrm>
          <a:prstGeom prst="rect">
            <a:avLst/>
          </a:prstGeom>
          <a:noFill/>
        </p:spPr>
        <p:txBody>
          <a:bodyPr wrap="square" rtlCol="0">
            <a:spAutoFit/>
          </a:bodyPr>
          <a:lstStyle/>
          <a:p>
            <a:pPr algn="ctr"/>
            <a:r>
              <a:rPr lang="en-GB" sz="4267"/>
              <a:t>Live Demo </a:t>
            </a:r>
          </a:p>
          <a:p>
            <a:pPr algn="ctr"/>
            <a:r>
              <a:rPr lang="en-GB"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Measuring shared decision making</a:t>
            </a:r>
            <a:endParaRPr lang="en-GB" sz="4267"/>
          </a:p>
        </p:txBody>
      </p:sp>
      <p:grpSp>
        <p:nvGrpSpPr>
          <p:cNvPr id="2" name="Group 1">
            <a:extLst>
              <a:ext uri="{FF2B5EF4-FFF2-40B4-BE49-F238E27FC236}">
                <a16:creationId xmlns:a16="http://schemas.microsoft.com/office/drawing/2014/main" id="{FD60DFC0-B167-365D-735D-25DA6FFEDFBF}"/>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D82C988B-E169-F532-E02B-FAD752462143}"/>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49EF904-C669-EEB6-651F-C542EFF401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14BC31A0-6973-8B30-5A0E-A8372901E3E7}"/>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96D55A10-E170-94FA-2432-41ADDE808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409877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109E1-6C73-6567-E5F1-A23037992F7D}"/>
              </a:ext>
            </a:extLst>
          </p:cNvPr>
          <p:cNvPicPr>
            <a:picLocks noChangeAspect="1"/>
          </p:cNvPicPr>
          <p:nvPr/>
        </p:nvPicPr>
        <p:blipFill rotWithShape="1">
          <a:blip r:embed="rId2"/>
          <a:srcRect l="556" t="12741" r="41019" b="44890"/>
          <a:stretch/>
        </p:blipFill>
        <p:spPr>
          <a:xfrm>
            <a:off x="132578" y="873760"/>
            <a:ext cx="11409716" cy="5171440"/>
          </a:xfrm>
          <a:prstGeom prst="rect">
            <a:avLst/>
          </a:prstGeom>
        </p:spPr>
      </p:pic>
      <p:cxnSp>
        <p:nvCxnSpPr>
          <p:cNvPr id="5" name="Straight Arrow Connector 4">
            <a:extLst>
              <a:ext uri="{FF2B5EF4-FFF2-40B4-BE49-F238E27FC236}">
                <a16:creationId xmlns:a16="http://schemas.microsoft.com/office/drawing/2014/main" id="{9D2DA0D2-7810-6627-6997-B59C58DBFBB7}"/>
              </a:ext>
            </a:extLst>
          </p:cNvPr>
          <p:cNvCxnSpPr/>
          <p:nvPr/>
        </p:nvCxnSpPr>
        <p:spPr>
          <a:xfrm>
            <a:off x="3078480" y="3637280"/>
            <a:ext cx="1564640"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5700387C-1B82-16F3-35DC-669FD911A254}"/>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E41058FD-09B8-3BA5-AE96-3036C8321045}"/>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5846FB2-8B30-3C58-42BD-F43AF643F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B81D0917-F6A0-DEB9-69B5-B722F8A5B607}"/>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0DC8D299-BC80-EC56-97D9-C22590FE2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2317671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2F7CF-5F33-54EF-CD1D-96D5F22F838D}"/>
              </a:ext>
            </a:extLst>
          </p:cNvPr>
          <p:cNvPicPr>
            <a:picLocks noChangeAspect="1"/>
          </p:cNvPicPr>
          <p:nvPr/>
        </p:nvPicPr>
        <p:blipFill rotWithShape="1">
          <a:blip r:embed="rId3"/>
          <a:srcRect l="9364" t="7259" r="8454" b="26667"/>
          <a:stretch/>
        </p:blipFill>
        <p:spPr>
          <a:xfrm>
            <a:off x="0" y="467711"/>
            <a:ext cx="12192000" cy="6126480"/>
          </a:xfrm>
          <a:prstGeom prst="rect">
            <a:avLst/>
          </a:prstGeom>
        </p:spPr>
      </p:pic>
      <p:cxnSp>
        <p:nvCxnSpPr>
          <p:cNvPr id="4" name="Straight Arrow Connector 3">
            <a:extLst>
              <a:ext uri="{FF2B5EF4-FFF2-40B4-BE49-F238E27FC236}">
                <a16:creationId xmlns:a16="http://schemas.microsoft.com/office/drawing/2014/main" id="{98EB7486-6741-CD2D-A71D-FCD099C50C4A}"/>
              </a:ext>
            </a:extLst>
          </p:cNvPr>
          <p:cNvCxnSpPr>
            <a:cxnSpLocks/>
          </p:cNvCxnSpPr>
          <p:nvPr/>
        </p:nvCxnSpPr>
        <p:spPr>
          <a:xfrm flipH="1">
            <a:off x="9730129" y="852039"/>
            <a:ext cx="1768191"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E5245676-AFE5-EFFA-236D-7DFCAF79CBF4}"/>
              </a:ext>
            </a:extLst>
          </p:cNvPr>
          <p:cNvGrpSpPr/>
          <p:nvPr/>
        </p:nvGrpSpPr>
        <p:grpSpPr>
          <a:xfrm>
            <a:off x="0" y="6363484"/>
            <a:ext cx="12192000" cy="544185"/>
            <a:chOff x="0" y="6363484"/>
            <a:chExt cx="12192000" cy="544185"/>
          </a:xfrm>
        </p:grpSpPr>
        <p:sp>
          <p:nvSpPr>
            <p:cNvPr id="5" name="Rectangle 4">
              <a:extLst>
                <a:ext uri="{FF2B5EF4-FFF2-40B4-BE49-F238E27FC236}">
                  <a16:creationId xmlns:a16="http://schemas.microsoft.com/office/drawing/2014/main" id="{8004BFB3-A0B6-241D-7E8F-9BFDE796BEB4}"/>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B40E205-E112-958D-1ADD-065989E4D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56BF3989-0406-CDF3-5432-22701CFBA2F6}"/>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0129C43F-719C-2C7A-032F-2826C008F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914564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991FD-AA6D-F6AD-E655-4AC294BA3F76}"/>
              </a:ext>
            </a:extLst>
          </p:cNvPr>
          <p:cNvPicPr>
            <a:picLocks noChangeAspect="1"/>
          </p:cNvPicPr>
          <p:nvPr/>
        </p:nvPicPr>
        <p:blipFill rotWithShape="1">
          <a:blip r:embed="rId2"/>
          <a:srcRect l="648" t="7555" r="2408" b="13597"/>
          <a:stretch/>
        </p:blipFill>
        <p:spPr>
          <a:xfrm>
            <a:off x="0" y="447040"/>
            <a:ext cx="12192000" cy="6197600"/>
          </a:xfrm>
          <a:prstGeom prst="rect">
            <a:avLst/>
          </a:prstGeom>
        </p:spPr>
      </p:pic>
      <p:cxnSp>
        <p:nvCxnSpPr>
          <p:cNvPr id="4" name="Straight Arrow Connector 3">
            <a:extLst>
              <a:ext uri="{FF2B5EF4-FFF2-40B4-BE49-F238E27FC236}">
                <a16:creationId xmlns:a16="http://schemas.microsoft.com/office/drawing/2014/main" id="{F0B71E57-07FC-CA1F-A168-24F393B630F1}"/>
              </a:ext>
            </a:extLst>
          </p:cNvPr>
          <p:cNvCxnSpPr>
            <a:cxnSpLocks/>
          </p:cNvCxnSpPr>
          <p:nvPr/>
        </p:nvCxnSpPr>
        <p:spPr>
          <a:xfrm flipH="1">
            <a:off x="8185809" y="2142359"/>
            <a:ext cx="1768191"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0284706-F321-79C1-7A97-C29E3CB53E61}"/>
              </a:ext>
            </a:extLst>
          </p:cNvPr>
          <p:cNvGrpSpPr/>
          <p:nvPr/>
        </p:nvGrpSpPr>
        <p:grpSpPr>
          <a:xfrm>
            <a:off x="0" y="6363484"/>
            <a:ext cx="12192000" cy="544185"/>
            <a:chOff x="0" y="6363484"/>
            <a:chExt cx="12192000" cy="544185"/>
          </a:xfrm>
        </p:grpSpPr>
        <p:sp>
          <p:nvSpPr>
            <p:cNvPr id="5" name="Rectangle 4">
              <a:extLst>
                <a:ext uri="{FF2B5EF4-FFF2-40B4-BE49-F238E27FC236}">
                  <a16:creationId xmlns:a16="http://schemas.microsoft.com/office/drawing/2014/main" id="{F73CB764-E771-56EB-F660-252A70F81349}"/>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1BF5BC4-97D0-91DB-6947-47DB6CCA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56C30F11-1823-EFA6-DD1E-7DE99C968912}"/>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3D17A3AA-B283-DAC6-F181-24CC62530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798001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33526-C786-2906-5FC3-07F4127BD28B}"/>
              </a:ext>
            </a:extLst>
          </p:cNvPr>
          <p:cNvPicPr>
            <a:picLocks noChangeAspect="1"/>
          </p:cNvPicPr>
          <p:nvPr/>
        </p:nvPicPr>
        <p:blipFill rotWithShape="1">
          <a:blip r:embed="rId2"/>
          <a:srcRect l="731" t="7557" r="1381" b="13419"/>
          <a:stretch/>
        </p:blipFill>
        <p:spPr>
          <a:xfrm>
            <a:off x="0" y="416560"/>
            <a:ext cx="12242800" cy="6177281"/>
          </a:xfrm>
          <a:prstGeom prst="rect">
            <a:avLst/>
          </a:prstGeom>
        </p:spPr>
      </p:pic>
      <p:cxnSp>
        <p:nvCxnSpPr>
          <p:cNvPr id="4" name="Straight Arrow Connector 3">
            <a:extLst>
              <a:ext uri="{FF2B5EF4-FFF2-40B4-BE49-F238E27FC236}">
                <a16:creationId xmlns:a16="http://schemas.microsoft.com/office/drawing/2014/main" id="{C0CCFF81-77B9-B61C-84D0-A3148F27F250}"/>
              </a:ext>
            </a:extLst>
          </p:cNvPr>
          <p:cNvCxnSpPr>
            <a:cxnSpLocks/>
          </p:cNvCxnSpPr>
          <p:nvPr/>
        </p:nvCxnSpPr>
        <p:spPr>
          <a:xfrm flipV="1">
            <a:off x="10614399" y="1168401"/>
            <a:ext cx="0" cy="12990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818C51EB-0443-1711-0FD7-EAB6354DDA3A}"/>
              </a:ext>
            </a:extLst>
          </p:cNvPr>
          <p:cNvGrpSpPr/>
          <p:nvPr/>
        </p:nvGrpSpPr>
        <p:grpSpPr>
          <a:xfrm>
            <a:off x="0" y="6363484"/>
            <a:ext cx="12192000" cy="544185"/>
            <a:chOff x="0" y="6363484"/>
            <a:chExt cx="12192000" cy="544185"/>
          </a:xfrm>
        </p:grpSpPr>
        <p:sp>
          <p:nvSpPr>
            <p:cNvPr id="5" name="Rectangle 4">
              <a:extLst>
                <a:ext uri="{FF2B5EF4-FFF2-40B4-BE49-F238E27FC236}">
                  <a16:creationId xmlns:a16="http://schemas.microsoft.com/office/drawing/2014/main" id="{DE5E4B63-69A8-6A0A-CD4D-9594F85F00D9}"/>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35FA581-FC47-76A0-8B39-94DCAC3B9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997E4F90-3010-0B62-1BD3-EE6BC66EF114}"/>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636B7888-1D6B-04B9-BF3D-230E5088D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986816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2AE6A-3377-50AE-3021-B543D566147C}"/>
              </a:ext>
            </a:extLst>
          </p:cNvPr>
          <p:cNvPicPr>
            <a:picLocks noChangeAspect="1"/>
          </p:cNvPicPr>
          <p:nvPr/>
        </p:nvPicPr>
        <p:blipFill rotWithShape="1">
          <a:blip r:embed="rId2"/>
          <a:srcRect l="648" t="7557" r="1203" b="13778"/>
          <a:stretch/>
        </p:blipFill>
        <p:spPr>
          <a:xfrm>
            <a:off x="0" y="467360"/>
            <a:ext cx="12270448" cy="6146800"/>
          </a:xfrm>
          <a:prstGeom prst="rect">
            <a:avLst/>
          </a:prstGeom>
        </p:spPr>
      </p:pic>
      <p:cxnSp>
        <p:nvCxnSpPr>
          <p:cNvPr id="4" name="Straight Arrow Connector 3">
            <a:extLst>
              <a:ext uri="{FF2B5EF4-FFF2-40B4-BE49-F238E27FC236}">
                <a16:creationId xmlns:a16="http://schemas.microsoft.com/office/drawing/2014/main" id="{F05D2652-3C5F-10AB-8B42-D4C4D30484B7}"/>
              </a:ext>
            </a:extLst>
          </p:cNvPr>
          <p:cNvCxnSpPr>
            <a:cxnSpLocks/>
          </p:cNvCxnSpPr>
          <p:nvPr/>
        </p:nvCxnSpPr>
        <p:spPr>
          <a:xfrm flipV="1">
            <a:off x="2608319" y="2021841"/>
            <a:ext cx="0" cy="12990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27172BA9-8909-CF65-8952-88A884BB06A8}"/>
              </a:ext>
            </a:extLst>
          </p:cNvPr>
          <p:cNvCxnSpPr>
            <a:cxnSpLocks/>
          </p:cNvCxnSpPr>
          <p:nvPr/>
        </p:nvCxnSpPr>
        <p:spPr>
          <a:xfrm flipH="1">
            <a:off x="7261600" y="1879600"/>
            <a:ext cx="1272801"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C471778-AA54-7DB3-99F9-F6BE02D3C70B}"/>
              </a:ext>
            </a:extLst>
          </p:cNvPr>
          <p:cNvGrpSpPr/>
          <p:nvPr/>
        </p:nvGrpSpPr>
        <p:grpSpPr>
          <a:xfrm>
            <a:off x="0" y="6363484"/>
            <a:ext cx="12192000" cy="544185"/>
            <a:chOff x="0" y="6363484"/>
            <a:chExt cx="12192000" cy="544185"/>
          </a:xfrm>
        </p:grpSpPr>
        <p:sp>
          <p:nvSpPr>
            <p:cNvPr id="6" name="Rectangle 5">
              <a:extLst>
                <a:ext uri="{FF2B5EF4-FFF2-40B4-BE49-F238E27FC236}">
                  <a16:creationId xmlns:a16="http://schemas.microsoft.com/office/drawing/2014/main" id="{22A03963-DFD2-BB3E-4F61-EB9149609D38}"/>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3F17461-51DA-9082-3CE1-43434F90E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7A0EEF0C-0562-A6B3-D8ED-039F2AE4AB78}"/>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9" name="Picture 8" descr="Blue text on a black background&#10;&#10;Description automatically generated">
              <a:extLst>
                <a:ext uri="{FF2B5EF4-FFF2-40B4-BE49-F238E27FC236}">
                  <a16:creationId xmlns:a16="http://schemas.microsoft.com/office/drawing/2014/main" id="{700E5CC5-820E-82EE-77C2-98845E867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81971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EDC8D-DDEB-D521-713C-07E49511764C}"/>
              </a:ext>
            </a:extLst>
          </p:cNvPr>
          <p:cNvPicPr>
            <a:picLocks noChangeAspect="1"/>
          </p:cNvPicPr>
          <p:nvPr/>
        </p:nvPicPr>
        <p:blipFill rotWithShape="1">
          <a:blip r:embed="rId2"/>
          <a:srcRect l="833" t="7259" r="1203" b="13781"/>
          <a:stretch/>
        </p:blipFill>
        <p:spPr>
          <a:xfrm>
            <a:off x="20320" y="452120"/>
            <a:ext cx="12171680" cy="6131560"/>
          </a:xfrm>
          <a:prstGeom prst="rect">
            <a:avLst/>
          </a:prstGeom>
        </p:spPr>
      </p:pic>
      <p:cxnSp>
        <p:nvCxnSpPr>
          <p:cNvPr id="4" name="Straight Arrow Connector 3">
            <a:extLst>
              <a:ext uri="{FF2B5EF4-FFF2-40B4-BE49-F238E27FC236}">
                <a16:creationId xmlns:a16="http://schemas.microsoft.com/office/drawing/2014/main" id="{1DF62DF5-4FCF-D0C9-4BF1-47D91A29A16B}"/>
              </a:ext>
            </a:extLst>
          </p:cNvPr>
          <p:cNvCxnSpPr>
            <a:cxnSpLocks/>
          </p:cNvCxnSpPr>
          <p:nvPr/>
        </p:nvCxnSpPr>
        <p:spPr>
          <a:xfrm flipV="1">
            <a:off x="10431519" y="1270001"/>
            <a:ext cx="0" cy="12990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F46B7144-37D9-DABC-1146-A1A24851C71E}"/>
              </a:ext>
            </a:extLst>
          </p:cNvPr>
          <p:cNvCxnSpPr>
            <a:cxnSpLocks/>
          </p:cNvCxnSpPr>
          <p:nvPr/>
        </p:nvCxnSpPr>
        <p:spPr>
          <a:xfrm>
            <a:off x="7518401" y="5384800"/>
            <a:ext cx="1165599"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5A2552BA-C511-EA3B-A916-1660373C1369}"/>
              </a:ext>
            </a:extLst>
          </p:cNvPr>
          <p:cNvGrpSpPr/>
          <p:nvPr/>
        </p:nvGrpSpPr>
        <p:grpSpPr>
          <a:xfrm>
            <a:off x="0" y="6363484"/>
            <a:ext cx="12192000" cy="544185"/>
            <a:chOff x="0" y="6363484"/>
            <a:chExt cx="12192000" cy="544185"/>
          </a:xfrm>
        </p:grpSpPr>
        <p:sp>
          <p:nvSpPr>
            <p:cNvPr id="6" name="Rectangle 5">
              <a:extLst>
                <a:ext uri="{FF2B5EF4-FFF2-40B4-BE49-F238E27FC236}">
                  <a16:creationId xmlns:a16="http://schemas.microsoft.com/office/drawing/2014/main" id="{1475F508-E8F2-DC6A-9A46-570273546A41}"/>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AF65174-77BA-0501-FE0B-7383037F0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34DD957D-A6F2-50B2-8AFF-C4E772CA198E}"/>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9" name="Picture 8" descr="Blue text on a black background&#10;&#10;Description automatically generated">
              <a:extLst>
                <a:ext uri="{FF2B5EF4-FFF2-40B4-BE49-F238E27FC236}">
                  <a16:creationId xmlns:a16="http://schemas.microsoft.com/office/drawing/2014/main" id="{A76DE577-B161-71E2-2113-C42DAEE3C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236252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82A6-BF8D-4DFA-BC05-9209E950B5C6}"/>
              </a:ext>
            </a:extLst>
          </p:cNvPr>
          <p:cNvSpPr>
            <a:spLocks noGrp="1"/>
          </p:cNvSpPr>
          <p:nvPr>
            <p:ph type="title"/>
          </p:nvPr>
        </p:nvSpPr>
        <p:spPr>
          <a:xfrm>
            <a:off x="1983493" y="248036"/>
            <a:ext cx="8403520" cy="1264841"/>
          </a:xfrm>
        </p:spPr>
        <p:txBody>
          <a:bodyPr/>
          <a:lstStyle/>
          <a:p>
            <a:r>
              <a:rPr lang="en-GB" sz="3733"/>
              <a:t>Realistic Medicine Conference </a:t>
            </a:r>
          </a:p>
        </p:txBody>
      </p:sp>
      <p:sp>
        <p:nvSpPr>
          <p:cNvPr id="4" name="TextBox 3">
            <a:extLst>
              <a:ext uri="{FF2B5EF4-FFF2-40B4-BE49-F238E27FC236}">
                <a16:creationId xmlns:a16="http://schemas.microsoft.com/office/drawing/2014/main" id="{166CD295-A67F-4949-9B07-9A31DCCF2D58}"/>
              </a:ext>
            </a:extLst>
          </p:cNvPr>
          <p:cNvSpPr txBox="1"/>
          <p:nvPr/>
        </p:nvSpPr>
        <p:spPr>
          <a:xfrm>
            <a:off x="5504927" y="1966566"/>
            <a:ext cx="6049215" cy="3375026"/>
          </a:xfrm>
          <a:prstGeom prst="rect">
            <a:avLst/>
          </a:prstGeom>
          <a:noFill/>
        </p:spPr>
        <p:txBody>
          <a:bodyPr wrap="square" rtlCol="0">
            <a:spAutoFit/>
          </a:bodyPr>
          <a:lstStyle/>
          <a:p>
            <a:pPr algn="ctr"/>
            <a:endParaRPr lang="en-GB" sz="5333" b="1">
              <a:solidFill>
                <a:schemeClr val="tx2"/>
              </a:solidFill>
            </a:endParaRPr>
          </a:p>
          <a:p>
            <a:pPr algn="ctr"/>
            <a:r>
              <a:rPr lang="en-GB" sz="5333" b="1">
                <a:solidFill>
                  <a:schemeClr val="tx2"/>
                </a:solidFill>
              </a:rPr>
              <a:t>How to measure shared decision making?</a:t>
            </a:r>
          </a:p>
        </p:txBody>
      </p:sp>
      <p:pic>
        <p:nvPicPr>
          <p:cNvPr id="1028" name="Picture 4" descr="News – Page 2 – Realistic Medicine">
            <a:extLst>
              <a:ext uri="{FF2B5EF4-FFF2-40B4-BE49-F238E27FC236}">
                <a16:creationId xmlns:a16="http://schemas.microsoft.com/office/drawing/2014/main" id="{35D60778-B099-4663-94A8-063678031F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68" r="23038"/>
          <a:stretch/>
        </p:blipFill>
        <p:spPr bwMode="auto">
          <a:xfrm>
            <a:off x="276614" y="1811665"/>
            <a:ext cx="3923911" cy="44093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5B4EF6-C2AD-BEDE-C1F4-BDA08C0D8037}"/>
              </a:ext>
            </a:extLst>
          </p:cNvPr>
          <p:cNvGrpSpPr/>
          <p:nvPr/>
        </p:nvGrpSpPr>
        <p:grpSpPr>
          <a:xfrm>
            <a:off x="0" y="6363484"/>
            <a:ext cx="12192000" cy="544185"/>
            <a:chOff x="0" y="6363484"/>
            <a:chExt cx="12192000" cy="544185"/>
          </a:xfrm>
        </p:grpSpPr>
        <p:sp>
          <p:nvSpPr>
            <p:cNvPr id="5" name="Rectangle 4">
              <a:extLst>
                <a:ext uri="{FF2B5EF4-FFF2-40B4-BE49-F238E27FC236}">
                  <a16:creationId xmlns:a16="http://schemas.microsoft.com/office/drawing/2014/main" id="{2EE16AE0-8AFB-6958-9CF8-C9F312FF697B}"/>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D1DD0CC-8CB4-3F72-4A9D-D2DE2805ED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C1A0ABAB-B37F-8AAF-820F-864CE1B60196}"/>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660A6088-8BEA-8481-2106-1220794A3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custDataLst>
      <p:tags r:id="rId1"/>
    </p:custDataLst>
    <p:extLst>
      <p:ext uri="{BB962C8B-B14F-4D97-AF65-F5344CB8AC3E}">
        <p14:creationId xmlns:p14="http://schemas.microsoft.com/office/powerpoint/2010/main" val="1037221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3EEC2-7637-9322-7126-20499508001F}"/>
              </a:ext>
            </a:extLst>
          </p:cNvPr>
          <p:cNvPicPr>
            <a:picLocks noChangeAspect="1"/>
          </p:cNvPicPr>
          <p:nvPr/>
        </p:nvPicPr>
        <p:blipFill rotWithShape="1">
          <a:blip r:embed="rId2"/>
          <a:srcRect l="463" t="889" r="47685" b="16444"/>
          <a:stretch/>
        </p:blipFill>
        <p:spPr>
          <a:xfrm>
            <a:off x="3251200" y="594360"/>
            <a:ext cx="5689600" cy="5669280"/>
          </a:xfrm>
          <a:prstGeom prst="rect">
            <a:avLst/>
          </a:prstGeom>
        </p:spPr>
      </p:pic>
      <p:grpSp>
        <p:nvGrpSpPr>
          <p:cNvPr id="2" name="Group 1">
            <a:extLst>
              <a:ext uri="{FF2B5EF4-FFF2-40B4-BE49-F238E27FC236}">
                <a16:creationId xmlns:a16="http://schemas.microsoft.com/office/drawing/2014/main" id="{82510060-4FAF-9AAA-8CC3-82298F45A267}"/>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6BA66BAF-810D-03E7-4758-D326166019F3}"/>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4C34346-201D-50AA-D6F7-13A561E47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EA9C89A6-A09A-5852-9930-E8DB897BC5A2}"/>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A333F4BE-AE5F-2A94-9F3D-7276AD0A4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385623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0B080-481B-99C5-F763-F2C6B5C556E0}"/>
              </a:ext>
            </a:extLst>
          </p:cNvPr>
          <p:cNvPicPr>
            <a:picLocks noChangeAspect="1"/>
          </p:cNvPicPr>
          <p:nvPr/>
        </p:nvPicPr>
        <p:blipFill>
          <a:blip r:embed="rId3"/>
          <a:stretch>
            <a:fillRect/>
          </a:stretch>
        </p:blipFill>
        <p:spPr>
          <a:xfrm>
            <a:off x="609600" y="0"/>
            <a:ext cx="10972800" cy="6858000"/>
          </a:xfrm>
          <a:prstGeom prst="rect">
            <a:avLst/>
          </a:prstGeom>
        </p:spPr>
      </p:pic>
      <p:cxnSp>
        <p:nvCxnSpPr>
          <p:cNvPr id="4" name="Straight Arrow Connector 3">
            <a:extLst>
              <a:ext uri="{FF2B5EF4-FFF2-40B4-BE49-F238E27FC236}">
                <a16:creationId xmlns:a16="http://schemas.microsoft.com/office/drawing/2014/main" id="{95991E6F-D6AB-47B3-B852-77A28047DA01}"/>
              </a:ext>
            </a:extLst>
          </p:cNvPr>
          <p:cNvCxnSpPr>
            <a:cxnSpLocks/>
          </p:cNvCxnSpPr>
          <p:nvPr/>
        </p:nvCxnSpPr>
        <p:spPr>
          <a:xfrm flipV="1">
            <a:off x="1917439" y="1249681"/>
            <a:ext cx="0" cy="12990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F156AEFB-5A6B-385E-BDA4-8644614AFF33}"/>
              </a:ext>
            </a:extLst>
          </p:cNvPr>
          <p:cNvCxnSpPr>
            <a:cxnSpLocks/>
          </p:cNvCxnSpPr>
          <p:nvPr/>
        </p:nvCxnSpPr>
        <p:spPr>
          <a:xfrm>
            <a:off x="5981440" y="2747579"/>
            <a:ext cx="1161041"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E844272C-D627-03CD-EA5D-E87E62C6D245}"/>
              </a:ext>
            </a:extLst>
          </p:cNvPr>
          <p:cNvGrpSpPr/>
          <p:nvPr/>
        </p:nvGrpSpPr>
        <p:grpSpPr>
          <a:xfrm>
            <a:off x="0" y="6363484"/>
            <a:ext cx="12192000" cy="544185"/>
            <a:chOff x="0" y="6363484"/>
            <a:chExt cx="12192000" cy="544185"/>
          </a:xfrm>
        </p:grpSpPr>
        <p:sp>
          <p:nvSpPr>
            <p:cNvPr id="6" name="Rectangle 5">
              <a:extLst>
                <a:ext uri="{FF2B5EF4-FFF2-40B4-BE49-F238E27FC236}">
                  <a16:creationId xmlns:a16="http://schemas.microsoft.com/office/drawing/2014/main" id="{8FE62642-6217-11A2-DBDB-EF32592D215C}"/>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1FAB98-DF59-C920-DF25-D51F49BBF2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E1AE4B1A-F1ED-D14B-56DE-4DB3BBC1340C}"/>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9" name="Picture 8" descr="Blue text on a black background&#10;&#10;Description automatically generated">
              <a:extLst>
                <a:ext uri="{FF2B5EF4-FFF2-40B4-BE49-F238E27FC236}">
                  <a16:creationId xmlns:a16="http://schemas.microsoft.com/office/drawing/2014/main" id="{C28E7FB5-C1A8-5435-C44E-B8EF17B90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357234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474381-2038-A866-CDA1-1B161A42AB3E}"/>
              </a:ext>
            </a:extLst>
          </p:cNvPr>
          <p:cNvPicPr>
            <a:picLocks noChangeAspect="1"/>
          </p:cNvPicPr>
          <p:nvPr/>
        </p:nvPicPr>
        <p:blipFill rotWithShape="1">
          <a:blip r:embed="rId3"/>
          <a:srcRect l="279" t="21926" r="5093" b="16445"/>
          <a:stretch/>
        </p:blipFill>
        <p:spPr>
          <a:xfrm>
            <a:off x="71120" y="619760"/>
            <a:ext cx="12105787" cy="4927600"/>
          </a:xfrm>
          <a:prstGeom prst="rect">
            <a:avLst/>
          </a:prstGeom>
        </p:spPr>
      </p:pic>
      <p:grpSp>
        <p:nvGrpSpPr>
          <p:cNvPr id="2" name="Group 1">
            <a:extLst>
              <a:ext uri="{FF2B5EF4-FFF2-40B4-BE49-F238E27FC236}">
                <a16:creationId xmlns:a16="http://schemas.microsoft.com/office/drawing/2014/main" id="{0B697F6B-C6FC-5894-DD4C-44B7817F3799}"/>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6DB1D598-05AA-79CB-BF18-CE213494F6A1}"/>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B9E4C3F-E7BB-6E87-CD70-43489369BB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F27A7383-A7A8-A462-7D76-A7EB0DF9D4A7}"/>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DC7CEED7-3FD9-C023-D27A-04A1317E3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91742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90C5ACC-4DD4-9D81-F0F0-86DCC351321A}"/>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FF6C3BF6-E839-205E-16A2-907011304847}"/>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40687D4-A9B6-7782-ACE5-166687175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5" name="TextBox 4">
              <a:extLst>
                <a:ext uri="{FF2B5EF4-FFF2-40B4-BE49-F238E27FC236}">
                  <a16:creationId xmlns:a16="http://schemas.microsoft.com/office/drawing/2014/main" id="{5C0DB1E8-36BD-AC9A-F72D-8639D2795A52}"/>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6" name="Picture 5" descr="Blue text on a black background&#10;&#10;Description automatically generated">
              <a:extLst>
                <a:ext uri="{FF2B5EF4-FFF2-40B4-BE49-F238E27FC236}">
                  <a16:creationId xmlns:a16="http://schemas.microsoft.com/office/drawing/2014/main" id="{29E5A9AE-4CF1-3EBA-D4C1-F195B938B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15" name="Picture 14">
            <a:extLst>
              <a:ext uri="{FF2B5EF4-FFF2-40B4-BE49-F238E27FC236}">
                <a16:creationId xmlns:a16="http://schemas.microsoft.com/office/drawing/2014/main" id="{EAC754A6-F72F-96E0-891A-FC8E8FCE950B}"/>
              </a:ext>
            </a:extLst>
          </p:cNvPr>
          <p:cNvPicPr>
            <a:picLocks noChangeAspect="1"/>
          </p:cNvPicPr>
          <p:nvPr/>
        </p:nvPicPr>
        <p:blipFill rotWithShape="1">
          <a:blip r:embed="rId5"/>
          <a:srcRect l="44406" t="30139" r="17883" b="20833"/>
          <a:stretch/>
        </p:blipFill>
        <p:spPr>
          <a:xfrm>
            <a:off x="2826865" y="772650"/>
            <a:ext cx="6538269" cy="5312700"/>
          </a:xfrm>
          <a:prstGeom prst="rect">
            <a:avLst/>
          </a:prstGeom>
        </p:spPr>
      </p:pic>
    </p:spTree>
    <p:extLst>
      <p:ext uri="{BB962C8B-B14F-4D97-AF65-F5344CB8AC3E}">
        <p14:creationId xmlns:p14="http://schemas.microsoft.com/office/powerpoint/2010/main" val="169240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 on it&#10;&#10;Description automatically generated">
            <a:extLst>
              <a:ext uri="{FF2B5EF4-FFF2-40B4-BE49-F238E27FC236}">
                <a16:creationId xmlns:a16="http://schemas.microsoft.com/office/drawing/2014/main" id="{48551508-0A28-F814-712F-6F82A16B5EE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2" t="12105" b="9345"/>
          <a:stretch/>
        </p:blipFill>
        <p:spPr>
          <a:xfrm>
            <a:off x="0" y="461913"/>
            <a:ext cx="12191999" cy="5951240"/>
          </a:xfrm>
          <a:prstGeom prst="rect">
            <a:avLst/>
          </a:prstGeom>
        </p:spPr>
      </p:pic>
      <p:sp>
        <p:nvSpPr>
          <p:cNvPr id="4" name="TextBox 3">
            <a:extLst>
              <a:ext uri="{FF2B5EF4-FFF2-40B4-BE49-F238E27FC236}">
                <a16:creationId xmlns:a16="http://schemas.microsoft.com/office/drawing/2014/main" id="{9E572950-196F-B92D-D1F9-8E0C401E805E}"/>
              </a:ext>
            </a:extLst>
          </p:cNvPr>
          <p:cNvSpPr txBox="1"/>
          <p:nvPr/>
        </p:nvSpPr>
        <p:spPr>
          <a:xfrm>
            <a:off x="572242" y="6858001"/>
            <a:ext cx="11047517" cy="276999"/>
          </a:xfrm>
          <a:prstGeom prst="rect">
            <a:avLst/>
          </a:prstGeom>
          <a:noFill/>
        </p:spPr>
        <p:txBody>
          <a:bodyPr wrap="square" rtlCol="0">
            <a:spAutoFit/>
          </a:bodyPr>
          <a:lstStyle/>
          <a:p>
            <a:r>
              <a:rPr lang="en-GB" sz="1200">
                <a:hlinkClick r:id="rId4" tooltip="https://www.mrsaccountants.com.au/why-business-planning-is-important/"/>
              </a:rPr>
              <a:t>This Photo</a:t>
            </a:r>
            <a:r>
              <a:rPr lang="en-GB" sz="1200"/>
              <a:t> by Unknown Author is licensed under </a:t>
            </a:r>
            <a:r>
              <a:rPr lang="en-GB" sz="1200">
                <a:hlinkClick r:id="rId5" tooltip="https://creativecommons.org/licenses/by-nc-nd/3.0/"/>
              </a:rPr>
              <a:t>CC BY-NC-ND</a:t>
            </a:r>
            <a:endParaRPr lang="en-GB" sz="1200"/>
          </a:p>
        </p:txBody>
      </p:sp>
      <p:grpSp>
        <p:nvGrpSpPr>
          <p:cNvPr id="2" name="Group 1">
            <a:extLst>
              <a:ext uri="{FF2B5EF4-FFF2-40B4-BE49-F238E27FC236}">
                <a16:creationId xmlns:a16="http://schemas.microsoft.com/office/drawing/2014/main" id="{F84B91CE-7835-DB64-6061-1A1775BCA931}"/>
              </a:ext>
            </a:extLst>
          </p:cNvPr>
          <p:cNvGrpSpPr/>
          <p:nvPr/>
        </p:nvGrpSpPr>
        <p:grpSpPr>
          <a:xfrm>
            <a:off x="0" y="6363484"/>
            <a:ext cx="12192000" cy="544185"/>
            <a:chOff x="0" y="6363484"/>
            <a:chExt cx="12192000" cy="544185"/>
          </a:xfrm>
        </p:grpSpPr>
        <p:sp>
          <p:nvSpPr>
            <p:cNvPr id="5" name="Rectangle 4">
              <a:extLst>
                <a:ext uri="{FF2B5EF4-FFF2-40B4-BE49-F238E27FC236}">
                  <a16:creationId xmlns:a16="http://schemas.microsoft.com/office/drawing/2014/main" id="{0E40874E-AD30-016F-7D74-DF3E7BCCB393}"/>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62DDF43-6CA6-EC2D-CDC2-1C6EAECA0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029C7B9C-AF67-3B06-C2BD-FB35B9713ED4}"/>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34F573E9-A887-D9C6-724C-42A1A2800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400571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00298-5A0A-B6B2-B3DF-7F30B3F8E6DB}"/>
              </a:ext>
            </a:extLst>
          </p:cNvPr>
          <p:cNvPicPr>
            <a:picLocks noChangeAspect="1"/>
          </p:cNvPicPr>
          <p:nvPr/>
        </p:nvPicPr>
        <p:blipFill rotWithShape="1">
          <a:blip r:embed="rId3"/>
          <a:srcRect l="52946" t="25185" r="26431" b="44377"/>
          <a:stretch/>
        </p:blipFill>
        <p:spPr>
          <a:xfrm>
            <a:off x="1114071" y="2720571"/>
            <a:ext cx="2262909" cy="2087419"/>
          </a:xfrm>
          <a:prstGeom prst="rect">
            <a:avLst/>
          </a:prstGeom>
        </p:spPr>
      </p:pic>
      <p:sp>
        <p:nvSpPr>
          <p:cNvPr id="5" name="Title 4">
            <a:extLst>
              <a:ext uri="{FF2B5EF4-FFF2-40B4-BE49-F238E27FC236}">
                <a16:creationId xmlns:a16="http://schemas.microsoft.com/office/drawing/2014/main" id="{B909C835-635B-61E4-A124-2E717F3430F8}"/>
              </a:ext>
            </a:extLst>
          </p:cNvPr>
          <p:cNvSpPr>
            <a:spLocks noGrp="1"/>
          </p:cNvSpPr>
          <p:nvPr>
            <p:ph type="title"/>
          </p:nvPr>
        </p:nvSpPr>
        <p:spPr>
          <a:xfrm>
            <a:off x="128532" y="15453"/>
            <a:ext cx="3649920" cy="440892"/>
          </a:xfrm>
          <a:solidFill>
            <a:srgbClr val="004280"/>
          </a:solidFill>
        </p:spPr>
        <p:txBody>
          <a:bodyPr/>
          <a:lstStyle/>
          <a:p>
            <a:r>
              <a:rPr lang="en-GB" sz="3067">
                <a:solidFill>
                  <a:schemeClr val="bg1"/>
                </a:solidFill>
              </a:rPr>
              <a:t>Measurement</a:t>
            </a:r>
          </a:p>
        </p:txBody>
      </p:sp>
      <p:pic>
        <p:nvPicPr>
          <p:cNvPr id="9" name="Picture 8">
            <a:extLst>
              <a:ext uri="{FF2B5EF4-FFF2-40B4-BE49-F238E27FC236}">
                <a16:creationId xmlns:a16="http://schemas.microsoft.com/office/drawing/2014/main" id="{6C096549-0899-0C8B-AE19-C5C0234B1F47}"/>
              </a:ext>
            </a:extLst>
          </p:cNvPr>
          <p:cNvPicPr>
            <a:picLocks noChangeAspect="1"/>
          </p:cNvPicPr>
          <p:nvPr/>
        </p:nvPicPr>
        <p:blipFill rotWithShape="1">
          <a:blip r:embed="rId4"/>
          <a:srcRect l="56903" t="25455" r="12711" b="49102"/>
          <a:stretch/>
        </p:blipFill>
        <p:spPr>
          <a:xfrm>
            <a:off x="4418851" y="2385291"/>
            <a:ext cx="5895231" cy="3084947"/>
          </a:xfrm>
          <a:prstGeom prst="rect">
            <a:avLst/>
          </a:prstGeom>
        </p:spPr>
      </p:pic>
      <p:pic>
        <p:nvPicPr>
          <p:cNvPr id="11" name="Picture 10">
            <a:extLst>
              <a:ext uri="{FF2B5EF4-FFF2-40B4-BE49-F238E27FC236}">
                <a16:creationId xmlns:a16="http://schemas.microsoft.com/office/drawing/2014/main" id="{B527B3B2-A88F-B0FF-0169-9D75F49C4BA0}"/>
              </a:ext>
            </a:extLst>
          </p:cNvPr>
          <p:cNvPicPr>
            <a:picLocks noChangeAspect="1"/>
          </p:cNvPicPr>
          <p:nvPr/>
        </p:nvPicPr>
        <p:blipFill rotWithShape="1">
          <a:blip r:embed="rId5"/>
          <a:srcRect l="22407" t="34442" r="22315" b="58169"/>
          <a:stretch/>
        </p:blipFill>
        <p:spPr>
          <a:xfrm>
            <a:off x="303579" y="660401"/>
            <a:ext cx="11421060" cy="954137"/>
          </a:xfrm>
          <a:prstGeom prst="rect">
            <a:avLst/>
          </a:prstGeom>
        </p:spPr>
      </p:pic>
      <p:grpSp>
        <p:nvGrpSpPr>
          <p:cNvPr id="2" name="Group 1">
            <a:extLst>
              <a:ext uri="{FF2B5EF4-FFF2-40B4-BE49-F238E27FC236}">
                <a16:creationId xmlns:a16="http://schemas.microsoft.com/office/drawing/2014/main" id="{4AD1B803-3E0C-C80C-724F-9BB519652434}"/>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DB46E9BE-E684-B996-268A-421C91241353}"/>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70410AC-5D96-25F8-17CD-9B298E0B38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236E6F11-5C4C-7810-DE05-81D539C8F321}"/>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782B02A8-6417-2820-BCE9-894D9F0B9F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3336115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7BBDC1-6674-E710-9019-02878A1A1501}"/>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749D87E2-D78B-4F1C-7C9C-7017DA2F6348}"/>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8830126-CD41-281C-C808-C1D580228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08352DFF-BFF9-EDCB-622B-2B884A5445CA}"/>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33DC5899-BC65-7383-87FE-3EBFA8912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9" name="Picture 8">
            <a:extLst>
              <a:ext uri="{FF2B5EF4-FFF2-40B4-BE49-F238E27FC236}">
                <a16:creationId xmlns:a16="http://schemas.microsoft.com/office/drawing/2014/main" id="{DE70AABC-6FBD-A000-73FB-39D60E2D9646}"/>
              </a:ext>
            </a:extLst>
          </p:cNvPr>
          <p:cNvPicPr>
            <a:picLocks noChangeAspect="1"/>
          </p:cNvPicPr>
          <p:nvPr/>
        </p:nvPicPr>
        <p:blipFill>
          <a:blip r:embed="rId5"/>
          <a:stretch>
            <a:fillRect/>
          </a:stretch>
        </p:blipFill>
        <p:spPr>
          <a:xfrm>
            <a:off x="510362" y="625533"/>
            <a:ext cx="11341395" cy="5700194"/>
          </a:xfrm>
          <a:prstGeom prst="rect">
            <a:avLst/>
          </a:prstGeom>
        </p:spPr>
      </p:pic>
    </p:spTree>
    <p:extLst>
      <p:ext uri="{BB962C8B-B14F-4D97-AF65-F5344CB8AC3E}">
        <p14:creationId xmlns:p14="http://schemas.microsoft.com/office/powerpoint/2010/main" val="176504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9454A-3480-AE83-DFEA-2E04F42F088D}"/>
              </a:ext>
            </a:extLst>
          </p:cNvPr>
          <p:cNvPicPr>
            <a:picLocks noChangeAspect="1"/>
          </p:cNvPicPr>
          <p:nvPr/>
        </p:nvPicPr>
        <p:blipFill rotWithShape="1">
          <a:blip r:embed="rId3"/>
          <a:srcRect l="23519" t="33631" r="19906" b="13777"/>
          <a:stretch/>
        </p:blipFill>
        <p:spPr>
          <a:xfrm>
            <a:off x="2372360" y="1148079"/>
            <a:ext cx="7447280" cy="4326980"/>
          </a:xfrm>
          <a:prstGeom prst="rect">
            <a:avLst/>
          </a:prstGeom>
        </p:spPr>
      </p:pic>
      <p:grpSp>
        <p:nvGrpSpPr>
          <p:cNvPr id="2" name="Group 1">
            <a:extLst>
              <a:ext uri="{FF2B5EF4-FFF2-40B4-BE49-F238E27FC236}">
                <a16:creationId xmlns:a16="http://schemas.microsoft.com/office/drawing/2014/main" id="{8B7BBDC1-6674-E710-9019-02878A1A1501}"/>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749D87E2-D78B-4F1C-7C9C-7017DA2F6348}"/>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8830126-CD41-281C-C808-C1D580228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08352DFF-BFF9-EDCB-622B-2B884A5445CA}"/>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33DC5899-BC65-7383-87FE-3EBFA8912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79765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46CD8-66F2-F488-B4B4-2113885DD818}"/>
              </a:ext>
            </a:extLst>
          </p:cNvPr>
          <p:cNvSpPr txBox="1"/>
          <p:nvPr/>
        </p:nvSpPr>
        <p:spPr>
          <a:xfrm>
            <a:off x="267857" y="9233"/>
            <a:ext cx="3011055" cy="420564"/>
          </a:xfrm>
          <a:prstGeom prst="rect">
            <a:avLst/>
          </a:prstGeom>
          <a:solidFill>
            <a:srgbClr val="004280"/>
          </a:solidFill>
        </p:spPr>
        <p:txBody>
          <a:bodyPr wrap="square">
            <a:spAutoFit/>
          </a:bodyPr>
          <a:lstStyle/>
          <a:p>
            <a:r>
              <a:rPr lang="en-US" sz="2133" b="1">
                <a:solidFill>
                  <a:schemeClr val="bg1"/>
                </a:solidFill>
              </a:rPr>
              <a:t>       TURAS</a:t>
            </a:r>
          </a:p>
        </p:txBody>
      </p:sp>
      <p:pic>
        <p:nvPicPr>
          <p:cNvPr id="3" name="Picture 2">
            <a:extLst>
              <a:ext uri="{FF2B5EF4-FFF2-40B4-BE49-F238E27FC236}">
                <a16:creationId xmlns:a16="http://schemas.microsoft.com/office/drawing/2014/main" id="{CFFEB409-E334-0971-D1BA-492279988EED}"/>
              </a:ext>
            </a:extLst>
          </p:cNvPr>
          <p:cNvPicPr>
            <a:picLocks noChangeAspect="1"/>
          </p:cNvPicPr>
          <p:nvPr/>
        </p:nvPicPr>
        <p:blipFill rotWithShape="1">
          <a:blip r:embed="rId3"/>
          <a:srcRect l="14815" t="19394" r="67508" b="26869"/>
          <a:stretch/>
        </p:blipFill>
        <p:spPr>
          <a:xfrm>
            <a:off x="905166" y="579581"/>
            <a:ext cx="3059191" cy="5812467"/>
          </a:xfrm>
          <a:prstGeom prst="rect">
            <a:avLst/>
          </a:prstGeom>
        </p:spPr>
      </p:pic>
      <p:pic>
        <p:nvPicPr>
          <p:cNvPr id="7" name="Picture 6">
            <a:extLst>
              <a:ext uri="{FF2B5EF4-FFF2-40B4-BE49-F238E27FC236}">
                <a16:creationId xmlns:a16="http://schemas.microsoft.com/office/drawing/2014/main" id="{71006673-BE9D-F53A-05BA-CEA4669620B4}"/>
              </a:ext>
            </a:extLst>
          </p:cNvPr>
          <p:cNvPicPr>
            <a:picLocks noChangeAspect="1"/>
          </p:cNvPicPr>
          <p:nvPr/>
        </p:nvPicPr>
        <p:blipFill rotWithShape="1">
          <a:blip r:embed="rId4"/>
          <a:srcRect l="18350" t="9562" r="80471" b="88552"/>
          <a:stretch/>
        </p:blipFill>
        <p:spPr>
          <a:xfrm>
            <a:off x="443345" y="87154"/>
            <a:ext cx="295564" cy="295564"/>
          </a:xfrm>
          <a:prstGeom prst="rect">
            <a:avLst/>
          </a:prstGeom>
        </p:spPr>
      </p:pic>
      <p:grpSp>
        <p:nvGrpSpPr>
          <p:cNvPr id="15" name="Group 14">
            <a:extLst>
              <a:ext uri="{FF2B5EF4-FFF2-40B4-BE49-F238E27FC236}">
                <a16:creationId xmlns:a16="http://schemas.microsoft.com/office/drawing/2014/main" id="{85CEE2FD-C5F3-14B9-7CA8-AB70559F311A}"/>
              </a:ext>
            </a:extLst>
          </p:cNvPr>
          <p:cNvGrpSpPr/>
          <p:nvPr/>
        </p:nvGrpSpPr>
        <p:grpSpPr>
          <a:xfrm>
            <a:off x="4753501" y="3556424"/>
            <a:ext cx="3989947" cy="1084089"/>
            <a:chOff x="3609108" y="887383"/>
            <a:chExt cx="3751119" cy="1024544"/>
          </a:xfrm>
        </p:grpSpPr>
        <p:pic>
          <p:nvPicPr>
            <p:cNvPr id="9" name="Picture 8">
              <a:extLst>
                <a:ext uri="{FF2B5EF4-FFF2-40B4-BE49-F238E27FC236}">
                  <a16:creationId xmlns:a16="http://schemas.microsoft.com/office/drawing/2014/main" id="{0E12ADFC-B171-A2ED-CEC5-633487F0ADD6}"/>
                </a:ext>
              </a:extLst>
            </p:cNvPr>
            <p:cNvPicPr>
              <a:picLocks noChangeAspect="1"/>
            </p:cNvPicPr>
            <p:nvPr/>
          </p:nvPicPr>
          <p:blipFill rotWithShape="1">
            <a:blip r:embed="rId5"/>
            <a:srcRect l="54461" t="24256" r="27525" b="52189"/>
            <a:stretch/>
          </p:blipFill>
          <p:spPr>
            <a:xfrm>
              <a:off x="3609108" y="887383"/>
              <a:ext cx="1253587" cy="1024544"/>
            </a:xfrm>
            <a:prstGeom prst="rect">
              <a:avLst/>
            </a:prstGeom>
          </p:spPr>
        </p:pic>
        <p:sp>
          <p:nvSpPr>
            <p:cNvPr id="12" name="TextBox 11">
              <a:extLst>
                <a:ext uri="{FF2B5EF4-FFF2-40B4-BE49-F238E27FC236}">
                  <a16:creationId xmlns:a16="http://schemas.microsoft.com/office/drawing/2014/main" id="{6AF43B38-92B5-E0C7-1A87-4F37E3D32DA0}"/>
                </a:ext>
              </a:extLst>
            </p:cNvPr>
            <p:cNvSpPr txBox="1"/>
            <p:nvPr/>
          </p:nvSpPr>
          <p:spPr>
            <a:xfrm>
              <a:off x="5261263" y="1226474"/>
              <a:ext cx="2098964" cy="346249"/>
            </a:xfrm>
            <a:prstGeom prst="rect">
              <a:avLst/>
            </a:prstGeom>
            <a:noFill/>
          </p:spPr>
          <p:txBody>
            <a:bodyPr wrap="square" rtlCol="0">
              <a:spAutoFit/>
            </a:bodyPr>
            <a:lstStyle/>
            <a:p>
              <a:r>
                <a:rPr lang="en-GB" sz="2400">
                  <a:solidFill>
                    <a:schemeClr val="tx2"/>
                  </a:solidFill>
                </a:rPr>
                <a:t>Animations</a:t>
              </a:r>
            </a:p>
          </p:txBody>
        </p:sp>
      </p:grpSp>
      <p:grpSp>
        <p:nvGrpSpPr>
          <p:cNvPr id="16" name="Group 15">
            <a:extLst>
              <a:ext uri="{FF2B5EF4-FFF2-40B4-BE49-F238E27FC236}">
                <a16:creationId xmlns:a16="http://schemas.microsoft.com/office/drawing/2014/main" id="{AE38C8AE-BA96-4E7D-D8E3-7452AAFDCFA9}"/>
              </a:ext>
            </a:extLst>
          </p:cNvPr>
          <p:cNvGrpSpPr/>
          <p:nvPr/>
        </p:nvGrpSpPr>
        <p:grpSpPr>
          <a:xfrm>
            <a:off x="4690869" y="4881533"/>
            <a:ext cx="4052576" cy="989532"/>
            <a:chOff x="3550226" y="2161311"/>
            <a:chExt cx="3810001" cy="935181"/>
          </a:xfrm>
        </p:grpSpPr>
        <p:pic>
          <p:nvPicPr>
            <p:cNvPr id="10" name="Picture 9">
              <a:extLst>
                <a:ext uri="{FF2B5EF4-FFF2-40B4-BE49-F238E27FC236}">
                  <a16:creationId xmlns:a16="http://schemas.microsoft.com/office/drawing/2014/main" id="{737EA02F-9871-7E0A-0EB6-EA9C96030206}"/>
                </a:ext>
              </a:extLst>
            </p:cNvPr>
            <p:cNvPicPr>
              <a:picLocks noChangeAspect="1"/>
            </p:cNvPicPr>
            <p:nvPr/>
          </p:nvPicPr>
          <p:blipFill rotWithShape="1">
            <a:blip r:embed="rId5"/>
            <a:srcRect l="54461" t="48209" r="27525" b="33609"/>
            <a:stretch/>
          </p:blipFill>
          <p:spPr>
            <a:xfrm>
              <a:off x="3550226" y="2161311"/>
              <a:ext cx="1482438" cy="935181"/>
            </a:xfrm>
            <a:prstGeom prst="rect">
              <a:avLst/>
            </a:prstGeom>
          </p:spPr>
        </p:pic>
        <p:sp>
          <p:nvSpPr>
            <p:cNvPr id="13" name="TextBox 12">
              <a:extLst>
                <a:ext uri="{FF2B5EF4-FFF2-40B4-BE49-F238E27FC236}">
                  <a16:creationId xmlns:a16="http://schemas.microsoft.com/office/drawing/2014/main" id="{EBED5823-6D31-2471-C7FB-0D5B420F82DA}"/>
                </a:ext>
              </a:extLst>
            </p:cNvPr>
            <p:cNvSpPr txBox="1"/>
            <p:nvPr/>
          </p:nvSpPr>
          <p:spPr>
            <a:xfrm>
              <a:off x="5261263" y="2444235"/>
              <a:ext cx="2098964" cy="346249"/>
            </a:xfrm>
            <a:prstGeom prst="rect">
              <a:avLst/>
            </a:prstGeom>
            <a:noFill/>
          </p:spPr>
          <p:txBody>
            <a:bodyPr wrap="square" rtlCol="0">
              <a:spAutoFit/>
            </a:bodyPr>
            <a:lstStyle/>
            <a:p>
              <a:r>
                <a:rPr lang="en-GB" sz="2400">
                  <a:solidFill>
                    <a:schemeClr val="tx2"/>
                  </a:solidFill>
                </a:rPr>
                <a:t>eLearning</a:t>
              </a:r>
            </a:p>
          </p:txBody>
        </p:sp>
      </p:grpSp>
      <p:grpSp>
        <p:nvGrpSpPr>
          <p:cNvPr id="17" name="Group 16">
            <a:extLst>
              <a:ext uri="{FF2B5EF4-FFF2-40B4-BE49-F238E27FC236}">
                <a16:creationId xmlns:a16="http://schemas.microsoft.com/office/drawing/2014/main" id="{6A1EC5E2-FB1A-EA5E-B0FD-786113585B8E}"/>
              </a:ext>
            </a:extLst>
          </p:cNvPr>
          <p:cNvGrpSpPr/>
          <p:nvPr/>
        </p:nvGrpSpPr>
        <p:grpSpPr>
          <a:xfrm>
            <a:off x="4753499" y="2040007"/>
            <a:ext cx="5450317" cy="1275397"/>
            <a:chOff x="3609108" y="3314354"/>
            <a:chExt cx="5124078" cy="1205345"/>
          </a:xfrm>
        </p:grpSpPr>
        <p:pic>
          <p:nvPicPr>
            <p:cNvPr id="11" name="Picture 10">
              <a:extLst>
                <a:ext uri="{FF2B5EF4-FFF2-40B4-BE49-F238E27FC236}">
                  <a16:creationId xmlns:a16="http://schemas.microsoft.com/office/drawing/2014/main" id="{E6ADB3AD-98EA-FA83-1994-97F5C0B9FB38}"/>
                </a:ext>
              </a:extLst>
            </p:cNvPr>
            <p:cNvPicPr>
              <a:picLocks noChangeAspect="1"/>
            </p:cNvPicPr>
            <p:nvPr/>
          </p:nvPicPr>
          <p:blipFill rotWithShape="1">
            <a:blip r:embed="rId5"/>
            <a:srcRect l="55639" t="65993" r="27525" b="10572"/>
            <a:stretch/>
          </p:blipFill>
          <p:spPr>
            <a:xfrm>
              <a:off x="3609108" y="3314354"/>
              <a:ext cx="1385454" cy="1205345"/>
            </a:xfrm>
            <a:prstGeom prst="rect">
              <a:avLst/>
            </a:prstGeom>
          </p:spPr>
        </p:pic>
        <p:sp>
          <p:nvSpPr>
            <p:cNvPr id="14" name="TextBox 13">
              <a:extLst>
                <a:ext uri="{FF2B5EF4-FFF2-40B4-BE49-F238E27FC236}">
                  <a16:creationId xmlns:a16="http://schemas.microsoft.com/office/drawing/2014/main" id="{06F1F4E7-C0DB-0496-B8EF-C92E477033E7}"/>
                </a:ext>
              </a:extLst>
            </p:cNvPr>
            <p:cNvSpPr txBox="1"/>
            <p:nvPr/>
          </p:nvSpPr>
          <p:spPr>
            <a:xfrm>
              <a:off x="5261263" y="3732360"/>
              <a:ext cx="3471923" cy="436308"/>
            </a:xfrm>
            <a:prstGeom prst="rect">
              <a:avLst/>
            </a:prstGeom>
            <a:noFill/>
          </p:spPr>
          <p:txBody>
            <a:bodyPr wrap="square" rtlCol="0">
              <a:spAutoFit/>
            </a:bodyPr>
            <a:lstStyle/>
            <a:p>
              <a:r>
                <a:rPr lang="en-GB" sz="2400">
                  <a:solidFill>
                    <a:schemeClr val="tx2"/>
                  </a:solidFill>
                </a:rPr>
                <a:t>Resources and Information</a:t>
              </a:r>
            </a:p>
          </p:txBody>
        </p:sp>
      </p:grpSp>
      <p:grpSp>
        <p:nvGrpSpPr>
          <p:cNvPr id="2" name="Group 1">
            <a:extLst>
              <a:ext uri="{FF2B5EF4-FFF2-40B4-BE49-F238E27FC236}">
                <a16:creationId xmlns:a16="http://schemas.microsoft.com/office/drawing/2014/main" id="{C2F1EFA6-849F-D9CA-32BD-2C9DB06DC495}"/>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9F39E126-660B-3916-D0FB-EC594309ED4C}"/>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CA05601-3402-20D2-D3B6-ED770A2CE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24E68016-EF99-C860-0C09-00F186B98F4D}"/>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18" name="Picture 17" descr="Blue text on a black background&#10;&#10;Description automatically generated">
              <a:extLst>
                <a:ext uri="{FF2B5EF4-FFF2-40B4-BE49-F238E27FC236}">
                  <a16:creationId xmlns:a16="http://schemas.microsoft.com/office/drawing/2014/main" id="{EF0A9A26-A5B6-97A7-00D6-C86E6063C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20" name="Picture 19">
            <a:extLst>
              <a:ext uri="{FF2B5EF4-FFF2-40B4-BE49-F238E27FC236}">
                <a16:creationId xmlns:a16="http://schemas.microsoft.com/office/drawing/2014/main" id="{34DD5192-6E17-B516-56B1-280ECB61ADCA}"/>
              </a:ext>
            </a:extLst>
          </p:cNvPr>
          <p:cNvPicPr>
            <a:picLocks noChangeAspect="1"/>
          </p:cNvPicPr>
          <p:nvPr/>
        </p:nvPicPr>
        <p:blipFill rotWithShape="1">
          <a:blip r:embed="rId8"/>
          <a:srcRect l="22368" t="36039" r="48684" b="17426"/>
          <a:stretch/>
        </p:blipFill>
        <p:spPr>
          <a:xfrm>
            <a:off x="10391775" y="571868"/>
            <a:ext cx="1635009" cy="1642725"/>
          </a:xfrm>
          <a:prstGeom prst="rect">
            <a:avLst/>
          </a:prstGeom>
        </p:spPr>
      </p:pic>
    </p:spTree>
    <p:extLst>
      <p:ext uri="{BB962C8B-B14F-4D97-AF65-F5344CB8AC3E}">
        <p14:creationId xmlns:p14="http://schemas.microsoft.com/office/powerpoint/2010/main" val="2904357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D15F0-EC2F-A9EB-3524-3A5838318100}"/>
              </a:ext>
            </a:extLst>
          </p:cNvPr>
          <p:cNvPicPr>
            <a:picLocks noChangeAspect="1"/>
          </p:cNvPicPr>
          <p:nvPr/>
        </p:nvPicPr>
        <p:blipFill rotWithShape="1">
          <a:blip r:embed="rId3"/>
          <a:srcRect l="15785" t="14110" r="16666" b="4339"/>
          <a:stretch/>
        </p:blipFill>
        <p:spPr>
          <a:xfrm>
            <a:off x="2137030" y="479470"/>
            <a:ext cx="7917940" cy="5974634"/>
          </a:xfrm>
          <a:prstGeom prst="rect">
            <a:avLst/>
          </a:prstGeom>
        </p:spPr>
      </p:pic>
      <p:sp>
        <p:nvSpPr>
          <p:cNvPr id="5" name="TextBox 4">
            <a:extLst>
              <a:ext uri="{FF2B5EF4-FFF2-40B4-BE49-F238E27FC236}">
                <a16:creationId xmlns:a16="http://schemas.microsoft.com/office/drawing/2014/main" id="{9A146CD8-66F2-F488-B4B4-2113885DD818}"/>
              </a:ext>
            </a:extLst>
          </p:cNvPr>
          <p:cNvSpPr txBox="1"/>
          <p:nvPr/>
        </p:nvSpPr>
        <p:spPr>
          <a:xfrm>
            <a:off x="267857" y="9234"/>
            <a:ext cx="3011055" cy="420564"/>
          </a:xfrm>
          <a:prstGeom prst="rect">
            <a:avLst/>
          </a:prstGeom>
          <a:solidFill>
            <a:srgbClr val="004280"/>
          </a:solidFill>
        </p:spPr>
        <p:txBody>
          <a:bodyPr wrap="square">
            <a:spAutoFit/>
          </a:bodyPr>
          <a:lstStyle/>
          <a:p>
            <a:r>
              <a:rPr lang="en-US" sz="2133" b="1">
                <a:solidFill>
                  <a:schemeClr val="bg1"/>
                </a:solidFill>
              </a:rPr>
              <a:t>Right Decision Service</a:t>
            </a:r>
          </a:p>
        </p:txBody>
      </p:sp>
      <p:grpSp>
        <p:nvGrpSpPr>
          <p:cNvPr id="2" name="Group 1">
            <a:extLst>
              <a:ext uri="{FF2B5EF4-FFF2-40B4-BE49-F238E27FC236}">
                <a16:creationId xmlns:a16="http://schemas.microsoft.com/office/drawing/2014/main" id="{78277541-7373-C6E7-AAF4-0762D2A8DA08}"/>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0EE718A5-95B9-3A37-81B1-A63D77787FFD}"/>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07875D2-7CDE-007E-EE66-E242C98AB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7" name="TextBox 6">
              <a:extLst>
                <a:ext uri="{FF2B5EF4-FFF2-40B4-BE49-F238E27FC236}">
                  <a16:creationId xmlns:a16="http://schemas.microsoft.com/office/drawing/2014/main" id="{859DCFB8-3706-F77E-69BF-2F86CD73B389}"/>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2C97699F-D8B6-377F-1D55-19456C0DC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pic>
        <p:nvPicPr>
          <p:cNvPr id="10" name="Picture 9">
            <a:extLst>
              <a:ext uri="{FF2B5EF4-FFF2-40B4-BE49-F238E27FC236}">
                <a16:creationId xmlns:a16="http://schemas.microsoft.com/office/drawing/2014/main" id="{8EAE87EA-88DC-9CBF-4D4D-EE6CF1D48938}"/>
              </a:ext>
            </a:extLst>
          </p:cNvPr>
          <p:cNvPicPr>
            <a:picLocks noChangeAspect="1"/>
          </p:cNvPicPr>
          <p:nvPr/>
        </p:nvPicPr>
        <p:blipFill rotWithShape="1">
          <a:blip r:embed="rId6"/>
          <a:srcRect l="22743" t="37639" r="49132" b="18056"/>
          <a:stretch/>
        </p:blipFill>
        <p:spPr>
          <a:xfrm>
            <a:off x="10420350" y="571499"/>
            <a:ext cx="1632085" cy="1606898"/>
          </a:xfrm>
          <a:prstGeom prst="rect">
            <a:avLst/>
          </a:prstGeom>
        </p:spPr>
      </p:pic>
    </p:spTree>
    <p:extLst>
      <p:ext uri="{BB962C8B-B14F-4D97-AF65-F5344CB8AC3E}">
        <p14:creationId xmlns:p14="http://schemas.microsoft.com/office/powerpoint/2010/main" val="234190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6B5256-6E7E-46C2-9C74-A5E80A37E95D}"/>
              </a:ext>
            </a:extLst>
          </p:cNvPr>
          <p:cNvSpPr txBox="1"/>
          <p:nvPr/>
        </p:nvSpPr>
        <p:spPr>
          <a:xfrm>
            <a:off x="7084687" y="4577855"/>
            <a:ext cx="2781207" cy="1200329"/>
          </a:xfrm>
          <a:prstGeom prst="rect">
            <a:avLst/>
          </a:prstGeom>
          <a:noFill/>
        </p:spPr>
        <p:txBody>
          <a:bodyPr wrap="square" rtlCol="0">
            <a:spAutoFit/>
          </a:bodyPr>
          <a:lstStyle/>
          <a:p>
            <a:pPr algn="ctr"/>
            <a:r>
              <a:rPr lang="en-GB" sz="2400" b="1">
                <a:solidFill>
                  <a:schemeClr val="tx2"/>
                </a:solidFill>
              </a:rPr>
              <a:t>Ali Keast</a:t>
            </a:r>
          </a:p>
          <a:p>
            <a:pPr algn="ctr"/>
            <a:r>
              <a:rPr lang="en-GB" sz="2400"/>
              <a:t>Senior Educator</a:t>
            </a:r>
          </a:p>
          <a:p>
            <a:pPr algn="ctr"/>
            <a:r>
              <a:rPr lang="en-GB" sz="2400"/>
              <a:t>NES QI Team</a:t>
            </a:r>
          </a:p>
        </p:txBody>
      </p:sp>
      <p:sp>
        <p:nvSpPr>
          <p:cNvPr id="13" name="AutoShape 14" descr="Louise Bell - Specialist Lead">
            <a:extLst>
              <a:ext uri="{FF2B5EF4-FFF2-40B4-BE49-F238E27FC236}">
                <a16:creationId xmlns:a16="http://schemas.microsoft.com/office/drawing/2014/main" id="{EC0AD958-E2A8-46CE-8315-FA61D8F6A3EE}"/>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grpSp>
        <p:nvGrpSpPr>
          <p:cNvPr id="5" name="Group 4">
            <a:extLst>
              <a:ext uri="{FF2B5EF4-FFF2-40B4-BE49-F238E27FC236}">
                <a16:creationId xmlns:a16="http://schemas.microsoft.com/office/drawing/2014/main" id="{38FDC4FF-8F8E-A794-93A2-B3F796D6098B}"/>
              </a:ext>
            </a:extLst>
          </p:cNvPr>
          <p:cNvGrpSpPr/>
          <p:nvPr/>
        </p:nvGrpSpPr>
        <p:grpSpPr>
          <a:xfrm>
            <a:off x="1020298" y="1251286"/>
            <a:ext cx="4768829" cy="4905587"/>
            <a:chOff x="4740442" y="914401"/>
            <a:chExt cx="3576622" cy="3679190"/>
          </a:xfrm>
        </p:grpSpPr>
        <p:sp>
          <p:nvSpPr>
            <p:cNvPr id="8" name="TextBox 7">
              <a:extLst>
                <a:ext uri="{FF2B5EF4-FFF2-40B4-BE49-F238E27FC236}">
                  <a16:creationId xmlns:a16="http://schemas.microsoft.com/office/drawing/2014/main" id="{71131EFE-CDA7-4FA4-BD97-913A14367489}"/>
                </a:ext>
              </a:extLst>
            </p:cNvPr>
            <p:cNvSpPr txBox="1"/>
            <p:nvPr/>
          </p:nvSpPr>
          <p:spPr>
            <a:xfrm>
              <a:off x="4740442" y="3416346"/>
              <a:ext cx="3576622" cy="1177245"/>
            </a:xfrm>
            <a:prstGeom prst="rect">
              <a:avLst/>
            </a:prstGeom>
            <a:noFill/>
          </p:spPr>
          <p:txBody>
            <a:bodyPr wrap="square" rtlCol="0">
              <a:spAutoFit/>
            </a:bodyPr>
            <a:lstStyle/>
            <a:p>
              <a:pPr algn="ctr"/>
              <a:r>
                <a:rPr lang="en-GB" sz="2400" b="1">
                  <a:solidFill>
                    <a:schemeClr val="accent1">
                      <a:lumMod val="50000"/>
                    </a:schemeClr>
                  </a:solidFill>
                </a:rPr>
                <a:t>Julia Mackel</a:t>
              </a:r>
            </a:p>
            <a:p>
              <a:pPr algn="ctr"/>
              <a:r>
                <a:rPr lang="en-GB" sz="2400"/>
                <a:t>Realistic Medicine Lead and Principal Lead </a:t>
              </a:r>
            </a:p>
            <a:p>
              <a:pPr algn="ctr"/>
              <a:r>
                <a:rPr lang="en-GB" sz="2400"/>
                <a:t>NES QI Team</a:t>
              </a:r>
            </a:p>
          </p:txBody>
        </p:sp>
        <p:pic>
          <p:nvPicPr>
            <p:cNvPr id="9" name="Picture 8">
              <a:extLst>
                <a:ext uri="{FF2B5EF4-FFF2-40B4-BE49-F238E27FC236}">
                  <a16:creationId xmlns:a16="http://schemas.microsoft.com/office/drawing/2014/main" id="{95286FFD-9EDB-4A37-985B-E5A9E663FE05}"/>
                </a:ext>
              </a:extLst>
            </p:cNvPr>
            <p:cNvPicPr>
              <a:picLocks noChangeAspect="1"/>
            </p:cNvPicPr>
            <p:nvPr/>
          </p:nvPicPr>
          <p:blipFill rotWithShape="1">
            <a:blip r:embed="rId3"/>
            <a:srcRect l="1" t="5036" r="1" b="24246"/>
            <a:stretch/>
          </p:blipFill>
          <p:spPr>
            <a:xfrm>
              <a:off x="5607949" y="914401"/>
              <a:ext cx="2416615" cy="2494928"/>
            </a:xfrm>
            <a:prstGeom prst="rect">
              <a:avLst/>
            </a:prstGeom>
          </p:spPr>
        </p:pic>
      </p:grpSp>
      <p:pic>
        <p:nvPicPr>
          <p:cNvPr id="12" name="Picture 11" descr="A person smiling in front of a blue background&#10;&#10;Description automatically generated with medium confidence">
            <a:extLst>
              <a:ext uri="{FF2B5EF4-FFF2-40B4-BE49-F238E27FC236}">
                <a16:creationId xmlns:a16="http://schemas.microsoft.com/office/drawing/2014/main" id="{6AFF1144-6B0B-54AD-1211-B5AAB7FB3CB3}"/>
              </a:ext>
            </a:extLst>
          </p:cNvPr>
          <p:cNvPicPr>
            <a:picLocks noChangeAspect="1"/>
          </p:cNvPicPr>
          <p:nvPr/>
        </p:nvPicPr>
        <p:blipFill rotWithShape="1">
          <a:blip r:embed="rId4">
            <a:extLst>
              <a:ext uri="{28A0092B-C50C-407E-A947-70E740481C1C}">
                <a14:useLocalDpi xmlns:a14="http://schemas.microsoft.com/office/drawing/2010/main" val="0"/>
              </a:ext>
            </a:extLst>
          </a:blip>
          <a:srcRect l="7470" t="11220" r="47013" b="29388"/>
          <a:stretch/>
        </p:blipFill>
        <p:spPr>
          <a:xfrm>
            <a:off x="7084687" y="1251285"/>
            <a:ext cx="2854429" cy="3326571"/>
          </a:xfrm>
          <a:prstGeom prst="rect">
            <a:avLst/>
          </a:prstGeom>
        </p:spPr>
      </p:pic>
      <p:grpSp>
        <p:nvGrpSpPr>
          <p:cNvPr id="2" name="Group 1">
            <a:extLst>
              <a:ext uri="{FF2B5EF4-FFF2-40B4-BE49-F238E27FC236}">
                <a16:creationId xmlns:a16="http://schemas.microsoft.com/office/drawing/2014/main" id="{F50DD8A0-FC94-CFC9-7CF7-13C50C52BDF5}"/>
              </a:ext>
            </a:extLst>
          </p:cNvPr>
          <p:cNvGrpSpPr/>
          <p:nvPr/>
        </p:nvGrpSpPr>
        <p:grpSpPr>
          <a:xfrm>
            <a:off x="0" y="6371516"/>
            <a:ext cx="12192000" cy="544185"/>
            <a:chOff x="0" y="6363484"/>
            <a:chExt cx="12192000" cy="544185"/>
          </a:xfrm>
        </p:grpSpPr>
        <p:sp>
          <p:nvSpPr>
            <p:cNvPr id="3" name="Rectangle 2">
              <a:extLst>
                <a:ext uri="{FF2B5EF4-FFF2-40B4-BE49-F238E27FC236}">
                  <a16:creationId xmlns:a16="http://schemas.microsoft.com/office/drawing/2014/main" id="{A4531BAC-7436-148C-242B-E9F50169F606}"/>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C4F21DC-07F5-7393-1E83-96063E125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1741E124-0A87-C1E9-F9A5-816A6F69FC5D}"/>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10" name="Picture 9" descr="Blue text on a black background&#10;&#10;Description automatically generated">
              <a:extLst>
                <a:ext uri="{FF2B5EF4-FFF2-40B4-BE49-F238E27FC236}">
                  <a16:creationId xmlns:a16="http://schemas.microsoft.com/office/drawing/2014/main" id="{A98740EF-7BBA-27FA-A628-7668BF2AF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761575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key in a keyhole&#10;&#10;Description automatically generated">
            <a:extLst>
              <a:ext uri="{FF2B5EF4-FFF2-40B4-BE49-F238E27FC236}">
                <a16:creationId xmlns:a16="http://schemas.microsoft.com/office/drawing/2014/main" id="{33C8827C-84E8-359C-9C7D-DFED31148B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470476"/>
            <a:ext cx="6125705" cy="6125705"/>
          </a:xfrm>
          <a:prstGeom prst="rect">
            <a:avLst/>
          </a:prstGeom>
        </p:spPr>
      </p:pic>
      <p:sp>
        <p:nvSpPr>
          <p:cNvPr id="7" name="TextBox 6">
            <a:extLst>
              <a:ext uri="{FF2B5EF4-FFF2-40B4-BE49-F238E27FC236}">
                <a16:creationId xmlns:a16="http://schemas.microsoft.com/office/drawing/2014/main" id="{DD8E04AC-8318-5B85-3AC4-9261959C07CF}"/>
              </a:ext>
            </a:extLst>
          </p:cNvPr>
          <p:cNvSpPr txBox="1"/>
          <p:nvPr/>
        </p:nvSpPr>
        <p:spPr>
          <a:xfrm>
            <a:off x="2867000" y="7058000"/>
            <a:ext cx="6858000" cy="276999"/>
          </a:xfrm>
          <a:prstGeom prst="rect">
            <a:avLst/>
          </a:prstGeom>
          <a:noFill/>
        </p:spPr>
        <p:txBody>
          <a:bodyPr wrap="square" rtlCol="0">
            <a:spAutoFit/>
          </a:bodyPr>
          <a:lstStyle/>
          <a:p>
            <a:r>
              <a:rPr lang="en-GB" sz="1200">
                <a:hlinkClick r:id="rId4" tooltip="http://esheninger.blogspot.com/2018/01/five-components-of-good-feedback.html"/>
              </a:rPr>
              <a:t>This Photo</a:t>
            </a:r>
            <a:r>
              <a:rPr lang="en-GB" sz="1200"/>
              <a:t> by Unknown Author is licensed under </a:t>
            </a:r>
            <a:r>
              <a:rPr lang="en-GB" sz="1200">
                <a:hlinkClick r:id="rId5" tooltip="https://creativecommons.org/licenses/by/3.0/"/>
              </a:rPr>
              <a:t>CC BY</a:t>
            </a:r>
            <a:endParaRPr lang="en-GB" sz="1200"/>
          </a:p>
        </p:txBody>
      </p:sp>
      <p:sp>
        <p:nvSpPr>
          <p:cNvPr id="9" name="Text Placeholder 2">
            <a:extLst>
              <a:ext uri="{FF2B5EF4-FFF2-40B4-BE49-F238E27FC236}">
                <a16:creationId xmlns:a16="http://schemas.microsoft.com/office/drawing/2014/main" id="{E8D69CCC-6049-AD94-2DE8-BDCFFDC7FDBA}"/>
              </a:ext>
            </a:extLst>
          </p:cNvPr>
          <p:cNvSpPr txBox="1">
            <a:spLocks/>
          </p:cNvSpPr>
          <p:nvPr/>
        </p:nvSpPr>
        <p:spPr>
          <a:xfrm>
            <a:off x="6587837" y="750484"/>
            <a:ext cx="5116944" cy="293605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buNone/>
            </a:pPr>
            <a:r>
              <a:rPr lang="en-US">
                <a:solidFill>
                  <a:srgbClr val="004280"/>
                </a:solidFill>
              </a:rPr>
              <a:t>What other resources would support you to practice Realistic Medicine?</a:t>
            </a:r>
          </a:p>
        </p:txBody>
      </p:sp>
      <p:pic>
        <p:nvPicPr>
          <p:cNvPr id="11" name="Picture 10">
            <a:extLst>
              <a:ext uri="{FF2B5EF4-FFF2-40B4-BE49-F238E27FC236}">
                <a16:creationId xmlns:a16="http://schemas.microsoft.com/office/drawing/2014/main" id="{A0F409F6-DE56-DC98-B571-C85740B742FA}"/>
              </a:ext>
            </a:extLst>
          </p:cNvPr>
          <p:cNvPicPr>
            <a:picLocks noChangeAspect="1"/>
          </p:cNvPicPr>
          <p:nvPr/>
        </p:nvPicPr>
        <p:blipFill rotWithShape="1">
          <a:blip r:embed="rId6"/>
          <a:srcRect l="12037" t="44310" r="77525" b="38720"/>
          <a:stretch/>
        </p:blipFill>
        <p:spPr>
          <a:xfrm>
            <a:off x="7901709" y="3798430"/>
            <a:ext cx="2489199" cy="2529345"/>
          </a:xfrm>
          <a:prstGeom prst="rect">
            <a:avLst/>
          </a:prstGeom>
        </p:spPr>
      </p:pic>
      <p:grpSp>
        <p:nvGrpSpPr>
          <p:cNvPr id="2" name="Group 1">
            <a:extLst>
              <a:ext uri="{FF2B5EF4-FFF2-40B4-BE49-F238E27FC236}">
                <a16:creationId xmlns:a16="http://schemas.microsoft.com/office/drawing/2014/main" id="{23127662-8059-0132-2AFC-F1C3AD37BDA8}"/>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25ABC98A-786A-1BD6-A371-A92D291857A3}"/>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B859CD9-BE41-4EA4-2E4F-BFDB2FD90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5" name="TextBox 4">
              <a:extLst>
                <a:ext uri="{FF2B5EF4-FFF2-40B4-BE49-F238E27FC236}">
                  <a16:creationId xmlns:a16="http://schemas.microsoft.com/office/drawing/2014/main" id="{FBB4D5CE-5D41-1C02-E44E-71BADCCF171E}"/>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67B1EB84-89F7-0F3B-49B9-F9BB53B2D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638657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A057834-AF1F-B8D6-E0A8-757EB37926E9}"/>
              </a:ext>
            </a:extLst>
          </p:cNvPr>
          <p:cNvGrpSpPr/>
          <p:nvPr/>
        </p:nvGrpSpPr>
        <p:grpSpPr>
          <a:xfrm>
            <a:off x="2460489" y="2367845"/>
            <a:ext cx="3141710" cy="1190702"/>
            <a:chOff x="837624" y="4764556"/>
            <a:chExt cx="3141710" cy="1190702"/>
          </a:xfrm>
        </p:grpSpPr>
        <p:pic>
          <p:nvPicPr>
            <p:cNvPr id="4" name="Picture 2" descr="Twitter Logo transparent PNG - StickPNG">
              <a:extLst>
                <a:ext uri="{FF2B5EF4-FFF2-40B4-BE49-F238E27FC236}">
                  <a16:creationId xmlns:a16="http://schemas.microsoft.com/office/drawing/2014/main" id="{B3637F0B-A656-257B-C8EC-9103A6D8F6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002" y="4764556"/>
              <a:ext cx="828774" cy="828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DC81FF-6E7B-7E59-C8D2-FC4217B7EE80}"/>
                </a:ext>
              </a:extLst>
            </p:cNvPr>
            <p:cNvSpPr txBox="1"/>
            <p:nvPr/>
          </p:nvSpPr>
          <p:spPr>
            <a:xfrm>
              <a:off x="837624" y="5308927"/>
              <a:ext cx="2826327" cy="646331"/>
            </a:xfrm>
            <a:prstGeom prst="rect">
              <a:avLst/>
            </a:prstGeom>
            <a:noFill/>
          </p:spPr>
          <p:txBody>
            <a:bodyPr wrap="square" rtlCol="0">
              <a:spAutoFit/>
            </a:bodyPr>
            <a:lstStyle/>
            <a:p>
              <a:endParaRPr lang="en-GB">
                <a:solidFill>
                  <a:schemeClr val="bg1"/>
                </a:solidFill>
              </a:endParaRPr>
            </a:p>
            <a:p>
              <a:r>
                <a:rPr lang="en-GB">
                  <a:solidFill>
                    <a:schemeClr val="bg1"/>
                  </a:solidFill>
                </a:rPr>
                <a:t>www.realisticmedicine.scot</a:t>
              </a:r>
            </a:p>
          </p:txBody>
        </p:sp>
        <p:sp>
          <p:nvSpPr>
            <p:cNvPr id="6" name="TextBox 5">
              <a:extLst>
                <a:ext uri="{FF2B5EF4-FFF2-40B4-BE49-F238E27FC236}">
                  <a16:creationId xmlns:a16="http://schemas.microsoft.com/office/drawing/2014/main" id="{7188A34A-533B-2854-325E-0BD1555AF9E8}"/>
                </a:ext>
              </a:extLst>
            </p:cNvPr>
            <p:cNvSpPr txBox="1"/>
            <p:nvPr/>
          </p:nvSpPr>
          <p:spPr>
            <a:xfrm>
              <a:off x="1779776" y="4889966"/>
              <a:ext cx="1533236" cy="369332"/>
            </a:xfrm>
            <a:prstGeom prst="rect">
              <a:avLst/>
            </a:prstGeom>
            <a:noFill/>
          </p:spPr>
          <p:txBody>
            <a:bodyPr wrap="square" rtlCol="0">
              <a:spAutoFit/>
            </a:bodyPr>
            <a:lstStyle/>
            <a:p>
              <a:r>
                <a:rPr lang="en-GB">
                  <a:solidFill>
                    <a:schemeClr val="bg1"/>
                  </a:solidFill>
                </a:rPr>
                <a:t>@realisticmed</a:t>
              </a:r>
            </a:p>
          </p:txBody>
        </p:sp>
        <p:sp>
          <p:nvSpPr>
            <p:cNvPr id="7" name="TextBox 6">
              <a:extLst>
                <a:ext uri="{FF2B5EF4-FFF2-40B4-BE49-F238E27FC236}">
                  <a16:creationId xmlns:a16="http://schemas.microsoft.com/office/drawing/2014/main" id="{DE532647-F375-E68F-A179-62690DC6FA42}"/>
                </a:ext>
              </a:extLst>
            </p:cNvPr>
            <p:cNvSpPr txBox="1"/>
            <p:nvPr/>
          </p:nvSpPr>
          <p:spPr>
            <a:xfrm>
              <a:off x="1779776" y="5178943"/>
              <a:ext cx="2199558" cy="369332"/>
            </a:xfrm>
            <a:prstGeom prst="rect">
              <a:avLst/>
            </a:prstGeom>
            <a:noFill/>
          </p:spPr>
          <p:txBody>
            <a:bodyPr wrap="square" rtlCol="0">
              <a:spAutoFit/>
            </a:bodyPr>
            <a:lstStyle/>
            <a:p>
              <a:r>
                <a:rPr lang="en-GB" i="1">
                  <a:solidFill>
                    <a:schemeClr val="bg1"/>
                  </a:solidFill>
                </a:rPr>
                <a:t>#RealMed2024</a:t>
              </a:r>
            </a:p>
          </p:txBody>
        </p:sp>
      </p:grpSp>
      <p:grpSp>
        <p:nvGrpSpPr>
          <p:cNvPr id="2" name="Group 1">
            <a:extLst>
              <a:ext uri="{FF2B5EF4-FFF2-40B4-BE49-F238E27FC236}">
                <a16:creationId xmlns:a16="http://schemas.microsoft.com/office/drawing/2014/main" id="{56618D35-ABD5-FA7F-D9D8-2A8F6FB14CD1}"/>
              </a:ext>
            </a:extLst>
          </p:cNvPr>
          <p:cNvGrpSpPr/>
          <p:nvPr/>
        </p:nvGrpSpPr>
        <p:grpSpPr>
          <a:xfrm>
            <a:off x="6476424" y="2376956"/>
            <a:ext cx="3141710" cy="1190702"/>
            <a:chOff x="837624" y="4764556"/>
            <a:chExt cx="3141710" cy="1190702"/>
          </a:xfrm>
        </p:grpSpPr>
        <p:pic>
          <p:nvPicPr>
            <p:cNvPr id="3" name="Picture 2" descr="Twitter Logo transparent PNG - StickPNG">
              <a:extLst>
                <a:ext uri="{FF2B5EF4-FFF2-40B4-BE49-F238E27FC236}">
                  <a16:creationId xmlns:a16="http://schemas.microsoft.com/office/drawing/2014/main" id="{09EC5DB6-9A6D-1320-3452-30A2EF9D7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002" y="4764556"/>
              <a:ext cx="828774" cy="828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0C9400-7558-2DCB-E68F-14A6A6FFED33}"/>
                </a:ext>
              </a:extLst>
            </p:cNvPr>
            <p:cNvSpPr txBox="1"/>
            <p:nvPr/>
          </p:nvSpPr>
          <p:spPr>
            <a:xfrm>
              <a:off x="837624" y="5308927"/>
              <a:ext cx="2826327" cy="646331"/>
            </a:xfrm>
            <a:prstGeom prst="rect">
              <a:avLst/>
            </a:prstGeom>
            <a:noFill/>
          </p:spPr>
          <p:txBody>
            <a:bodyPr wrap="square" rtlCol="0">
              <a:spAutoFit/>
            </a:bodyPr>
            <a:lstStyle/>
            <a:p>
              <a:endParaRPr lang="en-GB">
                <a:solidFill>
                  <a:srgbClr val="002C69"/>
                </a:solidFill>
              </a:endParaRPr>
            </a:p>
            <a:p>
              <a:r>
                <a:rPr lang="en-GB">
                  <a:solidFill>
                    <a:srgbClr val="002C69"/>
                  </a:solidFill>
                </a:rPr>
                <a:t>www.realisticmedicine.scot</a:t>
              </a:r>
            </a:p>
          </p:txBody>
        </p:sp>
        <p:sp>
          <p:nvSpPr>
            <p:cNvPr id="10" name="TextBox 9">
              <a:extLst>
                <a:ext uri="{FF2B5EF4-FFF2-40B4-BE49-F238E27FC236}">
                  <a16:creationId xmlns:a16="http://schemas.microsoft.com/office/drawing/2014/main" id="{0D9647B7-A2CC-0612-A651-9F4FA5B8B5F1}"/>
                </a:ext>
              </a:extLst>
            </p:cNvPr>
            <p:cNvSpPr txBox="1"/>
            <p:nvPr/>
          </p:nvSpPr>
          <p:spPr>
            <a:xfrm>
              <a:off x="1779776" y="4889966"/>
              <a:ext cx="1533236" cy="369332"/>
            </a:xfrm>
            <a:prstGeom prst="rect">
              <a:avLst/>
            </a:prstGeom>
            <a:noFill/>
          </p:spPr>
          <p:txBody>
            <a:bodyPr wrap="square" rtlCol="0">
              <a:spAutoFit/>
            </a:bodyPr>
            <a:lstStyle/>
            <a:p>
              <a:r>
                <a:rPr lang="en-GB">
                  <a:solidFill>
                    <a:srgbClr val="002C69"/>
                  </a:solidFill>
                </a:rPr>
                <a:t>@realisticmed</a:t>
              </a:r>
            </a:p>
          </p:txBody>
        </p:sp>
        <p:sp>
          <p:nvSpPr>
            <p:cNvPr id="11" name="TextBox 10">
              <a:extLst>
                <a:ext uri="{FF2B5EF4-FFF2-40B4-BE49-F238E27FC236}">
                  <a16:creationId xmlns:a16="http://schemas.microsoft.com/office/drawing/2014/main" id="{248A4708-F091-8FA0-BDD0-B2CF021593EF}"/>
                </a:ext>
              </a:extLst>
            </p:cNvPr>
            <p:cNvSpPr txBox="1"/>
            <p:nvPr/>
          </p:nvSpPr>
          <p:spPr>
            <a:xfrm>
              <a:off x="1779776" y="5178943"/>
              <a:ext cx="2199558" cy="369332"/>
            </a:xfrm>
            <a:prstGeom prst="rect">
              <a:avLst/>
            </a:prstGeom>
            <a:noFill/>
          </p:spPr>
          <p:txBody>
            <a:bodyPr wrap="square" rtlCol="0">
              <a:spAutoFit/>
            </a:bodyPr>
            <a:lstStyle/>
            <a:p>
              <a:r>
                <a:rPr lang="en-GB" i="1">
                  <a:solidFill>
                    <a:srgbClr val="002C69"/>
                  </a:solidFill>
                </a:rPr>
                <a:t>#RealMed2024</a:t>
              </a:r>
            </a:p>
          </p:txBody>
        </p:sp>
      </p:grpSp>
    </p:spTree>
    <p:extLst>
      <p:ext uri="{BB962C8B-B14F-4D97-AF65-F5344CB8AC3E}">
        <p14:creationId xmlns:p14="http://schemas.microsoft.com/office/powerpoint/2010/main" val="63816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6D466C5-3E9F-46FD-7FE3-82D1C07428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55" r="2" b="3799"/>
          <a:stretch/>
        </p:blipFill>
        <p:spPr>
          <a:xfrm>
            <a:off x="2" y="462845"/>
            <a:ext cx="5150358" cy="5950308"/>
          </a:xfrm>
          <a:prstGeom prst="rect">
            <a:avLst/>
          </a:prstGeom>
          <a:effectLst/>
        </p:spPr>
      </p:pic>
      <p:sp>
        <p:nvSpPr>
          <p:cNvPr id="2" name="Title 1">
            <a:extLst>
              <a:ext uri="{FF2B5EF4-FFF2-40B4-BE49-F238E27FC236}">
                <a16:creationId xmlns:a16="http://schemas.microsoft.com/office/drawing/2014/main" id="{9F1C16FC-7BF1-F889-64B0-A484086B6E15}"/>
              </a:ext>
            </a:extLst>
          </p:cNvPr>
          <p:cNvSpPr>
            <a:spLocks noGrp="1"/>
          </p:cNvSpPr>
          <p:nvPr>
            <p:ph type="title"/>
          </p:nvPr>
        </p:nvSpPr>
        <p:spPr>
          <a:xfrm>
            <a:off x="5985550" y="1103317"/>
            <a:ext cx="5007751" cy="695480"/>
          </a:xfrm>
        </p:spPr>
        <p:txBody>
          <a:bodyPr/>
          <a:lstStyle/>
          <a:p>
            <a:r>
              <a:rPr lang="en-GB"/>
              <a:t>Aim of the session</a:t>
            </a:r>
          </a:p>
        </p:txBody>
      </p:sp>
      <p:sp>
        <p:nvSpPr>
          <p:cNvPr id="3" name="Text Placeholder 2">
            <a:extLst>
              <a:ext uri="{FF2B5EF4-FFF2-40B4-BE49-F238E27FC236}">
                <a16:creationId xmlns:a16="http://schemas.microsoft.com/office/drawing/2014/main" id="{88B5DA6D-FE72-4B15-5EA1-D3775B201380}"/>
              </a:ext>
            </a:extLst>
          </p:cNvPr>
          <p:cNvSpPr>
            <a:spLocks noGrp="1"/>
          </p:cNvSpPr>
          <p:nvPr>
            <p:ph type="body" sz="quarter" idx="10"/>
          </p:nvPr>
        </p:nvSpPr>
        <p:spPr>
          <a:xfrm>
            <a:off x="5712177" y="1798798"/>
            <a:ext cx="5554500" cy="4486261"/>
          </a:xfrm>
        </p:spPr>
        <p:txBody>
          <a:bodyPr/>
          <a:lstStyle/>
          <a:p>
            <a:pPr marL="0" indent="0" algn="ctr">
              <a:buNone/>
            </a:pPr>
            <a:endParaRPr lang="en-GB">
              <a:solidFill>
                <a:srgbClr val="7030A0"/>
              </a:solidFill>
            </a:endParaRPr>
          </a:p>
          <a:p>
            <a:pPr marL="0" indent="0" algn="ctr">
              <a:buNone/>
            </a:pPr>
            <a:r>
              <a:rPr lang="en-GB">
                <a:solidFill>
                  <a:srgbClr val="7030A0"/>
                </a:solidFill>
              </a:rPr>
              <a:t>Explain the toolkit to measure Shared Decision Making and how to use the toolkit.</a:t>
            </a:r>
          </a:p>
        </p:txBody>
      </p:sp>
      <p:grpSp>
        <p:nvGrpSpPr>
          <p:cNvPr id="5" name="Group 4">
            <a:extLst>
              <a:ext uri="{FF2B5EF4-FFF2-40B4-BE49-F238E27FC236}">
                <a16:creationId xmlns:a16="http://schemas.microsoft.com/office/drawing/2014/main" id="{86077C5E-C592-6886-9EF7-85DA774BBE91}"/>
              </a:ext>
            </a:extLst>
          </p:cNvPr>
          <p:cNvGrpSpPr/>
          <p:nvPr/>
        </p:nvGrpSpPr>
        <p:grpSpPr>
          <a:xfrm>
            <a:off x="0" y="6363484"/>
            <a:ext cx="12192000" cy="544185"/>
            <a:chOff x="0" y="6363484"/>
            <a:chExt cx="12192000" cy="544185"/>
          </a:xfrm>
        </p:grpSpPr>
        <p:sp>
          <p:nvSpPr>
            <p:cNvPr id="6" name="Rectangle 5">
              <a:extLst>
                <a:ext uri="{FF2B5EF4-FFF2-40B4-BE49-F238E27FC236}">
                  <a16:creationId xmlns:a16="http://schemas.microsoft.com/office/drawing/2014/main" id="{DF4171C2-DA1E-49B4-11F1-13AB8B32C326}"/>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D068ED3-1B88-9E84-4346-C37302A28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4C5E6DA5-A27B-F6BE-CB69-1123EB11A201}"/>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9" name="Picture 8" descr="Blue text on a black background&#10;&#10;Description automatically generated">
              <a:extLst>
                <a:ext uri="{FF2B5EF4-FFF2-40B4-BE49-F238E27FC236}">
                  <a16:creationId xmlns:a16="http://schemas.microsoft.com/office/drawing/2014/main" id="{10274812-657C-CA29-6A52-93936DFAF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custDataLst>
      <p:tags r:id="rId1"/>
    </p:custDataLst>
    <p:extLst>
      <p:ext uri="{BB962C8B-B14F-4D97-AF65-F5344CB8AC3E}">
        <p14:creationId xmlns:p14="http://schemas.microsoft.com/office/powerpoint/2010/main" val="11807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person climbing stairs to a switched on light bulb">
            <a:extLst>
              <a:ext uri="{FF2B5EF4-FFF2-40B4-BE49-F238E27FC236}">
                <a16:creationId xmlns:a16="http://schemas.microsoft.com/office/drawing/2014/main" id="{41E5C88F-D978-AF0F-7EFF-C1E9E01E2014}"/>
              </a:ext>
            </a:extLst>
          </p:cNvPr>
          <p:cNvPicPr>
            <a:picLocks noChangeAspect="1"/>
          </p:cNvPicPr>
          <p:nvPr/>
        </p:nvPicPr>
        <p:blipFill rotWithShape="1">
          <a:blip r:embed="rId4"/>
          <a:srcRect l="24786" r="24787" b="1"/>
          <a:stretch/>
        </p:blipFill>
        <p:spPr>
          <a:xfrm>
            <a:off x="1" y="448243"/>
            <a:ext cx="4675103" cy="6188323"/>
          </a:xfrm>
          <a:prstGeom prst="rect">
            <a:avLst/>
          </a:prstGeom>
          <a:noFill/>
        </p:spPr>
      </p:pic>
      <p:sp>
        <p:nvSpPr>
          <p:cNvPr id="2" name="Title 1">
            <a:extLst>
              <a:ext uri="{FF2B5EF4-FFF2-40B4-BE49-F238E27FC236}">
                <a16:creationId xmlns:a16="http://schemas.microsoft.com/office/drawing/2014/main" id="{73CA705D-4AFE-9B48-FBF7-7838FBC3B847}"/>
              </a:ext>
            </a:extLst>
          </p:cNvPr>
          <p:cNvSpPr>
            <a:spLocks noGrp="1"/>
          </p:cNvSpPr>
          <p:nvPr>
            <p:ph type="title"/>
          </p:nvPr>
        </p:nvSpPr>
        <p:spPr>
          <a:xfrm>
            <a:off x="5716877" y="944563"/>
            <a:ext cx="5048391" cy="695480"/>
          </a:xfrm>
        </p:spPr>
        <p:txBody>
          <a:bodyPr/>
          <a:lstStyle/>
          <a:p>
            <a:r>
              <a:rPr lang="en-GB"/>
              <a:t>You will be able to:</a:t>
            </a:r>
          </a:p>
        </p:txBody>
      </p:sp>
      <p:sp>
        <p:nvSpPr>
          <p:cNvPr id="3" name="Text Placeholder 2">
            <a:extLst>
              <a:ext uri="{FF2B5EF4-FFF2-40B4-BE49-F238E27FC236}">
                <a16:creationId xmlns:a16="http://schemas.microsoft.com/office/drawing/2014/main" id="{C01A7556-FCC2-A9CE-160C-ED3C3F4E1D47}"/>
              </a:ext>
            </a:extLst>
          </p:cNvPr>
          <p:cNvSpPr>
            <a:spLocks noGrp="1"/>
          </p:cNvSpPr>
          <p:nvPr>
            <p:ph type="body" sz="quarter" idx="10"/>
          </p:nvPr>
        </p:nvSpPr>
        <p:spPr>
          <a:xfrm>
            <a:off x="5215466" y="1783469"/>
            <a:ext cx="6051211" cy="4486261"/>
          </a:xfrm>
        </p:spPr>
        <p:txBody>
          <a:bodyPr/>
          <a:lstStyle/>
          <a:p>
            <a:pPr marL="0" indent="0" algn="ctr">
              <a:buNone/>
            </a:pPr>
            <a:endParaRPr lang="en-GB"/>
          </a:p>
          <a:p>
            <a:pPr marL="0" indent="0" algn="ctr">
              <a:buNone/>
            </a:pPr>
            <a:r>
              <a:rPr lang="en-GB">
                <a:solidFill>
                  <a:srgbClr val="7030A0"/>
                </a:solidFill>
              </a:rPr>
              <a:t>Implement Measuring Shared Decision Making in your team/service. </a:t>
            </a:r>
          </a:p>
        </p:txBody>
      </p:sp>
      <p:grpSp>
        <p:nvGrpSpPr>
          <p:cNvPr id="5" name="Group 4">
            <a:extLst>
              <a:ext uri="{FF2B5EF4-FFF2-40B4-BE49-F238E27FC236}">
                <a16:creationId xmlns:a16="http://schemas.microsoft.com/office/drawing/2014/main" id="{C98ED3F1-50B1-A25C-713D-EDB519D399D5}"/>
              </a:ext>
            </a:extLst>
          </p:cNvPr>
          <p:cNvGrpSpPr/>
          <p:nvPr/>
        </p:nvGrpSpPr>
        <p:grpSpPr>
          <a:xfrm>
            <a:off x="0" y="6363484"/>
            <a:ext cx="12192000" cy="544185"/>
            <a:chOff x="0" y="6363484"/>
            <a:chExt cx="12192000" cy="544185"/>
          </a:xfrm>
        </p:grpSpPr>
        <p:sp>
          <p:nvSpPr>
            <p:cNvPr id="6" name="Rectangle 5">
              <a:extLst>
                <a:ext uri="{FF2B5EF4-FFF2-40B4-BE49-F238E27FC236}">
                  <a16:creationId xmlns:a16="http://schemas.microsoft.com/office/drawing/2014/main" id="{D7B8F62E-2328-7445-6C4D-65260EE89979}"/>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A086510-8C2C-29A9-58A4-800BBD6DB5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8" name="TextBox 7">
              <a:extLst>
                <a:ext uri="{FF2B5EF4-FFF2-40B4-BE49-F238E27FC236}">
                  <a16:creationId xmlns:a16="http://schemas.microsoft.com/office/drawing/2014/main" id="{3C50DE5F-50C1-7072-7305-8F5412D001D3}"/>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9" name="Picture 8" descr="Blue text on a black background&#10;&#10;Description automatically generated">
              <a:extLst>
                <a:ext uri="{FF2B5EF4-FFF2-40B4-BE49-F238E27FC236}">
                  <a16:creationId xmlns:a16="http://schemas.microsoft.com/office/drawing/2014/main" id="{3C3C12D6-9726-17BF-7820-858C1B89F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custDataLst>
      <p:tags r:id="rId1"/>
    </p:custDataLst>
    <p:extLst>
      <p:ext uri="{BB962C8B-B14F-4D97-AF65-F5344CB8AC3E}">
        <p14:creationId xmlns:p14="http://schemas.microsoft.com/office/powerpoint/2010/main" val="512488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A1281-17E6-4162-A679-FA92AC0D5073}"/>
              </a:ext>
            </a:extLst>
          </p:cNvPr>
          <p:cNvPicPr>
            <a:picLocks noChangeAspect="1"/>
          </p:cNvPicPr>
          <p:nvPr/>
        </p:nvPicPr>
        <p:blipFill>
          <a:blip r:embed="rId3"/>
          <a:stretch>
            <a:fillRect/>
          </a:stretch>
        </p:blipFill>
        <p:spPr>
          <a:xfrm>
            <a:off x="3060577" y="543561"/>
            <a:ext cx="6680447" cy="6000751"/>
          </a:xfrm>
          <a:prstGeom prst="rect">
            <a:avLst/>
          </a:prstGeom>
          <a:noFill/>
        </p:spPr>
      </p:pic>
      <p:grpSp>
        <p:nvGrpSpPr>
          <p:cNvPr id="2" name="Group 1">
            <a:extLst>
              <a:ext uri="{FF2B5EF4-FFF2-40B4-BE49-F238E27FC236}">
                <a16:creationId xmlns:a16="http://schemas.microsoft.com/office/drawing/2014/main" id="{37362D08-1DAA-0FE9-4668-6FAD6DB9BA16}"/>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3F378929-1F28-ECC8-E11A-BA2CABF4FA0C}"/>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ACCF2E7-4977-F76E-E94D-DBCDB0103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30B66688-C820-8BCA-41E8-50316938ACF3}"/>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A1E1B932-EC40-A09E-FB9D-22CB4D3CA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428696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BB34A-DAE3-A747-67FC-A1C6F7A56034}"/>
              </a:ext>
            </a:extLst>
          </p:cNvPr>
          <p:cNvSpPr>
            <a:spLocks noGrp="1"/>
          </p:cNvSpPr>
          <p:nvPr>
            <p:ph type="body" sz="quarter" idx="10"/>
          </p:nvPr>
        </p:nvSpPr>
        <p:spPr>
          <a:xfrm>
            <a:off x="6298750" y="2001490"/>
            <a:ext cx="5418667" cy="4373909"/>
          </a:xfrm>
        </p:spPr>
        <p:txBody>
          <a:bodyPr/>
          <a:lstStyle/>
          <a:p>
            <a:pPr marL="0" indent="0" algn="ctr">
              <a:buNone/>
            </a:pPr>
            <a:r>
              <a:rPr lang="en-GB">
                <a:solidFill>
                  <a:srgbClr val="002060"/>
                </a:solidFill>
              </a:rPr>
              <a:t>Scoping</a:t>
            </a:r>
          </a:p>
          <a:p>
            <a:pPr marL="0" indent="0" algn="ctr">
              <a:buNone/>
            </a:pPr>
            <a:endParaRPr lang="en-GB">
              <a:solidFill>
                <a:srgbClr val="002060"/>
              </a:solidFill>
            </a:endParaRPr>
          </a:p>
          <a:p>
            <a:pPr marL="0" indent="0" algn="ctr">
              <a:buNone/>
            </a:pPr>
            <a:r>
              <a:rPr lang="en-GB">
                <a:solidFill>
                  <a:srgbClr val="7030A0"/>
                </a:solidFill>
              </a:rPr>
              <a:t>Testing</a:t>
            </a:r>
          </a:p>
          <a:p>
            <a:pPr marL="0" indent="0" algn="ctr">
              <a:buNone/>
            </a:pPr>
            <a:endParaRPr lang="en-GB">
              <a:solidFill>
                <a:srgbClr val="002060"/>
              </a:solidFill>
            </a:endParaRPr>
          </a:p>
          <a:p>
            <a:pPr marL="0" indent="0" algn="ctr">
              <a:buNone/>
            </a:pPr>
            <a:r>
              <a:rPr lang="en-GB">
                <a:solidFill>
                  <a:srgbClr val="002060"/>
                </a:solidFill>
              </a:rPr>
              <a:t>Toolkit</a:t>
            </a:r>
          </a:p>
        </p:txBody>
      </p:sp>
      <p:pic>
        <p:nvPicPr>
          <p:cNvPr id="7" name="Picture 6" descr="A silhouette of mountains and the sun&#10;&#10;Description automatically generated">
            <a:extLst>
              <a:ext uri="{FF2B5EF4-FFF2-40B4-BE49-F238E27FC236}">
                <a16:creationId xmlns:a16="http://schemas.microsoft.com/office/drawing/2014/main" id="{EBC46E4F-37B1-B819-A7D0-2AB552CA1F39}"/>
              </a:ext>
            </a:extLst>
          </p:cNvPr>
          <p:cNvPicPr>
            <a:picLocks noChangeAspect="1"/>
          </p:cNvPicPr>
          <p:nvPr/>
        </p:nvPicPr>
        <p:blipFill rotWithShape="1">
          <a:blip r:embed="rId3"/>
          <a:srcRect l="45802" t="-183" r="-1" b="183"/>
          <a:stretch/>
        </p:blipFill>
        <p:spPr>
          <a:xfrm>
            <a:off x="0" y="443088"/>
            <a:ext cx="5958024" cy="6183489"/>
          </a:xfrm>
          <a:prstGeom prst="rect">
            <a:avLst/>
          </a:prstGeom>
        </p:spPr>
      </p:pic>
      <p:grpSp>
        <p:nvGrpSpPr>
          <p:cNvPr id="2" name="Group 1">
            <a:extLst>
              <a:ext uri="{FF2B5EF4-FFF2-40B4-BE49-F238E27FC236}">
                <a16:creationId xmlns:a16="http://schemas.microsoft.com/office/drawing/2014/main" id="{B5C823E5-216D-01AF-75A7-EF0D695A5569}"/>
              </a:ext>
            </a:extLst>
          </p:cNvPr>
          <p:cNvGrpSpPr/>
          <p:nvPr/>
        </p:nvGrpSpPr>
        <p:grpSpPr>
          <a:xfrm>
            <a:off x="0" y="6363484"/>
            <a:ext cx="12192000" cy="544185"/>
            <a:chOff x="0" y="6363484"/>
            <a:chExt cx="12192000" cy="544185"/>
          </a:xfrm>
        </p:grpSpPr>
        <p:sp>
          <p:nvSpPr>
            <p:cNvPr id="4" name="Rectangle 3">
              <a:extLst>
                <a:ext uri="{FF2B5EF4-FFF2-40B4-BE49-F238E27FC236}">
                  <a16:creationId xmlns:a16="http://schemas.microsoft.com/office/drawing/2014/main" id="{9F394DE3-EDF5-88F2-E146-8EBBB72335BB}"/>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94BC845-6B78-6D83-0EDF-F50510F4E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A420EC8E-707A-F17B-D5FD-C1EBDDF18D91}"/>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8" name="Picture 7" descr="Blue text on a black background&#10;&#10;Description automatically generated">
              <a:extLst>
                <a:ext uri="{FF2B5EF4-FFF2-40B4-BE49-F238E27FC236}">
                  <a16:creationId xmlns:a16="http://schemas.microsoft.com/office/drawing/2014/main" id="{C5CC86BE-CFD1-B72A-0D88-5EFA35439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77730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397AE-D941-6259-B7E5-1753D2C4BDD8}"/>
              </a:ext>
            </a:extLst>
          </p:cNvPr>
          <p:cNvPicPr>
            <a:picLocks noChangeAspect="1"/>
          </p:cNvPicPr>
          <p:nvPr/>
        </p:nvPicPr>
        <p:blipFill rotWithShape="1">
          <a:blip r:embed="rId3"/>
          <a:srcRect l="73" t="12145" r="-73" b="775"/>
          <a:stretch/>
        </p:blipFill>
        <p:spPr>
          <a:xfrm>
            <a:off x="120651" y="606899"/>
            <a:ext cx="11950700" cy="5853752"/>
          </a:xfrm>
          <a:prstGeom prst="rect">
            <a:avLst/>
          </a:prstGeom>
          <a:noFill/>
        </p:spPr>
      </p:pic>
      <p:grpSp>
        <p:nvGrpSpPr>
          <p:cNvPr id="2" name="Group 1">
            <a:extLst>
              <a:ext uri="{FF2B5EF4-FFF2-40B4-BE49-F238E27FC236}">
                <a16:creationId xmlns:a16="http://schemas.microsoft.com/office/drawing/2014/main" id="{F6C7B21C-D4FC-ABED-876C-065CBA5A771D}"/>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FEE2D3FE-7B3D-D229-8F8F-3A5717A85C61}"/>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1EFD879-76CC-0070-E63B-C69C04C64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6" name="TextBox 5">
              <a:extLst>
                <a:ext uri="{FF2B5EF4-FFF2-40B4-BE49-F238E27FC236}">
                  <a16:creationId xmlns:a16="http://schemas.microsoft.com/office/drawing/2014/main" id="{66840A85-3EB5-0F9E-F6BC-883FA622376D}"/>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7" name="Picture 6" descr="Blue text on a black background&#10;&#10;Description automatically generated">
              <a:extLst>
                <a:ext uri="{FF2B5EF4-FFF2-40B4-BE49-F238E27FC236}">
                  <a16:creationId xmlns:a16="http://schemas.microsoft.com/office/drawing/2014/main" id="{373E2B4F-6C16-892B-1983-DE998983F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168030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FE2A7E-1477-4111-9D38-A40DECA5B3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0413" y="633413"/>
            <a:ext cx="5591174" cy="5591174"/>
          </a:xfrm>
          <a:prstGeom prst="rect">
            <a:avLst/>
          </a:prstGeom>
          <a:solidFill>
            <a:srgbClr val="FFFFFF"/>
          </a:solidFill>
        </p:spPr>
      </p:pic>
      <p:grpSp>
        <p:nvGrpSpPr>
          <p:cNvPr id="2" name="Group 1">
            <a:extLst>
              <a:ext uri="{FF2B5EF4-FFF2-40B4-BE49-F238E27FC236}">
                <a16:creationId xmlns:a16="http://schemas.microsoft.com/office/drawing/2014/main" id="{890C5ACC-4DD4-9D81-F0F0-86DCC351321A}"/>
              </a:ext>
            </a:extLst>
          </p:cNvPr>
          <p:cNvGrpSpPr/>
          <p:nvPr/>
        </p:nvGrpSpPr>
        <p:grpSpPr>
          <a:xfrm>
            <a:off x="0" y="6363484"/>
            <a:ext cx="12192000" cy="544185"/>
            <a:chOff x="0" y="6363484"/>
            <a:chExt cx="12192000" cy="544185"/>
          </a:xfrm>
        </p:grpSpPr>
        <p:sp>
          <p:nvSpPr>
            <p:cNvPr id="3" name="Rectangle 2">
              <a:extLst>
                <a:ext uri="{FF2B5EF4-FFF2-40B4-BE49-F238E27FC236}">
                  <a16:creationId xmlns:a16="http://schemas.microsoft.com/office/drawing/2014/main" id="{FF6C3BF6-E839-205E-16A2-907011304847}"/>
                </a:ext>
              </a:extLst>
            </p:cNvPr>
            <p:cNvSpPr/>
            <p:nvPr/>
          </p:nvSpPr>
          <p:spPr>
            <a:xfrm>
              <a:off x="0" y="6413156"/>
              <a:ext cx="12192000" cy="444843"/>
            </a:xfrm>
            <a:prstGeom prst="rect">
              <a:avLst/>
            </a:prstGeom>
            <a:gradFill flip="none" rotWithShape="1">
              <a:gsLst>
                <a:gs pos="0">
                  <a:srgbClr val="4F9EC9">
                    <a:shade val="30000"/>
                    <a:satMod val="115000"/>
                  </a:srgbClr>
                </a:gs>
                <a:gs pos="50000">
                  <a:srgbClr val="4F9EC9">
                    <a:shade val="67500"/>
                    <a:satMod val="115000"/>
                  </a:srgbClr>
                </a:gs>
                <a:gs pos="100000">
                  <a:srgbClr val="4F9EC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40687D4-A9B6-7782-ACE5-166687175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 y="6363484"/>
              <a:ext cx="1345346" cy="544185"/>
            </a:xfrm>
            <a:prstGeom prst="rect">
              <a:avLst/>
            </a:prstGeom>
          </p:spPr>
        </p:pic>
        <p:sp>
          <p:nvSpPr>
            <p:cNvPr id="5" name="TextBox 4">
              <a:extLst>
                <a:ext uri="{FF2B5EF4-FFF2-40B4-BE49-F238E27FC236}">
                  <a16:creationId xmlns:a16="http://schemas.microsoft.com/office/drawing/2014/main" id="{5C0DB1E8-36BD-AC9A-F72D-8639D2795A52}"/>
                </a:ext>
              </a:extLst>
            </p:cNvPr>
            <p:cNvSpPr txBox="1"/>
            <p:nvPr/>
          </p:nvSpPr>
          <p:spPr>
            <a:xfrm>
              <a:off x="1524000" y="6450910"/>
              <a:ext cx="6100119" cy="369332"/>
            </a:xfrm>
            <a:prstGeom prst="rect">
              <a:avLst/>
            </a:prstGeom>
            <a:noFill/>
          </p:spPr>
          <p:txBody>
            <a:bodyPr wrap="square" rtlCol="0">
              <a:spAutoFit/>
            </a:bodyPr>
            <a:lstStyle/>
            <a:p>
              <a:r>
                <a:rPr lang="en-GB" b="1">
                  <a:solidFill>
                    <a:schemeClr val="bg1"/>
                  </a:solidFill>
                  <a:latin typeface="HGSSoeiKakugothicUB" panose="020B0400000000000000" pitchFamily="34" charset="-128"/>
                  <a:ea typeface="HGSSoeiKakugothicUB" panose="020B0400000000000000" pitchFamily="34" charset="-128"/>
                  <a:cs typeface="Aharoni" panose="02010803020104030203" pitchFamily="2" charset="-79"/>
                </a:rPr>
                <a:t>Conference 2024: Reform and Recovery</a:t>
              </a:r>
            </a:p>
          </p:txBody>
        </p:sp>
        <p:pic>
          <p:nvPicPr>
            <p:cNvPr id="6" name="Picture 5" descr="Blue text on a black background&#10;&#10;Description automatically generated">
              <a:extLst>
                <a:ext uri="{FF2B5EF4-FFF2-40B4-BE49-F238E27FC236}">
                  <a16:creationId xmlns:a16="http://schemas.microsoft.com/office/drawing/2014/main" id="{29E5A9AE-4CF1-3EBA-D4C1-F195B938B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549" y="6392048"/>
              <a:ext cx="1888271" cy="477778"/>
            </a:xfrm>
            <a:prstGeom prst="rect">
              <a:avLst/>
            </a:prstGeom>
          </p:spPr>
        </p:pic>
      </p:grpSp>
    </p:spTree>
    <p:extLst>
      <p:ext uri="{BB962C8B-B14F-4D97-AF65-F5344CB8AC3E}">
        <p14:creationId xmlns:p14="http://schemas.microsoft.com/office/powerpoint/2010/main" val="2872617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3BDF9D06289B439F0F3D650C48A7B7" ma:contentTypeVersion="18" ma:contentTypeDescription="Create a new document." ma:contentTypeScope="" ma:versionID="1a7f129855d58bb6509609960080aed9">
  <xsd:schema xmlns:xsd="http://www.w3.org/2001/XMLSchema" xmlns:xs="http://www.w3.org/2001/XMLSchema" xmlns:p="http://schemas.microsoft.com/office/2006/metadata/properties" xmlns:ns2="df5ef571-90b1-4e8a-a0be-3122c6b345c8" xmlns:ns3="db5f4476-d7d4-45bc-b140-52b823237aeb" targetNamespace="http://schemas.microsoft.com/office/2006/metadata/properties" ma:root="true" ma:fieldsID="6fe507b5d0d78e868fe2e45d602b9567" ns2:_="" ns3:_="">
    <xsd:import namespace="df5ef571-90b1-4e8a-a0be-3122c6b345c8"/>
    <xsd:import namespace="db5f4476-d7d4-45bc-b140-52b823237a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ef571-90b1-4e8a-a0be-3122c6b34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5f4476-d7d4-45bc-b140-52b823237a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14bca2e-64f1-4978-b62d-0e97ded6a2a3}" ma:internalName="TaxCatchAll" ma:showField="CatchAllData" ma:web="db5f4476-d7d4-45bc-b140-52b823237a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etadata xmlns="http://www.objective.com/ecm/document/metadata/53D26341A57B383EE0540010E0463CCA" version="1.0.0">
  <systemFields>
    <field name="Objective-Id">
      <value order="0">A47699509</value>
    </field>
    <field name="Objective-Title">
      <value order="0">RM Conference 2024 - Slide Templates</value>
    </field>
    <field name="Objective-Description">
      <value order="0"/>
    </field>
    <field name="Objective-CreationStamp">
      <value order="0">2024-03-13T09:35:29Z</value>
    </field>
    <field name="Objective-IsApproved">
      <value order="0">false</value>
    </field>
    <field name="Objective-IsPublished">
      <value order="0">false</value>
    </field>
    <field name="Objective-DatePublished">
      <value order="0"/>
    </field>
    <field name="Objective-ModificationStamp">
      <value order="0">2024-03-13T10:06:17Z</value>
    </field>
    <field name="Objective-Owner">
      <value order="0">Martin, Stephen S (u208115)</value>
    </field>
    <field name="Objective-Path">
      <value order="0">Objective Global Folder:SG File Plan:Health, nutrition and care:Health:General:Advice and policy: Health - general:Chief Medical Officer (CMO) Realistic Medicine: Advice and Policy: 2023-2028</value>
    </field>
    <field name="Objective-Parent">
      <value order="0">Chief Medical Officer (CMO) Realistic Medicine: Advice and Policy: 2023-2028</value>
    </field>
    <field name="Objective-State">
      <value order="0">Being Drafted</value>
    </field>
    <field name="Objective-VersionId">
      <value order="0">vA71589995</value>
    </field>
    <field name="Objective-Version">
      <value order="0">0.2</value>
    </field>
    <field name="Objective-VersionNumber">
      <value order="0">2</value>
    </field>
    <field name="Objective-VersionComment">
      <value order="0"/>
    </field>
    <field name="Objective-FileNumber">
      <value order="0">POL/41337</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db5f4476-d7d4-45bc-b140-52b823237aeb" xsi:nil="true"/>
    <lcf76f155ced4ddcb4097134ff3c332f xmlns="df5ef571-90b1-4e8a-a0be-3122c6b345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39168E-EFD0-4795-8230-5BAA30DE15A0}">
  <ds:schemaRefs>
    <ds:schemaRef ds:uri="db5f4476-d7d4-45bc-b140-52b823237aeb"/>
    <ds:schemaRef ds:uri="df5ef571-90b1-4e8a-a0be-3122c6b345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itemProps3.xml><?xml version="1.0" encoding="utf-8"?>
<ds:datastoreItem xmlns:ds="http://schemas.openxmlformats.org/officeDocument/2006/customXml" ds:itemID="{FDF07367-0D6E-4D96-ADC5-CD052242523D}">
  <ds:schemaRefs>
    <ds:schemaRef ds:uri="http://schemas.microsoft.com/sharepoint/v3/contenttype/forms"/>
  </ds:schemaRefs>
</ds:datastoreItem>
</file>

<file path=customXml/itemProps4.xml><?xml version="1.0" encoding="utf-8"?>
<ds:datastoreItem xmlns:ds="http://schemas.openxmlformats.org/officeDocument/2006/customXml" ds:itemID="{D14CD678-8FC6-4021-8E05-5DD3724FA2A2}">
  <ds:schemaRefs>
    <ds:schemaRef ds:uri="http://www.w3.org/XML/1998/namespace"/>
    <ds:schemaRef ds:uri="http://purl.org/dc/dcmitype/"/>
    <ds:schemaRef ds:uri="http://purl.org/dc/elements/1.1/"/>
    <ds:schemaRef ds:uri="db5f4476-d7d4-45bc-b140-52b823237aeb"/>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df5ef571-90b1-4e8a-a0be-3122c6b345c8"/>
    <ds:schemaRef ds:uri="http://schemas.microsoft.com/office/2006/metadata/properties"/>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otalTime>1</TotalTime>
  <Words>1444</Words>
  <Application>Microsoft Office PowerPoint</Application>
  <PresentationFormat>Widescreen</PresentationFormat>
  <Paragraphs>182</Paragraphs>
  <Slides>31</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HGSSoeiKakugothicUB</vt:lpstr>
      <vt:lpstr>Arial</vt:lpstr>
      <vt:lpstr>Calibri</vt:lpstr>
      <vt:lpstr>Calibri Light</vt:lpstr>
      <vt:lpstr>Symbol</vt:lpstr>
      <vt:lpstr>Office Theme</vt:lpstr>
      <vt:lpstr>PowerPoint Presentation</vt:lpstr>
      <vt:lpstr>Realistic Medicine Conference </vt:lpstr>
      <vt:lpstr>PowerPoint Presentation</vt:lpstr>
      <vt:lpstr>Aim of the session</vt:lpstr>
      <vt:lpstr>You will be able to:</vt:lpstr>
      <vt:lpstr>PowerPoint Presentation</vt:lpstr>
      <vt:lpstr>PowerPoint Presentation</vt:lpstr>
      <vt:lpstr>PowerPoint Presentation</vt:lpstr>
      <vt:lpstr>PowerPoint Presentation</vt:lpstr>
      <vt:lpstr>PowerPoint Presentation</vt:lpstr>
      <vt:lpstr>PowerPoint Presentation</vt:lpstr>
      <vt:lpstr>Resources</vt:lpstr>
      <vt:lpstr>CollaboRATE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Measurement</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Polly Windsor</dc:creator>
  <cp:lastModifiedBy>Julia Mackel</cp:lastModifiedBy>
  <cp:revision>2</cp:revision>
  <dcterms:created xsi:type="dcterms:W3CDTF">2023-03-13T12:06:10Z</dcterms:created>
  <dcterms:modified xsi:type="dcterms:W3CDTF">2024-04-11T13:56:31Z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A47699509</vt:lpwstr>
  </property>
  <property fmtid="{D5CDD505-2E9C-101B-9397-08002B2CF9AE}" pid="4" name="Objective-Title">
    <vt:lpwstr>RM Conference 2024 - Slide Templates</vt:lpwstr>
  </property>
  <property fmtid="{D5CDD505-2E9C-101B-9397-08002B2CF9AE}" pid="5" name="Objective-Description">
    <vt:lpwstr/>
  </property>
  <property fmtid="{D5CDD505-2E9C-101B-9397-08002B2CF9AE}" pid="6" name="Objective-CreationStamp">
    <vt:filetime>2024-03-13T09:35:29Z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2024-03-13T10:06:17Z</vt:filetime>
  </property>
  <property fmtid="{D5CDD505-2E9C-101B-9397-08002B2CF9AE}" pid="11" name="Objective-Owner">
    <vt:lpwstr>Martin, Stephen S (u208115)</vt:lpwstr>
  </property>
  <property fmtid="{D5CDD505-2E9C-101B-9397-08002B2CF9AE}" pid="12" name="Objective-Path">
    <vt:lpwstr>Objective Global Folder:SG File Plan:Health, nutrition and care:Health:General:Advice and policy: Health - general:Chief Medical Officer (CMO) Realistic Medicine: Advice and Policy: 2023-2028</vt:lpwstr>
  </property>
  <property fmtid="{D5CDD505-2E9C-101B-9397-08002B2CF9AE}" pid="13" name="Objective-Parent">
    <vt:lpwstr>Chief Medical Officer (CMO) Realistic Medicine: Advice and Policy: 2023-2028</vt:lpwstr>
  </property>
  <property fmtid="{D5CDD505-2E9C-101B-9397-08002B2CF9AE}" pid="14" name="Objective-State">
    <vt:lpwstr>Being Drafted</vt:lpwstr>
  </property>
  <property fmtid="{D5CDD505-2E9C-101B-9397-08002B2CF9AE}" pid="15" name="Objective-VersionId">
    <vt:lpwstr>vA71589995</vt:lpwstr>
  </property>
  <property fmtid="{D5CDD505-2E9C-101B-9397-08002B2CF9AE}" pid="16" name="Objective-Version">
    <vt:lpwstr>0.2</vt:lpwstr>
  </property>
  <property fmtid="{D5CDD505-2E9C-101B-9397-08002B2CF9AE}" pid="17" name="Objective-VersionNumber">
    <vt:r8>2</vt:r8>
  </property>
  <property fmtid="{D5CDD505-2E9C-101B-9397-08002B2CF9AE}" pid="18" name="Objective-VersionComment">
    <vt:lpwstr/>
  </property>
  <property fmtid="{D5CDD505-2E9C-101B-9397-08002B2CF9AE}" pid="19" name="Objective-FileNumber">
    <vt:lpwstr>POL/41337</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ContentTypeId">
    <vt:lpwstr>0x010100083BDF9D06289B439F0F3D650C48A7B7</vt:lpwstr>
  </property>
  <property fmtid="{D5CDD505-2E9C-101B-9397-08002B2CF9AE}" pid="29" name="MediaServiceImageTags">
    <vt:lpwstr/>
  </property>
  <property fmtid="{D5CDD505-2E9C-101B-9397-08002B2CF9AE}" pid="30" name="ArticulateGUID">
    <vt:lpwstr>7F86D91A-F417-4B60-A007-992F4C314DC8</vt:lpwstr>
  </property>
  <property fmtid="{D5CDD505-2E9C-101B-9397-08002B2CF9AE}" pid="31" name="ArticulatePath">
    <vt:lpwstr>https://scottish.sharepoint.com/sites/NESPerformanceMeasurement/Shared Documents/Realistic Medicine and Value Based Health and Care/Realistic Medicine/Presentations/RM Conference 2024 - Measuring Shared Decision Making in RM format</vt:lpwstr>
  </property>
</Properties>
</file>