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57"/>
  </p:notesMasterIdLst>
  <p:sldIdLst>
    <p:sldId id="257" r:id="rId5"/>
    <p:sldId id="294" r:id="rId6"/>
    <p:sldId id="295" r:id="rId7"/>
    <p:sldId id="297" r:id="rId8"/>
    <p:sldId id="301" r:id="rId9"/>
    <p:sldId id="302" r:id="rId10"/>
    <p:sldId id="287" r:id="rId11"/>
    <p:sldId id="322" r:id="rId12"/>
    <p:sldId id="285" r:id="rId13"/>
    <p:sldId id="284" r:id="rId14"/>
    <p:sldId id="300" r:id="rId15"/>
    <p:sldId id="273" r:id="rId16"/>
    <p:sldId id="274" r:id="rId17"/>
    <p:sldId id="317" r:id="rId18"/>
    <p:sldId id="256" r:id="rId19"/>
    <p:sldId id="283" r:id="rId20"/>
    <p:sldId id="261" r:id="rId21"/>
    <p:sldId id="288" r:id="rId22"/>
    <p:sldId id="263" r:id="rId23"/>
    <p:sldId id="276" r:id="rId24"/>
    <p:sldId id="275" r:id="rId25"/>
    <p:sldId id="264" r:id="rId26"/>
    <p:sldId id="278" r:id="rId27"/>
    <p:sldId id="279" r:id="rId28"/>
    <p:sldId id="277" r:id="rId29"/>
    <p:sldId id="281" r:id="rId30"/>
    <p:sldId id="282" r:id="rId31"/>
    <p:sldId id="280" r:id="rId32"/>
    <p:sldId id="326" r:id="rId33"/>
    <p:sldId id="323" r:id="rId34"/>
    <p:sldId id="324" r:id="rId35"/>
    <p:sldId id="327" r:id="rId36"/>
    <p:sldId id="291" r:id="rId37"/>
    <p:sldId id="319" r:id="rId38"/>
    <p:sldId id="290" r:id="rId39"/>
    <p:sldId id="272" r:id="rId40"/>
    <p:sldId id="296" r:id="rId41"/>
    <p:sldId id="299" r:id="rId42"/>
    <p:sldId id="298" r:id="rId43"/>
    <p:sldId id="303" r:id="rId44"/>
    <p:sldId id="304" r:id="rId45"/>
    <p:sldId id="306" r:id="rId46"/>
    <p:sldId id="310" r:id="rId47"/>
    <p:sldId id="308" r:id="rId48"/>
    <p:sldId id="311" r:id="rId49"/>
    <p:sldId id="314" r:id="rId50"/>
    <p:sldId id="315" r:id="rId51"/>
    <p:sldId id="305" r:id="rId52"/>
    <p:sldId id="316" r:id="rId53"/>
    <p:sldId id="292" r:id="rId54"/>
    <p:sldId id="320" r:id="rId55"/>
    <p:sldId id="259"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6687"/>
    <a:srgbClr val="3B8AB5"/>
    <a:srgbClr val="46A0D1"/>
    <a:srgbClr val="4CA3D5"/>
    <a:srgbClr val="B5D9ED"/>
    <a:srgbClr val="4196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9D1654-6855-4A7A-A1DB-8A117CA08875}" v="5" dt="2024-04-11T12:30:57.424"/>
    <p1510:client id="{9837DD34-6820-41EE-B368-6771D50511F5}" v="2" dt="2024-04-11T07:33:21.323"/>
    <p1510:client id="{A1D51FA3-8E19-85C5-39CB-832D1C6932B7}" v="458" dt="2024-04-09T16:00:13.225"/>
    <p1510:client id="{B50384B2-E131-9A2B-15C4-2B8C2B6045F4}" v="6" dt="2024-04-10T13:09:49.160"/>
    <p1510:client id="{CEEB0119-9F0D-AD95-5A71-1F0EBB1578F5}" v="320" dt="2024-04-10T08:53:26.955"/>
    <p1510:client id="{FDAF4BFF-6451-CD4E-C0B4-B061FFCE5137}" v="34" dt="2024-04-11T10:59:43.9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22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https://scottish-my.sharepoint.com/personal/alice_illingworth_grampian_nhs_scot/Documents/Book.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scottish-my.sharepoint.com/personal/alice_illingworth_grampian_nhs_scot/Documents/Book.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scottish-my.sharepoint.com/personal/alice_illingworth_grampian_nhs_scot/Documents/Book.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03-4801-A6D8-BD232AD48815}"/>
              </c:ext>
            </c:extLst>
          </c:dPt>
          <c:dPt>
            <c:idx val="1"/>
            <c:bubble3D val="0"/>
            <c:spPr>
              <a:solidFill>
                <a:srgbClr val="82CAEC"/>
              </a:solidFill>
              <a:ln w="19050">
                <a:solidFill>
                  <a:schemeClr val="lt1"/>
                </a:solidFill>
              </a:ln>
              <a:effectLst/>
            </c:spPr>
            <c:extLst>
              <c:ext xmlns:c16="http://schemas.microsoft.com/office/drawing/2014/chart" uri="{C3380CC4-5D6E-409C-BE32-E72D297353CC}">
                <c16:uniqueId val="{00000003-B703-4801-A6D8-BD232AD48815}"/>
              </c:ext>
            </c:extLst>
          </c:dPt>
          <c:dLbls>
            <c:spPr>
              <a:solidFill>
                <a:srgbClr val="FFFFFF"/>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[Book.xlsx]Sheet1!$B$2:$B$3</c:f>
              <c:strCache>
                <c:ptCount val="2"/>
                <c:pt idx="0">
                  <c:v>yes</c:v>
                </c:pt>
                <c:pt idx="1">
                  <c:v>no</c:v>
                </c:pt>
              </c:strCache>
            </c:strRef>
          </c:cat>
          <c:val>
            <c:numRef>
              <c:f>[Book.xlsx]Sheet1!$C$2:$C$3</c:f>
              <c:numCache>
                <c:formatCode>0%</c:formatCode>
                <c:ptCount val="2"/>
                <c:pt idx="0">
                  <c:v>0.80400000000000005</c:v>
                </c:pt>
                <c:pt idx="1">
                  <c:v>0.19600000000000001</c:v>
                </c:pt>
              </c:numCache>
            </c:numRef>
          </c:val>
          <c:extLst>
            <c:ext xmlns:c16="http://schemas.microsoft.com/office/drawing/2014/chart" uri="{C3380CC4-5D6E-409C-BE32-E72D297353CC}">
              <c16:uniqueId val="{00000004-B703-4801-A6D8-BD232AD48815}"/>
            </c:ext>
          </c:extLst>
        </c:ser>
        <c:dLbls>
          <c:showLegendKey val="0"/>
          <c:showVal val="1"/>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F2-427C-8AA8-8388C01773D4}"/>
              </c:ext>
            </c:extLst>
          </c:dPt>
          <c:dPt>
            <c:idx val="1"/>
            <c:bubble3D val="0"/>
            <c:spPr>
              <a:solidFill>
                <a:srgbClr val="82CAEC"/>
              </a:solidFill>
              <a:ln w="19050">
                <a:solidFill>
                  <a:schemeClr val="lt1"/>
                </a:solidFill>
              </a:ln>
              <a:effectLst/>
            </c:spPr>
            <c:extLst>
              <c:ext xmlns:c16="http://schemas.microsoft.com/office/drawing/2014/chart" uri="{C3380CC4-5D6E-409C-BE32-E72D297353CC}">
                <c16:uniqueId val="{00000003-4CF2-427C-8AA8-8388C01773D4}"/>
              </c:ext>
            </c:extLst>
          </c:dPt>
          <c:dLbls>
            <c:spPr>
              <a:solidFill>
                <a:srgbClr val="FFFFFF"/>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[Book.xlsx]Sheet1!$B$2:$B$3</c:f>
              <c:strCache>
                <c:ptCount val="2"/>
                <c:pt idx="0">
                  <c:v>yes</c:v>
                </c:pt>
                <c:pt idx="1">
                  <c:v>no</c:v>
                </c:pt>
              </c:strCache>
            </c:strRef>
          </c:cat>
          <c:val>
            <c:numRef>
              <c:f>[Book.xlsx]Sheet1!$C$2:$C$3</c:f>
              <c:numCache>
                <c:formatCode>0%</c:formatCode>
                <c:ptCount val="2"/>
                <c:pt idx="0">
                  <c:v>0.99</c:v>
                </c:pt>
                <c:pt idx="1">
                  <c:v>0.01</c:v>
                </c:pt>
              </c:numCache>
            </c:numRef>
          </c:val>
          <c:extLst>
            <c:ext xmlns:c16="http://schemas.microsoft.com/office/drawing/2014/chart" uri="{C3380CC4-5D6E-409C-BE32-E72D297353CC}">
              <c16:uniqueId val="{00000004-4CF2-427C-8AA8-8388C01773D4}"/>
            </c:ext>
          </c:extLst>
        </c:ser>
        <c:dLbls>
          <c:showLegendKey val="0"/>
          <c:showVal val="1"/>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95B-4C60-9AD9-DA23D1FFBF67}"/>
              </c:ext>
            </c:extLst>
          </c:dPt>
          <c:dPt>
            <c:idx val="1"/>
            <c:bubble3D val="0"/>
            <c:spPr>
              <a:solidFill>
                <a:srgbClr val="82CAEC"/>
              </a:solidFill>
              <a:ln w="19050">
                <a:solidFill>
                  <a:schemeClr val="lt1"/>
                </a:solidFill>
              </a:ln>
              <a:effectLst/>
            </c:spPr>
            <c:extLst>
              <c:ext xmlns:c16="http://schemas.microsoft.com/office/drawing/2014/chart" uri="{C3380CC4-5D6E-409C-BE32-E72D297353CC}">
                <c16:uniqueId val="{00000003-195B-4C60-9AD9-DA23D1FFBF67}"/>
              </c:ext>
            </c:extLst>
          </c:dPt>
          <c:dLbls>
            <c:spPr>
              <a:solidFill>
                <a:srgbClr val="FFFFFF"/>
              </a:solid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[Book.xlsx]Sheet1!$B$2:$B$3</c:f>
              <c:strCache>
                <c:ptCount val="1"/>
                <c:pt idx="0">
                  <c:v>yes</c:v>
                </c:pt>
              </c:strCache>
            </c:strRef>
          </c:cat>
          <c:val>
            <c:numRef>
              <c:f>[Book.xlsx]Sheet1!$C$2:$C$3</c:f>
              <c:numCache>
                <c:formatCode>General</c:formatCode>
                <c:ptCount val="2"/>
                <c:pt idx="0" formatCode="0%">
                  <c:v>1</c:v>
                </c:pt>
              </c:numCache>
            </c:numRef>
          </c:val>
          <c:extLst>
            <c:ext xmlns:c16="http://schemas.microsoft.com/office/drawing/2014/chart" uri="{C3380CC4-5D6E-409C-BE32-E72D297353CC}">
              <c16:uniqueId val="{00000004-195B-4C60-9AD9-DA23D1FFBF67}"/>
            </c:ext>
          </c:extLst>
        </c:ser>
        <c:dLbls>
          <c:showLegendKey val="0"/>
          <c:showVal val="1"/>
          <c:showCatName val="0"/>
          <c:showSerName val="0"/>
          <c:showPercent val="0"/>
          <c:showBubbleSize val="0"/>
          <c:showLeaderLines val="1"/>
        </c:dLbls>
        <c:firstSliceAng val="0"/>
        <c:holeSize val="37"/>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0BA697-ED90-4F21-A49F-9509353D5828}" type="doc">
      <dgm:prSet loTypeId="urn:microsoft.com/office/officeart/2005/8/layout/cycle3" loCatId="cycle" qsTypeId="urn:microsoft.com/office/officeart/2005/8/quickstyle/simple1" qsCatId="simple" csTypeId="urn:microsoft.com/office/officeart/2005/8/colors/accent5_4" csCatId="accent5" phldr="1"/>
      <dgm:spPr/>
      <dgm:t>
        <a:bodyPr/>
        <a:lstStyle/>
        <a:p>
          <a:endParaRPr lang="en-GB"/>
        </a:p>
      </dgm:t>
    </dgm:pt>
    <dgm:pt modelId="{4C7A31E6-8651-46DD-ACF7-FD6C94B69A79}">
      <dgm:prSet phldrT="[Text]" phldr="0"/>
      <dgm:spPr/>
      <dgm:t>
        <a:bodyPr/>
        <a:lstStyle/>
        <a:p>
          <a:r>
            <a:rPr lang="en-GB">
              <a:latin typeface="Calibri Light" panose="020F0302020204030204"/>
            </a:rPr>
            <a:t>Plan</a:t>
          </a:r>
          <a:endParaRPr lang="en-GB"/>
        </a:p>
      </dgm:t>
    </dgm:pt>
    <dgm:pt modelId="{715E7891-C4D1-43A1-8523-6F4405BC4C2C}" type="parTrans" cxnId="{7E015F7F-8D47-45AA-AA27-F0C673A14536}">
      <dgm:prSet/>
      <dgm:spPr/>
      <dgm:t>
        <a:bodyPr/>
        <a:lstStyle/>
        <a:p>
          <a:endParaRPr lang="en-GB"/>
        </a:p>
      </dgm:t>
    </dgm:pt>
    <dgm:pt modelId="{53E86D5B-79E4-4B50-AB4E-AC212987B259}" type="sibTrans" cxnId="{7E015F7F-8D47-45AA-AA27-F0C673A14536}">
      <dgm:prSet/>
      <dgm:spPr/>
      <dgm:t>
        <a:bodyPr/>
        <a:lstStyle/>
        <a:p>
          <a:endParaRPr lang="en-GB"/>
        </a:p>
      </dgm:t>
    </dgm:pt>
    <dgm:pt modelId="{7C7F1B10-5269-4AF7-963E-09E472BC3553}">
      <dgm:prSet phldrT="[Text]" phldr="0"/>
      <dgm:spPr/>
      <dgm:t>
        <a:bodyPr/>
        <a:lstStyle/>
        <a:p>
          <a:r>
            <a:rPr lang="en-GB">
              <a:latin typeface="Calibri Light" panose="020F0302020204030204"/>
            </a:rPr>
            <a:t>Do</a:t>
          </a:r>
          <a:endParaRPr lang="en-GB"/>
        </a:p>
      </dgm:t>
    </dgm:pt>
    <dgm:pt modelId="{B78005BE-CA76-47D5-83D3-2DA55EB7FCEF}" type="parTrans" cxnId="{09D8E7D6-99DF-47D3-B93F-394F0E2FA929}">
      <dgm:prSet/>
      <dgm:spPr/>
      <dgm:t>
        <a:bodyPr/>
        <a:lstStyle/>
        <a:p>
          <a:endParaRPr lang="en-GB"/>
        </a:p>
      </dgm:t>
    </dgm:pt>
    <dgm:pt modelId="{27AB6512-33CD-4983-B41D-99F14089A959}" type="sibTrans" cxnId="{09D8E7D6-99DF-47D3-B93F-394F0E2FA929}">
      <dgm:prSet/>
      <dgm:spPr/>
      <dgm:t>
        <a:bodyPr/>
        <a:lstStyle/>
        <a:p>
          <a:endParaRPr lang="en-GB"/>
        </a:p>
      </dgm:t>
    </dgm:pt>
    <dgm:pt modelId="{3799BBA5-01E3-4361-9DA4-7872CEE1E8A2}">
      <dgm:prSet phldrT="[Text]" phldr="0"/>
      <dgm:spPr/>
      <dgm:t>
        <a:bodyPr/>
        <a:lstStyle/>
        <a:p>
          <a:r>
            <a:rPr lang="en-GB">
              <a:latin typeface="Calibri Light" panose="020F0302020204030204"/>
            </a:rPr>
            <a:t>Study</a:t>
          </a:r>
          <a:endParaRPr lang="en-GB"/>
        </a:p>
      </dgm:t>
    </dgm:pt>
    <dgm:pt modelId="{01184352-053B-48D6-8DE4-9CFD0B550910}" type="parTrans" cxnId="{A336E788-5272-4DEE-85D0-1E465F92A223}">
      <dgm:prSet/>
      <dgm:spPr/>
      <dgm:t>
        <a:bodyPr/>
        <a:lstStyle/>
        <a:p>
          <a:endParaRPr lang="en-GB"/>
        </a:p>
      </dgm:t>
    </dgm:pt>
    <dgm:pt modelId="{F6CBB517-40A7-47A3-85E7-7CB8298D4804}" type="sibTrans" cxnId="{A336E788-5272-4DEE-85D0-1E465F92A223}">
      <dgm:prSet/>
      <dgm:spPr/>
      <dgm:t>
        <a:bodyPr/>
        <a:lstStyle/>
        <a:p>
          <a:endParaRPr lang="en-GB"/>
        </a:p>
      </dgm:t>
    </dgm:pt>
    <dgm:pt modelId="{422E9F6E-418F-47BA-865B-529AD5DCA87D}">
      <dgm:prSet phldrT="[Text]" phldr="0"/>
      <dgm:spPr/>
      <dgm:t>
        <a:bodyPr/>
        <a:lstStyle/>
        <a:p>
          <a:r>
            <a:rPr lang="en-GB">
              <a:latin typeface="Calibri Light" panose="020F0302020204030204"/>
            </a:rPr>
            <a:t>Act</a:t>
          </a:r>
          <a:endParaRPr lang="en-GB"/>
        </a:p>
      </dgm:t>
    </dgm:pt>
    <dgm:pt modelId="{D640911A-F6BF-4A6C-B846-073AFCE1EB20}" type="parTrans" cxnId="{9451A0C6-0438-43C3-B405-A41D6F22E047}">
      <dgm:prSet/>
      <dgm:spPr/>
      <dgm:t>
        <a:bodyPr/>
        <a:lstStyle/>
        <a:p>
          <a:endParaRPr lang="en-GB"/>
        </a:p>
      </dgm:t>
    </dgm:pt>
    <dgm:pt modelId="{A328C29E-4CFC-43FC-B924-22D9BF3D3167}" type="sibTrans" cxnId="{9451A0C6-0438-43C3-B405-A41D6F22E047}">
      <dgm:prSet/>
      <dgm:spPr/>
      <dgm:t>
        <a:bodyPr/>
        <a:lstStyle/>
        <a:p>
          <a:endParaRPr lang="en-GB"/>
        </a:p>
      </dgm:t>
    </dgm:pt>
    <dgm:pt modelId="{B357E1B2-A979-475A-983D-C51525061DD5}" type="pres">
      <dgm:prSet presAssocID="{230BA697-ED90-4F21-A49F-9509353D5828}" presName="Name0" presStyleCnt="0">
        <dgm:presLayoutVars>
          <dgm:dir/>
          <dgm:resizeHandles val="exact"/>
        </dgm:presLayoutVars>
      </dgm:prSet>
      <dgm:spPr/>
      <dgm:t>
        <a:bodyPr/>
        <a:lstStyle/>
        <a:p>
          <a:endParaRPr lang="en-GB"/>
        </a:p>
      </dgm:t>
    </dgm:pt>
    <dgm:pt modelId="{9E57E9D0-4DE9-4DE4-A8AF-8D7B4238D680}" type="pres">
      <dgm:prSet presAssocID="{230BA697-ED90-4F21-A49F-9509353D5828}" presName="cycle" presStyleCnt="0"/>
      <dgm:spPr/>
    </dgm:pt>
    <dgm:pt modelId="{99A2D2DB-35E0-4B01-BC42-95007A9D3E0D}" type="pres">
      <dgm:prSet presAssocID="{4C7A31E6-8651-46DD-ACF7-FD6C94B69A79}" presName="nodeFirstNode" presStyleLbl="node1" presStyleIdx="0" presStyleCnt="4">
        <dgm:presLayoutVars>
          <dgm:bulletEnabled val="1"/>
        </dgm:presLayoutVars>
      </dgm:prSet>
      <dgm:spPr>
        <a:solidFill>
          <a:srgbClr val="4196C4"/>
        </a:solidFill>
      </dgm:spPr>
      <dgm:t>
        <a:bodyPr/>
        <a:lstStyle/>
        <a:p>
          <a:endParaRPr lang="en-GB"/>
        </a:p>
      </dgm:t>
    </dgm:pt>
    <dgm:pt modelId="{BFEF4BFD-26CA-4E61-BA7B-DE77E5E8524A}" type="pres">
      <dgm:prSet presAssocID="{53E86D5B-79E4-4B50-AB4E-AC212987B259}" presName="sibTransFirstNode" presStyleLbl="bgShp" presStyleIdx="0" presStyleCnt="1"/>
      <dgm:spPr/>
      <dgm:t>
        <a:bodyPr/>
        <a:lstStyle/>
        <a:p>
          <a:endParaRPr lang="en-GB"/>
        </a:p>
      </dgm:t>
    </dgm:pt>
    <dgm:pt modelId="{6FC8E95F-7D9F-4680-AB90-68DF7CDA40D0}" type="pres">
      <dgm:prSet presAssocID="{7C7F1B10-5269-4AF7-963E-09E472BC3553}" presName="nodeFollowingNodes" presStyleLbl="node1" presStyleIdx="1" presStyleCnt="4">
        <dgm:presLayoutVars>
          <dgm:bulletEnabled val="1"/>
        </dgm:presLayoutVars>
      </dgm:prSet>
      <dgm:spPr>
        <a:solidFill>
          <a:srgbClr val="3B8AB5"/>
        </a:solidFill>
      </dgm:spPr>
      <dgm:t>
        <a:bodyPr/>
        <a:lstStyle/>
        <a:p>
          <a:endParaRPr lang="en-GB"/>
        </a:p>
      </dgm:t>
    </dgm:pt>
    <dgm:pt modelId="{5E461054-C2CB-4721-A70F-BFFEDA7E638F}" type="pres">
      <dgm:prSet presAssocID="{3799BBA5-01E3-4361-9DA4-7872CEE1E8A2}" presName="nodeFollowingNodes" presStyleLbl="node1" presStyleIdx="2" presStyleCnt="4">
        <dgm:presLayoutVars>
          <dgm:bulletEnabled val="1"/>
        </dgm:presLayoutVars>
      </dgm:prSet>
      <dgm:spPr>
        <a:solidFill>
          <a:srgbClr val="4CA3D5"/>
        </a:solidFill>
      </dgm:spPr>
      <dgm:t>
        <a:bodyPr/>
        <a:lstStyle/>
        <a:p>
          <a:endParaRPr lang="en-GB"/>
        </a:p>
      </dgm:t>
    </dgm:pt>
    <dgm:pt modelId="{F2ADDF7D-FB91-4432-B508-BE3AD0AD44DA}" type="pres">
      <dgm:prSet presAssocID="{422E9F6E-418F-47BA-865B-529AD5DCA87D}" presName="nodeFollowingNodes" presStyleLbl="node1" presStyleIdx="3" presStyleCnt="4">
        <dgm:presLayoutVars>
          <dgm:bulletEnabled val="1"/>
        </dgm:presLayoutVars>
      </dgm:prSet>
      <dgm:spPr>
        <a:solidFill>
          <a:srgbClr val="2A6687"/>
        </a:solidFill>
      </dgm:spPr>
      <dgm:t>
        <a:bodyPr/>
        <a:lstStyle/>
        <a:p>
          <a:endParaRPr lang="en-GB"/>
        </a:p>
      </dgm:t>
    </dgm:pt>
  </dgm:ptLst>
  <dgm:cxnLst>
    <dgm:cxn modelId="{FCDB2B53-4813-4FF9-8256-0967EA2EE546}" type="presOf" srcId="{53E86D5B-79E4-4B50-AB4E-AC212987B259}" destId="{BFEF4BFD-26CA-4E61-BA7B-DE77E5E8524A}" srcOrd="0" destOrd="0" presId="urn:microsoft.com/office/officeart/2005/8/layout/cycle3"/>
    <dgm:cxn modelId="{9451A0C6-0438-43C3-B405-A41D6F22E047}" srcId="{230BA697-ED90-4F21-A49F-9509353D5828}" destId="{422E9F6E-418F-47BA-865B-529AD5DCA87D}" srcOrd="3" destOrd="0" parTransId="{D640911A-F6BF-4A6C-B846-073AFCE1EB20}" sibTransId="{A328C29E-4CFC-43FC-B924-22D9BF3D3167}"/>
    <dgm:cxn modelId="{5B6AAEB0-F200-4AF7-AD3B-16F398E302B6}" type="presOf" srcId="{230BA697-ED90-4F21-A49F-9509353D5828}" destId="{B357E1B2-A979-475A-983D-C51525061DD5}" srcOrd="0" destOrd="0" presId="urn:microsoft.com/office/officeart/2005/8/layout/cycle3"/>
    <dgm:cxn modelId="{567B27FC-3206-447D-BAFF-67027F5D6668}" type="presOf" srcId="{7C7F1B10-5269-4AF7-963E-09E472BC3553}" destId="{6FC8E95F-7D9F-4680-AB90-68DF7CDA40D0}" srcOrd="0" destOrd="0" presId="urn:microsoft.com/office/officeart/2005/8/layout/cycle3"/>
    <dgm:cxn modelId="{CA25F4EE-72DE-42AF-9913-7793F43A9CB7}" type="presOf" srcId="{422E9F6E-418F-47BA-865B-529AD5DCA87D}" destId="{F2ADDF7D-FB91-4432-B508-BE3AD0AD44DA}" srcOrd="0" destOrd="0" presId="urn:microsoft.com/office/officeart/2005/8/layout/cycle3"/>
    <dgm:cxn modelId="{F68C5AC5-4B45-45E9-9852-1F7F0C4AABC4}" type="presOf" srcId="{4C7A31E6-8651-46DD-ACF7-FD6C94B69A79}" destId="{99A2D2DB-35E0-4B01-BC42-95007A9D3E0D}" srcOrd="0" destOrd="0" presId="urn:microsoft.com/office/officeart/2005/8/layout/cycle3"/>
    <dgm:cxn modelId="{8C1AB197-E43D-43AF-932F-5920206C07E9}" type="presOf" srcId="{3799BBA5-01E3-4361-9DA4-7872CEE1E8A2}" destId="{5E461054-C2CB-4721-A70F-BFFEDA7E638F}" srcOrd="0" destOrd="0" presId="urn:microsoft.com/office/officeart/2005/8/layout/cycle3"/>
    <dgm:cxn modelId="{7E015F7F-8D47-45AA-AA27-F0C673A14536}" srcId="{230BA697-ED90-4F21-A49F-9509353D5828}" destId="{4C7A31E6-8651-46DD-ACF7-FD6C94B69A79}" srcOrd="0" destOrd="0" parTransId="{715E7891-C4D1-43A1-8523-6F4405BC4C2C}" sibTransId="{53E86D5B-79E4-4B50-AB4E-AC212987B259}"/>
    <dgm:cxn modelId="{A336E788-5272-4DEE-85D0-1E465F92A223}" srcId="{230BA697-ED90-4F21-A49F-9509353D5828}" destId="{3799BBA5-01E3-4361-9DA4-7872CEE1E8A2}" srcOrd="2" destOrd="0" parTransId="{01184352-053B-48D6-8DE4-9CFD0B550910}" sibTransId="{F6CBB517-40A7-47A3-85E7-7CB8298D4804}"/>
    <dgm:cxn modelId="{09D8E7D6-99DF-47D3-B93F-394F0E2FA929}" srcId="{230BA697-ED90-4F21-A49F-9509353D5828}" destId="{7C7F1B10-5269-4AF7-963E-09E472BC3553}" srcOrd="1" destOrd="0" parTransId="{B78005BE-CA76-47D5-83D3-2DA55EB7FCEF}" sibTransId="{27AB6512-33CD-4983-B41D-99F14089A959}"/>
    <dgm:cxn modelId="{41D211E1-0D05-4834-9698-E9F198D04970}" type="presParOf" srcId="{B357E1B2-A979-475A-983D-C51525061DD5}" destId="{9E57E9D0-4DE9-4DE4-A8AF-8D7B4238D680}" srcOrd="0" destOrd="0" presId="urn:microsoft.com/office/officeart/2005/8/layout/cycle3"/>
    <dgm:cxn modelId="{7DACC196-F76C-4926-830B-E166022AABF2}" type="presParOf" srcId="{9E57E9D0-4DE9-4DE4-A8AF-8D7B4238D680}" destId="{99A2D2DB-35E0-4B01-BC42-95007A9D3E0D}" srcOrd="0" destOrd="0" presId="urn:microsoft.com/office/officeart/2005/8/layout/cycle3"/>
    <dgm:cxn modelId="{23199ADB-E4B9-4086-98E0-5E4BC6419594}" type="presParOf" srcId="{9E57E9D0-4DE9-4DE4-A8AF-8D7B4238D680}" destId="{BFEF4BFD-26CA-4E61-BA7B-DE77E5E8524A}" srcOrd="1" destOrd="0" presId="urn:microsoft.com/office/officeart/2005/8/layout/cycle3"/>
    <dgm:cxn modelId="{38A6328B-C3B1-412C-8299-D861D53A3AAF}" type="presParOf" srcId="{9E57E9D0-4DE9-4DE4-A8AF-8D7B4238D680}" destId="{6FC8E95F-7D9F-4680-AB90-68DF7CDA40D0}" srcOrd="2" destOrd="0" presId="urn:microsoft.com/office/officeart/2005/8/layout/cycle3"/>
    <dgm:cxn modelId="{123CF188-5952-4A79-A78E-27CCFD50DFB9}" type="presParOf" srcId="{9E57E9D0-4DE9-4DE4-A8AF-8D7B4238D680}" destId="{5E461054-C2CB-4721-A70F-BFFEDA7E638F}" srcOrd="3" destOrd="0" presId="urn:microsoft.com/office/officeart/2005/8/layout/cycle3"/>
    <dgm:cxn modelId="{E0AF3E9F-7146-4FF9-AFBF-C6D9B59694A4}" type="presParOf" srcId="{9E57E9D0-4DE9-4DE4-A8AF-8D7B4238D680}" destId="{F2ADDF7D-FB91-4432-B508-BE3AD0AD44DA}" srcOrd="4"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D6D2CA-7872-4F1E-8359-81A32FA0FBA3}" type="doc">
      <dgm:prSet loTypeId="urn:microsoft.com/office/officeart/2005/8/layout/hList1" loCatId="list" qsTypeId="urn:microsoft.com/office/officeart/2005/8/quickstyle/simple1" qsCatId="simple" csTypeId="urn:microsoft.com/office/officeart/2005/8/colors/accent1_5" csCatId="accent1" phldr="1"/>
      <dgm:spPr/>
      <dgm:t>
        <a:bodyPr/>
        <a:lstStyle/>
        <a:p>
          <a:endParaRPr lang="en-GB"/>
        </a:p>
      </dgm:t>
    </dgm:pt>
    <dgm:pt modelId="{E2466463-AF99-4F6C-A3F5-7BAF6D536C9E}">
      <dgm:prSet phldrT="[Text]" phldr="0"/>
      <dgm:spPr>
        <a:solidFill>
          <a:schemeClr val="accent1">
            <a:lumMod val="20000"/>
            <a:lumOff val="80000"/>
          </a:schemeClr>
        </a:solidFill>
      </dgm:spPr>
      <dgm:t>
        <a:bodyPr/>
        <a:lstStyle/>
        <a:p>
          <a:pPr rtl="0"/>
          <a:r>
            <a:rPr lang="en-GB">
              <a:latin typeface="Calibri Light" panose="020F0302020204030204"/>
            </a:rPr>
            <a:t>The most common community groups were for physical activity, including Walking groups and other exercise groups</a:t>
          </a:r>
          <a:endParaRPr lang="en-GB"/>
        </a:p>
      </dgm:t>
    </dgm:pt>
    <dgm:pt modelId="{7362FE9B-0E46-4B88-94A6-050BD9ECFF95}" type="parTrans" cxnId="{C2B83211-72B5-40BC-9ED5-2996673A9DB1}">
      <dgm:prSet/>
      <dgm:spPr/>
      <dgm:t>
        <a:bodyPr/>
        <a:lstStyle/>
        <a:p>
          <a:endParaRPr lang="en-GB"/>
        </a:p>
      </dgm:t>
    </dgm:pt>
    <dgm:pt modelId="{CCF63B17-0469-46D2-80C7-3568600DC01C}" type="sibTrans" cxnId="{C2B83211-72B5-40BC-9ED5-2996673A9DB1}">
      <dgm:prSet/>
      <dgm:spPr/>
      <dgm:t>
        <a:bodyPr/>
        <a:lstStyle/>
        <a:p>
          <a:endParaRPr lang="en-GB"/>
        </a:p>
      </dgm:t>
    </dgm:pt>
    <dgm:pt modelId="{0B65BF6B-7DDC-4C81-B685-ACF8C2BBF264}">
      <dgm:prSet phldr="0"/>
      <dgm:spPr>
        <a:solidFill>
          <a:srgbClr val="46A0D1"/>
        </a:solidFill>
      </dgm:spPr>
      <dgm:t>
        <a:bodyPr/>
        <a:lstStyle/>
        <a:p>
          <a:pPr rtl="0"/>
          <a:r>
            <a:rPr lang="en-GB"/>
            <a:t>Technology Use</a:t>
          </a:r>
          <a:endParaRPr lang="en-US"/>
        </a:p>
      </dgm:t>
    </dgm:pt>
    <dgm:pt modelId="{F172488D-C3CE-4674-A5A1-BDD0757A88AD}" type="parTrans" cxnId="{CA36E534-1CD2-49F6-91B6-7CFC1FE2D87A}">
      <dgm:prSet/>
      <dgm:spPr/>
      <dgm:t>
        <a:bodyPr/>
        <a:lstStyle/>
        <a:p>
          <a:endParaRPr lang="en-GB"/>
        </a:p>
      </dgm:t>
    </dgm:pt>
    <dgm:pt modelId="{1D9655C9-C1D4-4B39-A532-B8DB918CB1BD}" type="sibTrans" cxnId="{CA36E534-1CD2-49F6-91B6-7CFC1FE2D87A}">
      <dgm:prSet/>
      <dgm:spPr/>
      <dgm:t>
        <a:bodyPr/>
        <a:lstStyle/>
        <a:p>
          <a:endParaRPr lang="en-GB"/>
        </a:p>
      </dgm:t>
    </dgm:pt>
    <dgm:pt modelId="{145CD5CB-DF3E-44D3-BF37-C72B6D822822}">
      <dgm:prSet phldr="0"/>
      <dgm:spPr/>
      <dgm:t>
        <a:bodyPr/>
        <a:lstStyle/>
        <a:p>
          <a:pPr rtl="0"/>
          <a:r>
            <a:rPr lang="en-GB">
              <a:latin typeface="Calibri Light" panose="020F0302020204030204"/>
            </a:rPr>
            <a:t>Mobiles were the most commonly used device (84%)</a:t>
          </a:r>
          <a:endParaRPr lang="en-GB"/>
        </a:p>
      </dgm:t>
    </dgm:pt>
    <dgm:pt modelId="{D994CC48-FF84-4805-9B5D-E9A5E48EDB52}" type="parTrans" cxnId="{5835D33B-6192-4051-BF6C-8AEC033D243E}">
      <dgm:prSet/>
      <dgm:spPr/>
      <dgm:t>
        <a:bodyPr/>
        <a:lstStyle/>
        <a:p>
          <a:endParaRPr lang="en-GB"/>
        </a:p>
      </dgm:t>
    </dgm:pt>
    <dgm:pt modelId="{A47E5F9F-13DF-48C3-8964-370087388681}" type="sibTrans" cxnId="{5835D33B-6192-4051-BF6C-8AEC033D243E}">
      <dgm:prSet/>
      <dgm:spPr/>
      <dgm:t>
        <a:bodyPr/>
        <a:lstStyle/>
        <a:p>
          <a:endParaRPr lang="en-GB"/>
        </a:p>
      </dgm:t>
    </dgm:pt>
    <dgm:pt modelId="{992D9BC2-B255-472E-A74B-3C44088C511F}">
      <dgm:prSet phldr="0"/>
      <dgm:spPr>
        <a:solidFill>
          <a:srgbClr val="4196C4"/>
        </a:solidFill>
      </dgm:spPr>
      <dgm:t>
        <a:bodyPr/>
        <a:lstStyle/>
        <a:p>
          <a:r>
            <a:rPr lang="en-GB"/>
            <a:t>Sources of Health Information</a:t>
          </a:r>
          <a:endParaRPr lang="en-US"/>
        </a:p>
      </dgm:t>
    </dgm:pt>
    <dgm:pt modelId="{400899D0-9190-4692-906E-A6EED9C17077}" type="parTrans" cxnId="{6E0C7DF4-9C8F-4894-BE84-01B743AD3B13}">
      <dgm:prSet/>
      <dgm:spPr/>
      <dgm:t>
        <a:bodyPr/>
        <a:lstStyle/>
        <a:p>
          <a:endParaRPr lang="en-GB"/>
        </a:p>
      </dgm:t>
    </dgm:pt>
    <dgm:pt modelId="{7E0B14DE-3021-4094-82EE-C86509D05BF1}" type="sibTrans" cxnId="{6E0C7DF4-9C8F-4894-BE84-01B743AD3B13}">
      <dgm:prSet/>
      <dgm:spPr/>
      <dgm:t>
        <a:bodyPr/>
        <a:lstStyle/>
        <a:p>
          <a:endParaRPr lang="en-GB"/>
        </a:p>
      </dgm:t>
    </dgm:pt>
    <dgm:pt modelId="{00E55A8E-B17E-4C1A-AB1A-D52971679931}">
      <dgm:prSet phldr="0"/>
      <dgm:spPr>
        <a:solidFill>
          <a:schemeClr val="accent5">
            <a:lumMod val="20000"/>
            <a:lumOff val="80000"/>
          </a:schemeClr>
        </a:solidFill>
      </dgm:spPr>
      <dgm:t>
        <a:bodyPr/>
        <a:lstStyle/>
        <a:p>
          <a:pPr rtl="0"/>
          <a:r>
            <a:rPr lang="en-GB">
              <a:latin typeface="Calibri Light" panose="020F0302020204030204"/>
            </a:rPr>
            <a:t>TV / News (41.3%) and Health Professionals (34%) were the most common sources of health information</a:t>
          </a:r>
          <a:endParaRPr lang="en-GB"/>
        </a:p>
      </dgm:t>
    </dgm:pt>
    <dgm:pt modelId="{2818B27F-9C38-4613-B8DB-83ABB2E5D75E}" type="parTrans" cxnId="{F44283EB-B756-4445-86F5-B70E7D1D46C5}">
      <dgm:prSet/>
      <dgm:spPr/>
      <dgm:t>
        <a:bodyPr/>
        <a:lstStyle/>
        <a:p>
          <a:endParaRPr lang="en-GB"/>
        </a:p>
      </dgm:t>
    </dgm:pt>
    <dgm:pt modelId="{A56F63AA-2EB0-449B-9775-B328A1E420AF}" type="sibTrans" cxnId="{F44283EB-B756-4445-86F5-B70E7D1D46C5}">
      <dgm:prSet/>
      <dgm:spPr/>
      <dgm:t>
        <a:bodyPr/>
        <a:lstStyle/>
        <a:p>
          <a:endParaRPr lang="en-GB"/>
        </a:p>
      </dgm:t>
    </dgm:pt>
    <dgm:pt modelId="{0F9DE524-1138-48FA-BF5B-AF6F268E9041}">
      <dgm:prSet phldr="0"/>
      <dgm:spPr>
        <a:solidFill>
          <a:srgbClr val="3B8AB5"/>
        </a:solidFill>
      </dgm:spPr>
      <dgm:t>
        <a:bodyPr/>
        <a:lstStyle/>
        <a:p>
          <a:r>
            <a:rPr lang="en-GB"/>
            <a:t>Community Services and Groups</a:t>
          </a:r>
          <a:endParaRPr lang="en-US"/>
        </a:p>
      </dgm:t>
    </dgm:pt>
    <dgm:pt modelId="{5E06ACB1-EB70-4810-99A9-740C125F2F80}" type="parTrans" cxnId="{E4DAB310-7AEF-4C1A-BBBC-9F3B3FB8DE6B}">
      <dgm:prSet/>
      <dgm:spPr/>
      <dgm:t>
        <a:bodyPr/>
        <a:lstStyle/>
        <a:p>
          <a:endParaRPr lang="en-GB"/>
        </a:p>
      </dgm:t>
    </dgm:pt>
    <dgm:pt modelId="{DF419BFA-D84D-42F6-A8E8-F92FD88CD1D5}" type="sibTrans" cxnId="{E4DAB310-7AEF-4C1A-BBBC-9F3B3FB8DE6B}">
      <dgm:prSet/>
      <dgm:spPr/>
      <dgm:t>
        <a:bodyPr/>
        <a:lstStyle/>
        <a:p>
          <a:endParaRPr lang="en-GB"/>
        </a:p>
      </dgm:t>
    </dgm:pt>
    <dgm:pt modelId="{9AE93CA7-BB8B-42C5-AC9D-2BFFF9424776}">
      <dgm:prSet phldr="0"/>
      <dgm:spPr/>
      <dgm:t>
        <a:bodyPr/>
        <a:lstStyle/>
        <a:p>
          <a:pPr rtl="0"/>
          <a:r>
            <a:rPr lang="en-GB">
              <a:latin typeface="Calibri Light" panose="020F0302020204030204"/>
            </a:rPr>
            <a:t>72% used landline</a:t>
          </a:r>
        </a:p>
      </dgm:t>
    </dgm:pt>
    <dgm:pt modelId="{065D1453-CABB-4302-8278-188F186FFD56}" type="parTrans" cxnId="{AD3C8955-5958-47E1-BD88-2BF9FBDC7036}">
      <dgm:prSet/>
      <dgm:spPr/>
    </dgm:pt>
    <dgm:pt modelId="{9ED8AD6F-1014-4840-9FB6-5C638FA767C8}" type="sibTrans" cxnId="{AD3C8955-5958-47E1-BD88-2BF9FBDC7036}">
      <dgm:prSet/>
      <dgm:spPr/>
    </dgm:pt>
    <dgm:pt modelId="{46603292-ED7A-4902-91BA-140BACC374D1}" type="pres">
      <dgm:prSet presAssocID="{47D6D2CA-7872-4F1E-8359-81A32FA0FBA3}" presName="Name0" presStyleCnt="0">
        <dgm:presLayoutVars>
          <dgm:dir/>
          <dgm:animLvl val="lvl"/>
          <dgm:resizeHandles val="exact"/>
        </dgm:presLayoutVars>
      </dgm:prSet>
      <dgm:spPr/>
      <dgm:t>
        <a:bodyPr/>
        <a:lstStyle/>
        <a:p>
          <a:endParaRPr lang="en-GB"/>
        </a:p>
      </dgm:t>
    </dgm:pt>
    <dgm:pt modelId="{E2A85F23-5A70-4816-8453-738EA33D675C}" type="pres">
      <dgm:prSet presAssocID="{0B65BF6B-7DDC-4C81-B685-ACF8C2BBF264}" presName="composite" presStyleCnt="0"/>
      <dgm:spPr/>
    </dgm:pt>
    <dgm:pt modelId="{83EB4506-83D0-4CA6-9143-FB9701D9B064}" type="pres">
      <dgm:prSet presAssocID="{0B65BF6B-7DDC-4C81-B685-ACF8C2BBF264}" presName="parTx" presStyleLbl="alignNode1" presStyleIdx="0" presStyleCnt="3">
        <dgm:presLayoutVars>
          <dgm:chMax val="0"/>
          <dgm:chPref val="0"/>
          <dgm:bulletEnabled val="1"/>
        </dgm:presLayoutVars>
      </dgm:prSet>
      <dgm:spPr/>
      <dgm:t>
        <a:bodyPr/>
        <a:lstStyle/>
        <a:p>
          <a:endParaRPr lang="en-GB"/>
        </a:p>
      </dgm:t>
    </dgm:pt>
    <dgm:pt modelId="{74DC0DE7-64EA-4CE3-BE5A-669F95165B4E}" type="pres">
      <dgm:prSet presAssocID="{0B65BF6B-7DDC-4C81-B685-ACF8C2BBF264}" presName="desTx" presStyleLbl="alignAccFollowNode1" presStyleIdx="0" presStyleCnt="3">
        <dgm:presLayoutVars>
          <dgm:bulletEnabled val="1"/>
        </dgm:presLayoutVars>
      </dgm:prSet>
      <dgm:spPr/>
      <dgm:t>
        <a:bodyPr/>
        <a:lstStyle/>
        <a:p>
          <a:endParaRPr lang="en-GB"/>
        </a:p>
      </dgm:t>
    </dgm:pt>
    <dgm:pt modelId="{884430D8-4011-451B-93F0-F0E691CBC1BB}" type="pres">
      <dgm:prSet presAssocID="{1D9655C9-C1D4-4B39-A532-B8DB918CB1BD}" presName="space" presStyleCnt="0"/>
      <dgm:spPr/>
    </dgm:pt>
    <dgm:pt modelId="{4A5D4053-9FE6-4531-9E19-BB1D2CB23700}" type="pres">
      <dgm:prSet presAssocID="{992D9BC2-B255-472E-A74B-3C44088C511F}" presName="composite" presStyleCnt="0"/>
      <dgm:spPr/>
    </dgm:pt>
    <dgm:pt modelId="{9EA3422F-6DC7-4FF4-9F40-B77BC7CD3E6B}" type="pres">
      <dgm:prSet presAssocID="{992D9BC2-B255-472E-A74B-3C44088C511F}" presName="parTx" presStyleLbl="alignNode1" presStyleIdx="1" presStyleCnt="3">
        <dgm:presLayoutVars>
          <dgm:chMax val="0"/>
          <dgm:chPref val="0"/>
          <dgm:bulletEnabled val="1"/>
        </dgm:presLayoutVars>
      </dgm:prSet>
      <dgm:spPr/>
      <dgm:t>
        <a:bodyPr/>
        <a:lstStyle/>
        <a:p>
          <a:endParaRPr lang="en-GB"/>
        </a:p>
      </dgm:t>
    </dgm:pt>
    <dgm:pt modelId="{520D04B1-E4D8-450D-99A3-EBE35B3116C1}" type="pres">
      <dgm:prSet presAssocID="{992D9BC2-B255-472E-A74B-3C44088C511F}" presName="desTx" presStyleLbl="alignAccFollowNode1" presStyleIdx="1" presStyleCnt="3">
        <dgm:presLayoutVars>
          <dgm:bulletEnabled val="1"/>
        </dgm:presLayoutVars>
      </dgm:prSet>
      <dgm:spPr/>
      <dgm:t>
        <a:bodyPr/>
        <a:lstStyle/>
        <a:p>
          <a:endParaRPr lang="en-GB"/>
        </a:p>
      </dgm:t>
    </dgm:pt>
    <dgm:pt modelId="{DBBA0405-728D-43E3-B767-B7376605DADF}" type="pres">
      <dgm:prSet presAssocID="{7E0B14DE-3021-4094-82EE-C86509D05BF1}" presName="space" presStyleCnt="0"/>
      <dgm:spPr/>
    </dgm:pt>
    <dgm:pt modelId="{2E7A14C6-DB29-4159-9617-1C82BC866058}" type="pres">
      <dgm:prSet presAssocID="{0F9DE524-1138-48FA-BF5B-AF6F268E9041}" presName="composite" presStyleCnt="0"/>
      <dgm:spPr/>
    </dgm:pt>
    <dgm:pt modelId="{A3A74695-1542-40A9-944D-F64CA4641D7E}" type="pres">
      <dgm:prSet presAssocID="{0F9DE524-1138-48FA-BF5B-AF6F268E9041}" presName="parTx" presStyleLbl="alignNode1" presStyleIdx="2" presStyleCnt="3">
        <dgm:presLayoutVars>
          <dgm:chMax val="0"/>
          <dgm:chPref val="0"/>
          <dgm:bulletEnabled val="1"/>
        </dgm:presLayoutVars>
      </dgm:prSet>
      <dgm:spPr/>
      <dgm:t>
        <a:bodyPr/>
        <a:lstStyle/>
        <a:p>
          <a:endParaRPr lang="en-GB"/>
        </a:p>
      </dgm:t>
    </dgm:pt>
    <dgm:pt modelId="{78EF81B0-0501-4D8F-BE7E-6F4273FE4974}" type="pres">
      <dgm:prSet presAssocID="{0F9DE524-1138-48FA-BF5B-AF6F268E9041}" presName="desTx" presStyleLbl="alignAccFollowNode1" presStyleIdx="2" presStyleCnt="3">
        <dgm:presLayoutVars>
          <dgm:bulletEnabled val="1"/>
        </dgm:presLayoutVars>
      </dgm:prSet>
      <dgm:spPr/>
      <dgm:t>
        <a:bodyPr/>
        <a:lstStyle/>
        <a:p>
          <a:endParaRPr lang="en-GB"/>
        </a:p>
      </dgm:t>
    </dgm:pt>
  </dgm:ptLst>
  <dgm:cxnLst>
    <dgm:cxn modelId="{CA36E534-1CD2-49F6-91B6-7CFC1FE2D87A}" srcId="{47D6D2CA-7872-4F1E-8359-81A32FA0FBA3}" destId="{0B65BF6B-7DDC-4C81-B685-ACF8C2BBF264}" srcOrd="0" destOrd="0" parTransId="{F172488D-C3CE-4674-A5A1-BDD0757A88AD}" sibTransId="{1D9655C9-C1D4-4B39-A532-B8DB918CB1BD}"/>
    <dgm:cxn modelId="{AD3C8955-5958-47E1-BD88-2BF9FBDC7036}" srcId="{0B65BF6B-7DDC-4C81-B685-ACF8C2BBF264}" destId="{9AE93CA7-BB8B-42C5-AC9D-2BFFF9424776}" srcOrd="1" destOrd="0" parTransId="{065D1453-CABB-4302-8278-188F186FFD56}" sibTransId="{9ED8AD6F-1014-4840-9FB6-5C638FA767C8}"/>
    <dgm:cxn modelId="{C2B83211-72B5-40BC-9ED5-2996673A9DB1}" srcId="{0F9DE524-1138-48FA-BF5B-AF6F268E9041}" destId="{E2466463-AF99-4F6C-A3F5-7BAF6D536C9E}" srcOrd="0" destOrd="0" parTransId="{7362FE9B-0E46-4B88-94A6-050BD9ECFF95}" sibTransId="{CCF63B17-0469-46D2-80C7-3568600DC01C}"/>
    <dgm:cxn modelId="{5835D33B-6192-4051-BF6C-8AEC033D243E}" srcId="{0B65BF6B-7DDC-4C81-B685-ACF8C2BBF264}" destId="{145CD5CB-DF3E-44D3-BF37-C72B6D822822}" srcOrd="0" destOrd="0" parTransId="{D994CC48-FF84-4805-9B5D-E9A5E48EDB52}" sibTransId="{A47E5F9F-13DF-48C3-8964-370087388681}"/>
    <dgm:cxn modelId="{F44283EB-B756-4445-86F5-B70E7D1D46C5}" srcId="{992D9BC2-B255-472E-A74B-3C44088C511F}" destId="{00E55A8E-B17E-4C1A-AB1A-D52971679931}" srcOrd="0" destOrd="0" parTransId="{2818B27F-9C38-4613-B8DB-83ABB2E5D75E}" sibTransId="{A56F63AA-2EB0-449B-9775-B328A1E420AF}"/>
    <dgm:cxn modelId="{0AAF8CE4-4F98-45B1-A83B-5153C0D4B085}" type="presOf" srcId="{0B65BF6B-7DDC-4C81-B685-ACF8C2BBF264}" destId="{83EB4506-83D0-4CA6-9143-FB9701D9B064}" srcOrd="0" destOrd="0" presId="urn:microsoft.com/office/officeart/2005/8/layout/hList1"/>
    <dgm:cxn modelId="{37A3591B-A1A9-4A26-88BA-E497A6E7F01A}" type="presOf" srcId="{0F9DE524-1138-48FA-BF5B-AF6F268E9041}" destId="{A3A74695-1542-40A9-944D-F64CA4641D7E}" srcOrd="0" destOrd="0" presId="urn:microsoft.com/office/officeart/2005/8/layout/hList1"/>
    <dgm:cxn modelId="{C576EB01-B380-4AFD-8F80-99C064ABAEAF}" type="presOf" srcId="{992D9BC2-B255-472E-A74B-3C44088C511F}" destId="{9EA3422F-6DC7-4FF4-9F40-B77BC7CD3E6B}" srcOrd="0" destOrd="0" presId="urn:microsoft.com/office/officeart/2005/8/layout/hList1"/>
    <dgm:cxn modelId="{6E0C7DF4-9C8F-4894-BE84-01B743AD3B13}" srcId="{47D6D2CA-7872-4F1E-8359-81A32FA0FBA3}" destId="{992D9BC2-B255-472E-A74B-3C44088C511F}" srcOrd="1" destOrd="0" parTransId="{400899D0-9190-4692-906E-A6EED9C17077}" sibTransId="{7E0B14DE-3021-4094-82EE-C86509D05BF1}"/>
    <dgm:cxn modelId="{ED1C6576-A41E-4494-8868-08306568F0DA}" type="presOf" srcId="{9AE93CA7-BB8B-42C5-AC9D-2BFFF9424776}" destId="{74DC0DE7-64EA-4CE3-BE5A-669F95165B4E}" srcOrd="0" destOrd="1" presId="urn:microsoft.com/office/officeart/2005/8/layout/hList1"/>
    <dgm:cxn modelId="{8A3DBF13-B41E-4DF6-B771-C70C79DD9F5E}" type="presOf" srcId="{E2466463-AF99-4F6C-A3F5-7BAF6D536C9E}" destId="{78EF81B0-0501-4D8F-BE7E-6F4273FE4974}" srcOrd="0" destOrd="0" presId="urn:microsoft.com/office/officeart/2005/8/layout/hList1"/>
    <dgm:cxn modelId="{270C1E8C-DF4B-4DF9-A4DB-BE556486D64B}" type="presOf" srcId="{00E55A8E-B17E-4C1A-AB1A-D52971679931}" destId="{520D04B1-E4D8-450D-99A3-EBE35B3116C1}" srcOrd="0" destOrd="0" presId="urn:microsoft.com/office/officeart/2005/8/layout/hList1"/>
    <dgm:cxn modelId="{F9175D10-2232-4B68-9C7D-863228D9D35A}" type="presOf" srcId="{47D6D2CA-7872-4F1E-8359-81A32FA0FBA3}" destId="{46603292-ED7A-4902-91BA-140BACC374D1}" srcOrd="0" destOrd="0" presId="urn:microsoft.com/office/officeart/2005/8/layout/hList1"/>
    <dgm:cxn modelId="{E4DAB310-7AEF-4C1A-BBBC-9F3B3FB8DE6B}" srcId="{47D6D2CA-7872-4F1E-8359-81A32FA0FBA3}" destId="{0F9DE524-1138-48FA-BF5B-AF6F268E9041}" srcOrd="2" destOrd="0" parTransId="{5E06ACB1-EB70-4810-99A9-740C125F2F80}" sibTransId="{DF419BFA-D84D-42F6-A8E8-F92FD88CD1D5}"/>
    <dgm:cxn modelId="{9DA0081B-AAC9-4BE7-A6E2-BF23103651E4}" type="presOf" srcId="{145CD5CB-DF3E-44D3-BF37-C72B6D822822}" destId="{74DC0DE7-64EA-4CE3-BE5A-669F95165B4E}" srcOrd="0" destOrd="0" presId="urn:microsoft.com/office/officeart/2005/8/layout/hList1"/>
    <dgm:cxn modelId="{96DAF189-D39F-438A-B3B9-2B06C4542BE8}" type="presParOf" srcId="{46603292-ED7A-4902-91BA-140BACC374D1}" destId="{E2A85F23-5A70-4816-8453-738EA33D675C}" srcOrd="0" destOrd="0" presId="urn:microsoft.com/office/officeart/2005/8/layout/hList1"/>
    <dgm:cxn modelId="{E65D6B5B-3C78-45DD-9BFD-337815A69D28}" type="presParOf" srcId="{E2A85F23-5A70-4816-8453-738EA33D675C}" destId="{83EB4506-83D0-4CA6-9143-FB9701D9B064}" srcOrd="0" destOrd="0" presId="urn:microsoft.com/office/officeart/2005/8/layout/hList1"/>
    <dgm:cxn modelId="{E3C757BA-AC95-40FC-9016-452EDECDDCCB}" type="presParOf" srcId="{E2A85F23-5A70-4816-8453-738EA33D675C}" destId="{74DC0DE7-64EA-4CE3-BE5A-669F95165B4E}" srcOrd="1" destOrd="0" presId="urn:microsoft.com/office/officeart/2005/8/layout/hList1"/>
    <dgm:cxn modelId="{735902C6-0ECA-4376-8656-594300D4B3F2}" type="presParOf" srcId="{46603292-ED7A-4902-91BA-140BACC374D1}" destId="{884430D8-4011-451B-93F0-F0E691CBC1BB}" srcOrd="1" destOrd="0" presId="urn:microsoft.com/office/officeart/2005/8/layout/hList1"/>
    <dgm:cxn modelId="{9FB236FD-2F4F-48D5-AC3C-94709EC7940E}" type="presParOf" srcId="{46603292-ED7A-4902-91BA-140BACC374D1}" destId="{4A5D4053-9FE6-4531-9E19-BB1D2CB23700}" srcOrd="2" destOrd="0" presId="urn:microsoft.com/office/officeart/2005/8/layout/hList1"/>
    <dgm:cxn modelId="{C0C18D47-55F5-4086-A492-3CC82C1D6836}" type="presParOf" srcId="{4A5D4053-9FE6-4531-9E19-BB1D2CB23700}" destId="{9EA3422F-6DC7-4FF4-9F40-B77BC7CD3E6B}" srcOrd="0" destOrd="0" presId="urn:microsoft.com/office/officeart/2005/8/layout/hList1"/>
    <dgm:cxn modelId="{8F1DECF8-429E-4363-89E9-632B41F5A31E}" type="presParOf" srcId="{4A5D4053-9FE6-4531-9E19-BB1D2CB23700}" destId="{520D04B1-E4D8-450D-99A3-EBE35B3116C1}" srcOrd="1" destOrd="0" presId="urn:microsoft.com/office/officeart/2005/8/layout/hList1"/>
    <dgm:cxn modelId="{92FFD638-C2F5-4439-A1E2-5721F2FD85FA}" type="presParOf" srcId="{46603292-ED7A-4902-91BA-140BACC374D1}" destId="{DBBA0405-728D-43E3-B767-B7376605DADF}" srcOrd="3" destOrd="0" presId="urn:microsoft.com/office/officeart/2005/8/layout/hList1"/>
    <dgm:cxn modelId="{36667089-1EA3-4E5D-9633-548F9C4A2E34}" type="presParOf" srcId="{46603292-ED7A-4902-91BA-140BACC374D1}" destId="{2E7A14C6-DB29-4159-9617-1C82BC866058}" srcOrd="4" destOrd="0" presId="urn:microsoft.com/office/officeart/2005/8/layout/hList1"/>
    <dgm:cxn modelId="{8BFE0BD0-64B1-4ED4-A84F-601897CFC499}" type="presParOf" srcId="{2E7A14C6-DB29-4159-9617-1C82BC866058}" destId="{A3A74695-1542-40A9-944D-F64CA4641D7E}" srcOrd="0" destOrd="0" presId="urn:microsoft.com/office/officeart/2005/8/layout/hList1"/>
    <dgm:cxn modelId="{982D3081-5C47-49EF-BCEC-E6A13495B9C9}" type="presParOf" srcId="{2E7A14C6-DB29-4159-9617-1C82BC866058}" destId="{78EF81B0-0501-4D8F-BE7E-6F4273FE4974}"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EF4BFD-26CA-4E61-BA7B-DE77E5E8524A}">
      <dsp:nvSpPr>
        <dsp:cNvPr id="0" name=""/>
        <dsp:cNvSpPr/>
      </dsp:nvSpPr>
      <dsp:spPr>
        <a:xfrm>
          <a:off x="467982" y="-4939"/>
          <a:ext cx="2945921" cy="2945921"/>
        </a:xfrm>
        <a:prstGeom prst="circularArrow">
          <a:avLst>
            <a:gd name="adj1" fmla="val 4668"/>
            <a:gd name="adj2" fmla="val 272909"/>
            <a:gd name="adj3" fmla="val 13212297"/>
            <a:gd name="adj4" fmla="val 17776879"/>
            <a:gd name="adj5" fmla="val 4847"/>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A2D2DB-35E0-4B01-BC42-95007A9D3E0D}">
      <dsp:nvSpPr>
        <dsp:cNvPr id="0" name=""/>
        <dsp:cNvSpPr/>
      </dsp:nvSpPr>
      <dsp:spPr>
        <a:xfrm>
          <a:off x="1058610" y="27927"/>
          <a:ext cx="1764666" cy="882333"/>
        </a:xfrm>
        <a:prstGeom prst="roundRect">
          <a:avLst/>
        </a:prstGeom>
        <a:solidFill>
          <a:srgbClr val="4196C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a:latin typeface="Calibri Light" panose="020F0302020204030204"/>
            </a:rPr>
            <a:t>Plan</a:t>
          </a:r>
          <a:endParaRPr lang="en-GB" sz="3600" kern="1200"/>
        </a:p>
      </dsp:txBody>
      <dsp:txXfrm>
        <a:off x="1101682" y="70999"/>
        <a:ext cx="1678522" cy="796189"/>
      </dsp:txXfrm>
    </dsp:sp>
    <dsp:sp modelId="{6FC8E95F-7D9F-4680-AB90-68DF7CDA40D0}">
      <dsp:nvSpPr>
        <dsp:cNvPr id="0" name=""/>
        <dsp:cNvSpPr/>
      </dsp:nvSpPr>
      <dsp:spPr>
        <a:xfrm>
          <a:off x="2116391" y="1085708"/>
          <a:ext cx="1764666" cy="882333"/>
        </a:xfrm>
        <a:prstGeom prst="roundRect">
          <a:avLst/>
        </a:prstGeom>
        <a:solidFill>
          <a:srgbClr val="3B8AB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a:latin typeface="Calibri Light" panose="020F0302020204030204"/>
            </a:rPr>
            <a:t>Do</a:t>
          </a:r>
          <a:endParaRPr lang="en-GB" sz="3600" kern="1200"/>
        </a:p>
      </dsp:txBody>
      <dsp:txXfrm>
        <a:off x="2159463" y="1128780"/>
        <a:ext cx="1678522" cy="796189"/>
      </dsp:txXfrm>
    </dsp:sp>
    <dsp:sp modelId="{5E461054-C2CB-4721-A70F-BFFEDA7E638F}">
      <dsp:nvSpPr>
        <dsp:cNvPr id="0" name=""/>
        <dsp:cNvSpPr/>
      </dsp:nvSpPr>
      <dsp:spPr>
        <a:xfrm>
          <a:off x="1058610" y="2143490"/>
          <a:ext cx="1764666" cy="882333"/>
        </a:xfrm>
        <a:prstGeom prst="roundRect">
          <a:avLst/>
        </a:prstGeom>
        <a:solidFill>
          <a:srgbClr val="4CA3D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a:latin typeface="Calibri Light" panose="020F0302020204030204"/>
            </a:rPr>
            <a:t>Study</a:t>
          </a:r>
          <a:endParaRPr lang="en-GB" sz="3600" kern="1200"/>
        </a:p>
      </dsp:txBody>
      <dsp:txXfrm>
        <a:off x="1101682" y="2186562"/>
        <a:ext cx="1678522" cy="796189"/>
      </dsp:txXfrm>
    </dsp:sp>
    <dsp:sp modelId="{F2ADDF7D-FB91-4432-B508-BE3AD0AD44DA}">
      <dsp:nvSpPr>
        <dsp:cNvPr id="0" name=""/>
        <dsp:cNvSpPr/>
      </dsp:nvSpPr>
      <dsp:spPr>
        <a:xfrm>
          <a:off x="828" y="1085708"/>
          <a:ext cx="1764666" cy="882333"/>
        </a:xfrm>
        <a:prstGeom prst="roundRect">
          <a:avLst/>
        </a:prstGeom>
        <a:solidFill>
          <a:srgbClr val="2A668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GB" sz="3600" kern="1200">
              <a:latin typeface="Calibri Light" panose="020F0302020204030204"/>
            </a:rPr>
            <a:t>Act</a:t>
          </a:r>
          <a:endParaRPr lang="en-GB" sz="3600" kern="1200"/>
        </a:p>
      </dsp:txBody>
      <dsp:txXfrm>
        <a:off x="43900" y="1128780"/>
        <a:ext cx="1678522" cy="7961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B4506-83D0-4CA6-9143-FB9701D9B064}">
      <dsp:nvSpPr>
        <dsp:cNvPr id="0" name=""/>
        <dsp:cNvSpPr/>
      </dsp:nvSpPr>
      <dsp:spPr>
        <a:xfrm>
          <a:off x="3090" y="46087"/>
          <a:ext cx="3012842" cy="901926"/>
        </a:xfrm>
        <a:prstGeom prst="rect">
          <a:avLst/>
        </a:prstGeom>
        <a:solidFill>
          <a:srgbClr val="46A0D1"/>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rtl="0">
            <a:lnSpc>
              <a:spcPct val="90000"/>
            </a:lnSpc>
            <a:spcBef>
              <a:spcPct val="0"/>
            </a:spcBef>
            <a:spcAft>
              <a:spcPct val="35000"/>
            </a:spcAft>
          </a:pPr>
          <a:r>
            <a:rPr lang="en-GB" sz="2500" kern="1200"/>
            <a:t>Technology Use</a:t>
          </a:r>
          <a:endParaRPr lang="en-US" sz="2500" kern="1200"/>
        </a:p>
      </dsp:txBody>
      <dsp:txXfrm>
        <a:off x="3090" y="46087"/>
        <a:ext cx="3012842" cy="901926"/>
      </dsp:txXfrm>
    </dsp:sp>
    <dsp:sp modelId="{74DC0DE7-64EA-4CE3-BE5A-669F95165B4E}">
      <dsp:nvSpPr>
        <dsp:cNvPr id="0" name=""/>
        <dsp:cNvSpPr/>
      </dsp:nvSpPr>
      <dsp:spPr>
        <a:xfrm>
          <a:off x="3090" y="948013"/>
          <a:ext cx="3012842" cy="278467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GB" sz="2500" kern="1200">
              <a:latin typeface="Calibri Light" panose="020F0302020204030204"/>
            </a:rPr>
            <a:t>Mobiles were the most commonly used device (84%)</a:t>
          </a:r>
          <a:endParaRPr lang="en-GB" sz="2500" kern="1200"/>
        </a:p>
        <a:p>
          <a:pPr marL="228600" lvl="1" indent="-228600" algn="l" defTabSz="1111250" rtl="0">
            <a:lnSpc>
              <a:spcPct val="90000"/>
            </a:lnSpc>
            <a:spcBef>
              <a:spcPct val="0"/>
            </a:spcBef>
            <a:spcAft>
              <a:spcPct val="15000"/>
            </a:spcAft>
            <a:buChar char="••"/>
          </a:pPr>
          <a:r>
            <a:rPr lang="en-GB" sz="2500" kern="1200">
              <a:latin typeface="Calibri Light" panose="020F0302020204030204"/>
            </a:rPr>
            <a:t>72% used landline</a:t>
          </a:r>
        </a:p>
      </dsp:txBody>
      <dsp:txXfrm>
        <a:off x="3090" y="948013"/>
        <a:ext cx="3012842" cy="2784673"/>
      </dsp:txXfrm>
    </dsp:sp>
    <dsp:sp modelId="{9EA3422F-6DC7-4FF4-9F40-B77BC7CD3E6B}">
      <dsp:nvSpPr>
        <dsp:cNvPr id="0" name=""/>
        <dsp:cNvSpPr/>
      </dsp:nvSpPr>
      <dsp:spPr>
        <a:xfrm>
          <a:off x="3437731" y="46087"/>
          <a:ext cx="3012842" cy="901926"/>
        </a:xfrm>
        <a:prstGeom prst="rect">
          <a:avLst/>
        </a:prstGeom>
        <a:solidFill>
          <a:srgbClr val="4196C4"/>
        </a:solidFill>
        <a:ln w="12700" cap="flat" cmpd="sng" algn="ctr">
          <a:solidFill>
            <a:schemeClr val="accent1">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GB" sz="2500" kern="1200"/>
            <a:t>Sources of Health Information</a:t>
          </a:r>
          <a:endParaRPr lang="en-US" sz="2500" kern="1200"/>
        </a:p>
      </dsp:txBody>
      <dsp:txXfrm>
        <a:off x="3437731" y="46087"/>
        <a:ext cx="3012842" cy="901926"/>
      </dsp:txXfrm>
    </dsp:sp>
    <dsp:sp modelId="{520D04B1-E4D8-450D-99A3-EBE35B3116C1}">
      <dsp:nvSpPr>
        <dsp:cNvPr id="0" name=""/>
        <dsp:cNvSpPr/>
      </dsp:nvSpPr>
      <dsp:spPr>
        <a:xfrm>
          <a:off x="3437731" y="948013"/>
          <a:ext cx="3012842" cy="2784673"/>
        </a:xfrm>
        <a:prstGeom prst="rect">
          <a:avLst/>
        </a:prstGeom>
        <a:solidFill>
          <a:schemeClr val="accent5">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GB" sz="2500" kern="1200">
              <a:latin typeface="Calibri Light" panose="020F0302020204030204"/>
            </a:rPr>
            <a:t>TV / News (41.3%) and Health Professionals (34%) were the most common sources of health information</a:t>
          </a:r>
          <a:endParaRPr lang="en-GB" sz="2500" kern="1200"/>
        </a:p>
      </dsp:txBody>
      <dsp:txXfrm>
        <a:off x="3437731" y="948013"/>
        <a:ext cx="3012842" cy="2784673"/>
      </dsp:txXfrm>
    </dsp:sp>
    <dsp:sp modelId="{A3A74695-1542-40A9-944D-F64CA4641D7E}">
      <dsp:nvSpPr>
        <dsp:cNvPr id="0" name=""/>
        <dsp:cNvSpPr/>
      </dsp:nvSpPr>
      <dsp:spPr>
        <a:xfrm>
          <a:off x="6872371" y="46087"/>
          <a:ext cx="3012842" cy="901926"/>
        </a:xfrm>
        <a:prstGeom prst="rect">
          <a:avLst/>
        </a:prstGeom>
        <a:solidFill>
          <a:srgbClr val="3B8AB5"/>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en-GB" sz="2500" kern="1200"/>
            <a:t>Community Services and Groups</a:t>
          </a:r>
          <a:endParaRPr lang="en-US" sz="2500" kern="1200"/>
        </a:p>
      </dsp:txBody>
      <dsp:txXfrm>
        <a:off x="6872371" y="46087"/>
        <a:ext cx="3012842" cy="901926"/>
      </dsp:txXfrm>
    </dsp:sp>
    <dsp:sp modelId="{78EF81B0-0501-4D8F-BE7E-6F4273FE4974}">
      <dsp:nvSpPr>
        <dsp:cNvPr id="0" name=""/>
        <dsp:cNvSpPr/>
      </dsp:nvSpPr>
      <dsp:spPr>
        <a:xfrm>
          <a:off x="6872371" y="948013"/>
          <a:ext cx="3012842" cy="2784673"/>
        </a:xfrm>
        <a:prstGeom prst="rect">
          <a:avLst/>
        </a:prstGeom>
        <a:solidFill>
          <a:schemeClr val="accent1">
            <a:lumMod val="20000"/>
            <a:lumOff val="8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rtl="0">
            <a:lnSpc>
              <a:spcPct val="90000"/>
            </a:lnSpc>
            <a:spcBef>
              <a:spcPct val="0"/>
            </a:spcBef>
            <a:spcAft>
              <a:spcPct val="15000"/>
            </a:spcAft>
            <a:buChar char="••"/>
          </a:pPr>
          <a:r>
            <a:rPr lang="en-GB" sz="2500" kern="1200">
              <a:latin typeface="Calibri Light" panose="020F0302020204030204"/>
            </a:rPr>
            <a:t>The most common community groups were for physical activity, including Walking groups and other exercise groups</a:t>
          </a:r>
          <a:endParaRPr lang="en-GB" sz="2500" kern="1200"/>
        </a:p>
      </dsp:txBody>
      <dsp:txXfrm>
        <a:off x="6872371" y="948013"/>
        <a:ext cx="3012842" cy="278467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16AE2-A650-4E5B-9BD9-AE4CA96AE299}" type="datetimeFigureOut">
              <a:rPr lang="en-GB" smtClean="0"/>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DE735C-370A-4123-9529-3416C154D379}" type="slidenum">
              <a:rPr lang="en-GB" smtClean="0"/>
              <a:t>‹#›</a:t>
            </a:fld>
            <a:endParaRPr lang="en-GB"/>
          </a:p>
        </p:txBody>
      </p:sp>
    </p:spTree>
    <p:extLst>
      <p:ext uri="{BB962C8B-B14F-4D97-AF65-F5344CB8AC3E}">
        <p14:creationId xmlns:p14="http://schemas.microsoft.com/office/powerpoint/2010/main" val="1873257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DAC2AAD-E557-429C-96AB-DD74B1B0A85F}" type="slidenum">
              <a:rPr lang="en-GB" smtClean="0"/>
              <a:t>1</a:t>
            </a:fld>
            <a:endParaRPr lang="en-GB"/>
          </a:p>
        </p:txBody>
      </p:sp>
    </p:spTree>
    <p:extLst>
      <p:ext uri="{BB962C8B-B14F-4D97-AF65-F5344CB8AC3E}">
        <p14:creationId xmlns:p14="http://schemas.microsoft.com/office/powerpoint/2010/main" val="948468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10</a:t>
            </a:fld>
            <a:endParaRPr lang="en-GB"/>
          </a:p>
        </p:txBody>
      </p:sp>
    </p:spTree>
    <p:extLst>
      <p:ext uri="{BB962C8B-B14F-4D97-AF65-F5344CB8AC3E}">
        <p14:creationId xmlns:p14="http://schemas.microsoft.com/office/powerpoint/2010/main" val="225830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This is the tool in it's current form</a:t>
            </a:r>
          </a:p>
          <a:p>
            <a:r>
              <a:rPr lang="en-GB">
                <a:ea typeface="Calibri"/>
                <a:cs typeface="Calibri"/>
              </a:rPr>
              <a:t>Asks questions about various topics impacting health of older people</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10B67B67-6805-4946-8254-4AE2A013FDDF}" type="slidenum">
              <a:rPr lang="en-GB" smtClean="0"/>
              <a:t>11</a:t>
            </a:fld>
            <a:endParaRPr lang="en-GB"/>
          </a:p>
        </p:txBody>
      </p:sp>
    </p:spTree>
    <p:extLst>
      <p:ext uri="{BB962C8B-B14F-4D97-AF65-F5344CB8AC3E}">
        <p14:creationId xmlns:p14="http://schemas.microsoft.com/office/powerpoint/2010/main" val="2096751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r>
              <a:rPr lang="en-GB">
                <a:ea typeface="Calibri"/>
                <a:cs typeface="Calibri"/>
              </a:rPr>
              <a:t>Pics are</a:t>
            </a:r>
            <a:endParaRPr lang="en-GB"/>
          </a:p>
          <a:p>
            <a:pPr marL="228600" indent="-228600">
              <a:buAutoNum type="arabicParenR"/>
            </a:pPr>
            <a:r>
              <a:rPr lang="en-GB">
                <a:ea typeface="Calibri"/>
                <a:cs typeface="Calibri"/>
              </a:rPr>
              <a:t>Generic Self-Check</a:t>
            </a:r>
          </a:p>
          <a:p>
            <a:pPr marL="228600" indent="-228600">
              <a:buAutoNum type="arabicParenR"/>
            </a:pPr>
            <a:r>
              <a:rPr lang="en-GB">
                <a:ea typeface="Calibri"/>
                <a:cs typeface="Calibri"/>
              </a:rPr>
              <a:t>First go at adapting for ageing well</a:t>
            </a:r>
          </a:p>
          <a:p>
            <a:pPr marL="228600" indent="-228600">
              <a:buAutoNum type="arabicParenR"/>
            </a:pPr>
            <a:r>
              <a:rPr lang="en-GB">
                <a:ea typeface="Calibri"/>
                <a:cs typeface="Calibri"/>
              </a:rPr>
              <a:t>After consultation with professionals</a:t>
            </a:r>
          </a:p>
          <a:p>
            <a:pPr marL="228600" indent="-228600">
              <a:buAutoNum type="arabicParenR"/>
            </a:pPr>
            <a:r>
              <a:rPr lang="en-GB">
                <a:ea typeface="Calibri"/>
                <a:cs typeface="Calibri"/>
              </a:rPr>
              <a:t>Changes during pilot</a:t>
            </a:r>
          </a:p>
          <a:p>
            <a:pPr marL="228600" indent="-228600">
              <a:buAutoNum type="arabicParenR"/>
            </a:pPr>
            <a:r>
              <a:rPr lang="en-GB">
                <a:ea typeface="Calibri"/>
                <a:cs typeface="Calibri"/>
              </a:rPr>
              <a:t>Current Version</a:t>
            </a:r>
          </a:p>
        </p:txBody>
      </p:sp>
      <p:sp>
        <p:nvSpPr>
          <p:cNvPr id="4" name="Slide Number Placeholder 3"/>
          <p:cNvSpPr>
            <a:spLocks noGrp="1"/>
          </p:cNvSpPr>
          <p:nvPr>
            <p:ph type="sldNum" sz="quarter" idx="5"/>
          </p:nvPr>
        </p:nvSpPr>
        <p:spPr/>
        <p:txBody>
          <a:bodyPr/>
          <a:lstStyle/>
          <a:p>
            <a:fld id="{10B67B67-6805-4946-8254-4AE2A013FDDF}" type="slidenum">
              <a:rPr lang="en-GB" smtClean="0"/>
              <a:t>12</a:t>
            </a:fld>
            <a:endParaRPr lang="en-GB"/>
          </a:p>
        </p:txBody>
      </p:sp>
    </p:spTree>
    <p:extLst>
      <p:ext uri="{BB962C8B-B14F-4D97-AF65-F5344CB8AC3E}">
        <p14:creationId xmlns:p14="http://schemas.microsoft.com/office/powerpoint/2010/main" val="389964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Service List</a:t>
            </a:r>
          </a:p>
          <a:p>
            <a:r>
              <a:rPr lang="en-GB">
                <a:ea typeface="Calibri"/>
                <a:cs typeface="Calibri"/>
              </a:rPr>
              <a:t>Biggest text we could over 2sides a4</a:t>
            </a:r>
          </a:p>
        </p:txBody>
      </p:sp>
      <p:sp>
        <p:nvSpPr>
          <p:cNvPr id="4" name="Slide Number Placeholder 3"/>
          <p:cNvSpPr>
            <a:spLocks noGrp="1"/>
          </p:cNvSpPr>
          <p:nvPr>
            <p:ph type="sldNum" sz="quarter" idx="5"/>
          </p:nvPr>
        </p:nvSpPr>
        <p:spPr/>
        <p:txBody>
          <a:bodyPr/>
          <a:lstStyle/>
          <a:p>
            <a:fld id="{10B67B67-6805-4946-8254-4AE2A013FDDF}" type="slidenum">
              <a:rPr lang="en-GB" smtClean="0"/>
              <a:t>13</a:t>
            </a:fld>
            <a:endParaRPr lang="en-GB"/>
          </a:p>
        </p:txBody>
      </p:sp>
    </p:spTree>
    <p:extLst>
      <p:ext uri="{BB962C8B-B14F-4D97-AF65-F5344CB8AC3E}">
        <p14:creationId xmlns:p14="http://schemas.microsoft.com/office/powerpoint/2010/main" val="14634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Introduce interactivity!</a:t>
            </a:r>
          </a:p>
          <a:p>
            <a:r>
              <a:rPr lang="en-US">
                <a:ea typeface="Calibri"/>
                <a:cs typeface="Calibri"/>
              </a:rPr>
              <a:t>Explain the game:</a:t>
            </a:r>
          </a:p>
          <a:p>
            <a:r>
              <a:rPr lang="en-US">
                <a:ea typeface="Calibri"/>
                <a:cs typeface="Calibri"/>
              </a:rPr>
              <a:t>We're going to tell you a story , and ask you who you would go to</a:t>
            </a:r>
          </a:p>
        </p:txBody>
      </p:sp>
      <p:sp>
        <p:nvSpPr>
          <p:cNvPr id="4" name="Slide Number Placeholder 3"/>
          <p:cNvSpPr>
            <a:spLocks noGrp="1"/>
          </p:cNvSpPr>
          <p:nvPr>
            <p:ph type="sldNum" sz="quarter" idx="5"/>
          </p:nvPr>
        </p:nvSpPr>
        <p:spPr/>
        <p:txBody>
          <a:bodyPr/>
          <a:lstStyle/>
          <a:p>
            <a:fld id="{26DE735C-370A-4123-9529-3416C154D379}" type="slidenum">
              <a:rPr lang="en-GB" smtClean="0"/>
              <a:t>14</a:t>
            </a:fld>
            <a:endParaRPr lang="en-GB"/>
          </a:p>
        </p:txBody>
      </p:sp>
    </p:spTree>
    <p:extLst>
      <p:ext uri="{BB962C8B-B14F-4D97-AF65-F5344CB8AC3E}">
        <p14:creationId xmlns:p14="http://schemas.microsoft.com/office/powerpoint/2010/main" val="343774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Simplified version of self-check , just shows Fred's "yes" answers</a:t>
            </a:r>
          </a:p>
        </p:txBody>
      </p:sp>
      <p:sp>
        <p:nvSpPr>
          <p:cNvPr id="4" name="Slide Number Placeholder 3"/>
          <p:cNvSpPr>
            <a:spLocks noGrp="1"/>
          </p:cNvSpPr>
          <p:nvPr>
            <p:ph type="sldNum" sz="quarter" idx="5"/>
          </p:nvPr>
        </p:nvSpPr>
        <p:spPr/>
        <p:txBody>
          <a:bodyPr/>
          <a:lstStyle/>
          <a:p>
            <a:fld id="{26DE735C-370A-4123-9529-3416C154D379}" type="slidenum">
              <a:rPr lang="en-GB" smtClean="0"/>
              <a:t>15</a:t>
            </a:fld>
            <a:endParaRPr lang="en-GB"/>
          </a:p>
        </p:txBody>
      </p:sp>
    </p:spTree>
    <p:extLst>
      <p:ext uri="{BB962C8B-B14F-4D97-AF65-F5344CB8AC3E}">
        <p14:creationId xmlns:p14="http://schemas.microsoft.com/office/powerpoint/2010/main" val="4525930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Participants vote using QR code</a:t>
            </a:r>
          </a:p>
          <a:p>
            <a:r>
              <a:rPr lang="en-US">
                <a:ea typeface="Calibri"/>
                <a:cs typeface="Calibri"/>
              </a:rPr>
              <a:t>Presenters switch from slide to </a:t>
            </a:r>
            <a:r>
              <a:rPr lang="en-US" err="1">
                <a:ea typeface="Calibri"/>
                <a:cs typeface="Calibri"/>
              </a:rPr>
              <a:t>slido</a:t>
            </a:r>
          </a:p>
          <a:p>
            <a:r>
              <a:rPr lang="en-US">
                <a:ea typeface="Calibri"/>
                <a:cs typeface="Calibri"/>
              </a:rPr>
              <a:t>Most votes follows through - (kind of choose your own adventure)</a:t>
            </a:r>
          </a:p>
          <a:p>
            <a:r>
              <a:rPr lang="en-US">
                <a:ea typeface="Calibri"/>
                <a:cs typeface="Calibri"/>
              </a:rPr>
              <a:t>We skip to slide with most </a:t>
            </a:r>
            <a:r>
              <a:rPr lang="en-US" err="1">
                <a:ea typeface="Calibri"/>
                <a:cs typeface="Calibri"/>
              </a:rPr>
              <a:t>most</a:t>
            </a:r>
            <a:r>
              <a:rPr lang="en-US">
                <a:ea typeface="Calibri"/>
                <a:cs typeface="Calibri"/>
              </a:rPr>
              <a:t> and tell Fred's story about going to the service</a:t>
            </a:r>
          </a:p>
          <a:p>
            <a:r>
              <a:rPr lang="en-US">
                <a:ea typeface="Calibri"/>
                <a:cs typeface="Calibri"/>
              </a:rPr>
              <a:t>Add note of slide numbers once structure/order confirmed</a:t>
            </a:r>
          </a:p>
        </p:txBody>
      </p:sp>
      <p:sp>
        <p:nvSpPr>
          <p:cNvPr id="4" name="Slide Number Placeholder 3"/>
          <p:cNvSpPr>
            <a:spLocks noGrp="1"/>
          </p:cNvSpPr>
          <p:nvPr>
            <p:ph type="sldNum" sz="quarter" idx="5"/>
          </p:nvPr>
        </p:nvSpPr>
        <p:spPr/>
        <p:txBody>
          <a:bodyPr/>
          <a:lstStyle/>
          <a:p>
            <a:fld id="{26DE735C-370A-4123-9529-3416C154D379}" type="slidenum">
              <a:rPr lang="en-GB" smtClean="0"/>
              <a:t>16</a:t>
            </a:fld>
            <a:endParaRPr lang="en-GB"/>
          </a:p>
        </p:txBody>
      </p:sp>
    </p:spTree>
    <p:extLst>
      <p:ext uri="{BB962C8B-B14F-4D97-AF65-F5344CB8AC3E}">
        <p14:creationId xmlns:p14="http://schemas.microsoft.com/office/powerpoint/2010/main" val="18011271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 it back to Self-check concerns, see how it answers problems</a:t>
            </a:r>
          </a:p>
        </p:txBody>
      </p:sp>
      <p:sp>
        <p:nvSpPr>
          <p:cNvPr id="4" name="Slide Number Placeholder 3"/>
          <p:cNvSpPr>
            <a:spLocks noGrp="1"/>
          </p:cNvSpPr>
          <p:nvPr>
            <p:ph type="sldNum" sz="quarter" idx="5"/>
          </p:nvPr>
        </p:nvSpPr>
        <p:spPr/>
        <p:txBody>
          <a:bodyPr/>
          <a:lstStyle/>
          <a:p>
            <a:fld id="{26DE735C-370A-4123-9529-3416C154D379}" type="slidenum">
              <a:rPr lang="en-GB" smtClean="0"/>
              <a:t>17</a:t>
            </a:fld>
            <a:endParaRPr lang="en-GB"/>
          </a:p>
        </p:txBody>
      </p:sp>
    </p:spTree>
    <p:extLst>
      <p:ext uri="{BB962C8B-B14F-4D97-AF65-F5344CB8AC3E}">
        <p14:creationId xmlns:p14="http://schemas.microsoft.com/office/powerpoint/2010/main" val="2735954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 it back to Self-check concerns, see how it answers problems</a:t>
            </a:r>
          </a:p>
        </p:txBody>
      </p:sp>
      <p:sp>
        <p:nvSpPr>
          <p:cNvPr id="4" name="Slide Number Placeholder 3"/>
          <p:cNvSpPr>
            <a:spLocks noGrp="1"/>
          </p:cNvSpPr>
          <p:nvPr>
            <p:ph type="sldNum" sz="quarter" idx="5"/>
          </p:nvPr>
        </p:nvSpPr>
        <p:spPr/>
        <p:txBody>
          <a:bodyPr/>
          <a:lstStyle/>
          <a:p>
            <a:fld id="{26DE735C-370A-4123-9529-3416C154D379}" type="slidenum">
              <a:rPr lang="en-GB" smtClean="0"/>
              <a:t>18</a:t>
            </a:fld>
            <a:endParaRPr lang="en-GB"/>
          </a:p>
        </p:txBody>
      </p:sp>
    </p:spTree>
    <p:extLst>
      <p:ext uri="{BB962C8B-B14F-4D97-AF65-F5344CB8AC3E}">
        <p14:creationId xmlns:p14="http://schemas.microsoft.com/office/powerpoint/2010/main" val="2602774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 it back to Self-check concerns, see how it answers problems</a:t>
            </a:r>
          </a:p>
        </p:txBody>
      </p:sp>
      <p:sp>
        <p:nvSpPr>
          <p:cNvPr id="4" name="Slide Number Placeholder 3"/>
          <p:cNvSpPr>
            <a:spLocks noGrp="1"/>
          </p:cNvSpPr>
          <p:nvPr>
            <p:ph type="sldNum" sz="quarter" idx="5"/>
          </p:nvPr>
        </p:nvSpPr>
        <p:spPr/>
        <p:txBody>
          <a:bodyPr/>
          <a:lstStyle/>
          <a:p>
            <a:fld id="{26DE735C-370A-4123-9529-3416C154D379}" type="slidenum">
              <a:rPr lang="en-GB" smtClean="0"/>
              <a:t>19</a:t>
            </a:fld>
            <a:endParaRPr lang="en-GB"/>
          </a:p>
        </p:txBody>
      </p:sp>
    </p:spTree>
    <p:extLst>
      <p:ext uri="{BB962C8B-B14F-4D97-AF65-F5344CB8AC3E}">
        <p14:creationId xmlns:p14="http://schemas.microsoft.com/office/powerpoint/2010/main" val="262478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2</a:t>
            </a:fld>
            <a:endParaRPr lang="en-GB"/>
          </a:p>
        </p:txBody>
      </p:sp>
    </p:spTree>
    <p:extLst>
      <p:ext uri="{BB962C8B-B14F-4D97-AF65-F5344CB8AC3E}">
        <p14:creationId xmlns:p14="http://schemas.microsoft.com/office/powerpoint/2010/main" val="560941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 it back to Self-check concerns, see how it answers problems</a:t>
            </a:r>
          </a:p>
        </p:txBody>
      </p:sp>
      <p:sp>
        <p:nvSpPr>
          <p:cNvPr id="4" name="Slide Number Placeholder 3"/>
          <p:cNvSpPr>
            <a:spLocks noGrp="1"/>
          </p:cNvSpPr>
          <p:nvPr>
            <p:ph type="sldNum" sz="quarter" idx="5"/>
          </p:nvPr>
        </p:nvSpPr>
        <p:spPr/>
        <p:txBody>
          <a:bodyPr/>
          <a:lstStyle/>
          <a:p>
            <a:fld id="{26DE735C-370A-4123-9529-3416C154D379}" type="slidenum">
              <a:rPr lang="en-GB" smtClean="0"/>
              <a:t>20</a:t>
            </a:fld>
            <a:endParaRPr lang="en-GB"/>
          </a:p>
        </p:txBody>
      </p:sp>
    </p:spTree>
    <p:extLst>
      <p:ext uri="{BB962C8B-B14F-4D97-AF65-F5344CB8AC3E}">
        <p14:creationId xmlns:p14="http://schemas.microsoft.com/office/powerpoint/2010/main" val="1614575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 it back to Self-check concerns, see how it answers problems</a:t>
            </a:r>
          </a:p>
        </p:txBody>
      </p:sp>
      <p:sp>
        <p:nvSpPr>
          <p:cNvPr id="4" name="Slide Number Placeholder 3"/>
          <p:cNvSpPr>
            <a:spLocks noGrp="1"/>
          </p:cNvSpPr>
          <p:nvPr>
            <p:ph type="sldNum" sz="quarter" idx="5"/>
          </p:nvPr>
        </p:nvSpPr>
        <p:spPr/>
        <p:txBody>
          <a:bodyPr/>
          <a:lstStyle/>
          <a:p>
            <a:fld id="{26DE735C-370A-4123-9529-3416C154D379}" type="slidenum">
              <a:rPr lang="en-GB" smtClean="0"/>
              <a:t>21</a:t>
            </a:fld>
            <a:endParaRPr lang="en-GB"/>
          </a:p>
        </p:txBody>
      </p:sp>
    </p:spTree>
    <p:extLst>
      <p:ext uri="{BB962C8B-B14F-4D97-AF65-F5344CB8AC3E}">
        <p14:creationId xmlns:p14="http://schemas.microsoft.com/office/powerpoint/2010/main" val="280634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Participants vote using QR code</a:t>
            </a:r>
          </a:p>
          <a:p>
            <a:r>
              <a:rPr lang="en-US"/>
              <a:t>Presenters switch from slide to Forms: Present mode – we see the votes come in</a:t>
            </a:r>
            <a:endParaRPr lang="en-US">
              <a:ea typeface="Calibri"/>
              <a:cs typeface="Calibri"/>
            </a:endParaRPr>
          </a:p>
          <a:p>
            <a:r>
              <a:rPr lang="en-US"/>
              <a:t>Most votes follows through - (choose your own adventure)</a:t>
            </a:r>
            <a:endParaRPr lang="en-US">
              <a:ea typeface="Calibri"/>
              <a:cs typeface="Calibri"/>
            </a:endParaRPr>
          </a:p>
          <a:p>
            <a:r>
              <a:rPr lang="en-US"/>
              <a:t>We skip to slide with most votes and tell Betty's story about going to the service</a:t>
            </a:r>
          </a:p>
          <a:p>
            <a:r>
              <a:rPr lang="en-US"/>
              <a:t>Add note of slide numbers once structure/order confirmed</a:t>
            </a:r>
            <a:endParaRPr lang="en-GB"/>
          </a:p>
        </p:txBody>
      </p:sp>
      <p:sp>
        <p:nvSpPr>
          <p:cNvPr id="4" name="Slide Number Placeholder 3"/>
          <p:cNvSpPr>
            <a:spLocks noGrp="1"/>
          </p:cNvSpPr>
          <p:nvPr>
            <p:ph type="sldNum" sz="quarter" idx="5"/>
          </p:nvPr>
        </p:nvSpPr>
        <p:spPr/>
        <p:txBody>
          <a:bodyPr/>
          <a:lstStyle/>
          <a:p>
            <a:fld id="{26DE735C-370A-4123-9529-3416C154D379}" type="slidenum">
              <a:rPr lang="en-GB" smtClean="0"/>
              <a:t>23</a:t>
            </a:fld>
            <a:endParaRPr lang="en-GB"/>
          </a:p>
        </p:txBody>
      </p:sp>
    </p:spTree>
    <p:extLst>
      <p:ext uri="{BB962C8B-B14F-4D97-AF65-F5344CB8AC3E}">
        <p14:creationId xmlns:p14="http://schemas.microsoft.com/office/powerpoint/2010/main" val="1063528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Bring it back to Self-check concerns, see how it answers problems</a:t>
            </a:r>
          </a:p>
        </p:txBody>
      </p:sp>
      <p:sp>
        <p:nvSpPr>
          <p:cNvPr id="4" name="Slide Number Placeholder 3"/>
          <p:cNvSpPr>
            <a:spLocks noGrp="1"/>
          </p:cNvSpPr>
          <p:nvPr>
            <p:ph type="sldNum" sz="quarter" idx="5"/>
          </p:nvPr>
        </p:nvSpPr>
        <p:spPr/>
        <p:txBody>
          <a:bodyPr/>
          <a:lstStyle/>
          <a:p>
            <a:fld id="{26DE735C-370A-4123-9529-3416C154D379}" type="slidenum">
              <a:rPr lang="en-GB" smtClean="0"/>
              <a:t>24</a:t>
            </a:fld>
            <a:endParaRPr lang="en-GB"/>
          </a:p>
        </p:txBody>
      </p:sp>
    </p:spTree>
    <p:extLst>
      <p:ext uri="{BB962C8B-B14F-4D97-AF65-F5344CB8AC3E}">
        <p14:creationId xmlns:p14="http://schemas.microsoft.com/office/powerpoint/2010/main" val="217174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 it back to Self-check concerns, see how it answers problems</a:t>
            </a:r>
          </a:p>
        </p:txBody>
      </p:sp>
      <p:sp>
        <p:nvSpPr>
          <p:cNvPr id="4" name="Slide Number Placeholder 3"/>
          <p:cNvSpPr>
            <a:spLocks noGrp="1"/>
          </p:cNvSpPr>
          <p:nvPr>
            <p:ph type="sldNum" sz="quarter" idx="5"/>
          </p:nvPr>
        </p:nvSpPr>
        <p:spPr/>
        <p:txBody>
          <a:bodyPr/>
          <a:lstStyle/>
          <a:p>
            <a:fld id="{26DE735C-370A-4123-9529-3416C154D379}" type="slidenum">
              <a:rPr lang="en-GB" smtClean="0"/>
              <a:t>25</a:t>
            </a:fld>
            <a:endParaRPr lang="en-GB"/>
          </a:p>
        </p:txBody>
      </p:sp>
    </p:spTree>
    <p:extLst>
      <p:ext uri="{BB962C8B-B14F-4D97-AF65-F5344CB8AC3E}">
        <p14:creationId xmlns:p14="http://schemas.microsoft.com/office/powerpoint/2010/main" val="21450298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 it back to Self-check concerns, see how it answers problems</a:t>
            </a:r>
          </a:p>
        </p:txBody>
      </p:sp>
      <p:sp>
        <p:nvSpPr>
          <p:cNvPr id="4" name="Slide Number Placeholder 3"/>
          <p:cNvSpPr>
            <a:spLocks noGrp="1"/>
          </p:cNvSpPr>
          <p:nvPr>
            <p:ph type="sldNum" sz="quarter" idx="5"/>
          </p:nvPr>
        </p:nvSpPr>
        <p:spPr/>
        <p:txBody>
          <a:bodyPr/>
          <a:lstStyle/>
          <a:p>
            <a:fld id="{26DE735C-370A-4123-9529-3416C154D379}" type="slidenum">
              <a:rPr lang="en-GB" smtClean="0"/>
              <a:t>26</a:t>
            </a:fld>
            <a:endParaRPr lang="en-GB"/>
          </a:p>
        </p:txBody>
      </p:sp>
    </p:spTree>
    <p:extLst>
      <p:ext uri="{BB962C8B-B14F-4D97-AF65-F5344CB8AC3E}">
        <p14:creationId xmlns:p14="http://schemas.microsoft.com/office/powerpoint/2010/main" val="3345208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 it back to Self-check concerns, see how it answers problems</a:t>
            </a:r>
          </a:p>
        </p:txBody>
      </p:sp>
      <p:sp>
        <p:nvSpPr>
          <p:cNvPr id="4" name="Slide Number Placeholder 3"/>
          <p:cNvSpPr>
            <a:spLocks noGrp="1"/>
          </p:cNvSpPr>
          <p:nvPr>
            <p:ph type="sldNum" sz="quarter" idx="5"/>
          </p:nvPr>
        </p:nvSpPr>
        <p:spPr/>
        <p:txBody>
          <a:bodyPr/>
          <a:lstStyle/>
          <a:p>
            <a:fld id="{26DE735C-370A-4123-9529-3416C154D379}" type="slidenum">
              <a:rPr lang="en-GB" smtClean="0"/>
              <a:t>27</a:t>
            </a:fld>
            <a:endParaRPr lang="en-GB"/>
          </a:p>
        </p:txBody>
      </p:sp>
    </p:spTree>
    <p:extLst>
      <p:ext uri="{BB962C8B-B14F-4D97-AF65-F5344CB8AC3E}">
        <p14:creationId xmlns:p14="http://schemas.microsoft.com/office/powerpoint/2010/main" val="41831615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Bring it back to Self-check concerns, see how it answers problems</a:t>
            </a:r>
          </a:p>
        </p:txBody>
      </p:sp>
      <p:sp>
        <p:nvSpPr>
          <p:cNvPr id="4" name="Slide Number Placeholder 3"/>
          <p:cNvSpPr>
            <a:spLocks noGrp="1"/>
          </p:cNvSpPr>
          <p:nvPr>
            <p:ph type="sldNum" sz="quarter" idx="5"/>
          </p:nvPr>
        </p:nvSpPr>
        <p:spPr/>
        <p:txBody>
          <a:bodyPr/>
          <a:lstStyle/>
          <a:p>
            <a:fld id="{26DE735C-370A-4123-9529-3416C154D379}" type="slidenum">
              <a:rPr lang="en-GB" smtClean="0"/>
              <a:t>28</a:t>
            </a:fld>
            <a:endParaRPr lang="en-GB"/>
          </a:p>
        </p:txBody>
      </p:sp>
    </p:spTree>
    <p:extLst>
      <p:ext uri="{BB962C8B-B14F-4D97-AF65-F5344CB8AC3E}">
        <p14:creationId xmlns:p14="http://schemas.microsoft.com/office/powerpoint/2010/main" val="13645753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10B67B67-6805-4946-8254-4AE2A013FDDF}" type="slidenum">
              <a:rPr lang="en-GB" smtClean="0"/>
              <a:t>29</a:t>
            </a:fld>
            <a:endParaRPr lang="en-GB"/>
          </a:p>
        </p:txBody>
      </p:sp>
    </p:spTree>
    <p:extLst>
      <p:ext uri="{BB962C8B-B14F-4D97-AF65-F5344CB8AC3E}">
        <p14:creationId xmlns:p14="http://schemas.microsoft.com/office/powerpoint/2010/main" val="2092549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10B67B67-6805-4946-8254-4AE2A013FDDF}" type="slidenum">
              <a:rPr lang="en-GB" smtClean="0"/>
              <a:t>30</a:t>
            </a:fld>
            <a:endParaRPr lang="en-GB"/>
          </a:p>
        </p:txBody>
      </p:sp>
    </p:spTree>
    <p:extLst>
      <p:ext uri="{BB962C8B-B14F-4D97-AF65-F5344CB8AC3E}">
        <p14:creationId xmlns:p14="http://schemas.microsoft.com/office/powerpoint/2010/main" val="2282132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3</a:t>
            </a:fld>
            <a:endParaRPr lang="en-GB"/>
          </a:p>
        </p:txBody>
      </p:sp>
    </p:spTree>
    <p:extLst>
      <p:ext uri="{BB962C8B-B14F-4D97-AF65-F5344CB8AC3E}">
        <p14:creationId xmlns:p14="http://schemas.microsoft.com/office/powerpoint/2010/main" val="42446415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Can see from Chart that this process produces a huge amount of useful data – no time to go into it here, and it's not so relevant to your work</a:t>
            </a:r>
            <a:endParaRPr lang="en-GB" b="1"/>
          </a:p>
          <a:p>
            <a:endParaRPr lang="en-GB">
              <a:ea typeface="Calibri"/>
              <a:cs typeface="Calibri"/>
            </a:endParaRPr>
          </a:p>
          <a:p>
            <a:r>
              <a:rPr lang="en-GB">
                <a:ea typeface="Calibri"/>
                <a:cs typeface="Calibri"/>
              </a:rPr>
              <a:t>This is a chart showing % of yes answers for each question by locality</a:t>
            </a:r>
          </a:p>
          <a:p>
            <a:endParaRPr lang="en-GB">
              <a:ea typeface="Calibri"/>
              <a:cs typeface="Calibri"/>
            </a:endParaRPr>
          </a:p>
          <a:p>
            <a:r>
              <a:rPr lang="en-GB">
                <a:ea typeface="Calibri"/>
                <a:cs typeface="Calibri"/>
              </a:rPr>
              <a:t>Tool Allows us to identify which issues are most and least common. Because we collected locality and age information this can be further broken down to understand where needs are.</a:t>
            </a:r>
          </a:p>
          <a:p>
            <a:endParaRPr lang="en-GB">
              <a:ea typeface="Calibri"/>
              <a:cs typeface="Calibri"/>
            </a:endParaRPr>
          </a:p>
          <a:p>
            <a:endParaRPr lang="en-GB"/>
          </a:p>
          <a:p>
            <a:r>
              <a:rPr lang="en-GB" b="1"/>
              <a:t>Highest </a:t>
            </a:r>
            <a:r>
              <a:rPr lang="en-GB"/>
              <a:t>proportion of “yes” answers were: </a:t>
            </a:r>
            <a:endParaRPr lang="en-US">
              <a:ea typeface="Calibri"/>
              <a:cs typeface="Calibri"/>
            </a:endParaRPr>
          </a:p>
          <a:p>
            <a:r>
              <a:rPr lang="en-GB"/>
              <a:t>•Struggling to Cut Toenails (36%)</a:t>
            </a:r>
            <a:endParaRPr lang="en-GB">
              <a:ea typeface="Calibri"/>
              <a:cs typeface="Calibri"/>
            </a:endParaRPr>
          </a:p>
          <a:p>
            <a:r>
              <a:rPr lang="en-GB"/>
              <a:t>•Over a year since last medications check (34.5%)</a:t>
            </a:r>
            <a:endParaRPr lang="en-GB">
              <a:ea typeface="Calibri"/>
              <a:cs typeface="Calibri"/>
            </a:endParaRPr>
          </a:p>
          <a:p>
            <a:r>
              <a:rPr lang="en-GB"/>
              <a:t>•Noticing a change in hearing (31.5%)</a:t>
            </a:r>
            <a:endParaRPr lang="en-GB">
              <a:ea typeface="Calibri"/>
              <a:cs typeface="Calibri"/>
            </a:endParaRPr>
          </a:p>
          <a:p>
            <a:endParaRPr lang="en-GB"/>
          </a:p>
          <a:p>
            <a:r>
              <a:rPr lang="en-GB"/>
              <a:t>The </a:t>
            </a:r>
            <a:r>
              <a:rPr lang="en-GB" b="1"/>
              <a:t>Least </a:t>
            </a:r>
            <a:r>
              <a:rPr lang="en-GB"/>
              <a:t>Common “yes” answers were</a:t>
            </a:r>
            <a:endParaRPr lang="en-GB">
              <a:ea typeface="Calibri"/>
              <a:cs typeface="Calibri"/>
            </a:endParaRPr>
          </a:p>
          <a:p>
            <a:r>
              <a:rPr lang="en-GB"/>
              <a:t>•Concerns about Money (6%)</a:t>
            </a:r>
            <a:endParaRPr lang="en-GB">
              <a:ea typeface="Calibri"/>
              <a:cs typeface="Calibri"/>
            </a:endParaRPr>
          </a:p>
          <a:p>
            <a:r>
              <a:rPr lang="en-GB"/>
              <a:t>•Looking for Health Information (11.5%)</a:t>
            </a:r>
            <a:endParaRPr lang="en-GB">
              <a:ea typeface="Calibri"/>
              <a:cs typeface="Calibri"/>
            </a:endParaRPr>
          </a:p>
          <a:p>
            <a:r>
              <a:rPr lang="en-GB"/>
              <a:t>•Looking for Opportunities to Socialise (11.5%)</a:t>
            </a:r>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10B67B67-6805-4946-8254-4AE2A013FDDF}" type="slidenum">
              <a:rPr lang="en-GB" smtClean="0"/>
              <a:t>31</a:t>
            </a:fld>
            <a:endParaRPr lang="en-GB"/>
          </a:p>
        </p:txBody>
      </p:sp>
    </p:spTree>
    <p:extLst>
      <p:ext uri="{BB962C8B-B14F-4D97-AF65-F5344CB8AC3E}">
        <p14:creationId xmlns:p14="http://schemas.microsoft.com/office/powerpoint/2010/main" val="22103027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a:ea typeface="Calibri"/>
                <a:cs typeface="Calibri"/>
              </a:rPr>
              <a:t>Adapted Rockwood Frailty scores</a:t>
            </a:r>
            <a:endParaRPr lang="en-US">
              <a:ea typeface="Calibri" panose="020F0502020204030204"/>
              <a:cs typeface="Calibri" panose="020F0502020204030204"/>
            </a:endParaRPr>
          </a:p>
          <a:p>
            <a:pPr marL="171450" indent="-171450">
              <a:buFont typeface="Arial"/>
              <a:buChar char="•"/>
            </a:pPr>
            <a:endParaRPr lang="en-GB">
              <a:ea typeface="Calibri"/>
              <a:cs typeface="Calibri"/>
            </a:endParaRPr>
          </a:p>
          <a:p>
            <a:pPr marL="171450" indent="-171450">
              <a:buFont typeface="Arial"/>
              <a:buChar char="•"/>
            </a:pPr>
            <a:r>
              <a:rPr lang="en-GB">
                <a:ea typeface="Calibri"/>
                <a:cs typeface="Calibri"/>
              </a:rPr>
              <a:t> we can see where certain areas are outliers</a:t>
            </a:r>
          </a:p>
          <a:p>
            <a:pPr marL="171450" indent="-171450">
              <a:buFont typeface="Arial"/>
              <a:buChar char="•"/>
            </a:pPr>
            <a:endParaRPr lang="en-GB">
              <a:ea typeface="Calibri"/>
              <a:cs typeface="Calibri"/>
            </a:endParaRPr>
          </a:p>
          <a:p>
            <a:pPr marL="171450" indent="-171450">
              <a:buFont typeface="Arial"/>
              <a:buChar char="•"/>
            </a:pPr>
            <a:r>
              <a:rPr lang="en-GB">
                <a:ea typeface="Calibri"/>
                <a:cs typeface="Calibri"/>
              </a:rPr>
              <a:t>We can see Forres is  has highest proportion of participants "getting slower" - start point for further investigation (61.8%)</a:t>
            </a:r>
          </a:p>
          <a:p>
            <a:pPr marL="171450" indent="-171450">
              <a:buFont typeface="Arial"/>
              <a:buChar char="•"/>
            </a:pPr>
            <a:endParaRPr lang="en-GB">
              <a:ea typeface="Calibri"/>
              <a:cs typeface="Calibri"/>
            </a:endParaRPr>
          </a:p>
          <a:p>
            <a:pPr marL="171450" indent="-171450">
              <a:buFont typeface="Arial"/>
              <a:buChar char="•"/>
            </a:pPr>
            <a:r>
              <a:rPr lang="en-GB">
                <a:ea typeface="Calibri"/>
                <a:cs typeface="Calibri"/>
              </a:rPr>
              <a:t>Keith also outlier in that 1/5 considered themselves "very fit" (20.6%) (</a:t>
            </a:r>
            <a:r>
              <a:rPr lang="en-GB" err="1">
                <a:ea typeface="Calibri"/>
                <a:cs typeface="Calibri"/>
              </a:rPr>
              <a:t>avg</a:t>
            </a:r>
            <a:r>
              <a:rPr lang="en-GB">
                <a:ea typeface="Calibri"/>
                <a:cs typeface="Calibri"/>
              </a:rPr>
              <a:t>, 13.0)- anecdotally we spoke to a lot of people from farming communities in </a:t>
            </a:r>
            <a:r>
              <a:rPr lang="en-GB" err="1">
                <a:ea typeface="Calibri"/>
                <a:cs typeface="Calibri"/>
              </a:rPr>
              <a:t>keith</a:t>
            </a:r>
            <a:r>
              <a:rPr lang="en-GB">
                <a:ea typeface="Calibri"/>
                <a:cs typeface="Calibri"/>
              </a:rPr>
              <a:t>, they were also less likely to be looking for opportunities to keep active. The data is all linked</a:t>
            </a:r>
          </a:p>
          <a:p>
            <a:pPr marL="171450" indent="-171450">
              <a:buFont typeface="Arial"/>
              <a:buChar char="•"/>
            </a:pPr>
            <a:endParaRPr lang="en-GB">
              <a:ea typeface="Calibri"/>
              <a:cs typeface="Calibri"/>
            </a:endParaRPr>
          </a:p>
          <a:p>
            <a:pPr marL="171450" indent="-171450">
              <a:buFont typeface="Arial"/>
              <a:buChar char="•"/>
            </a:pPr>
            <a:r>
              <a:rPr lang="en-GB">
                <a:ea typeface="Calibri"/>
                <a:cs typeface="Calibri"/>
              </a:rPr>
              <a:t>Shows tool </a:t>
            </a:r>
            <a:r>
              <a:rPr lang="en-GB" err="1">
                <a:ea typeface="Calibri"/>
                <a:cs typeface="Calibri"/>
              </a:rPr>
              <a:t>MeOC</a:t>
            </a:r>
            <a:r>
              <a:rPr lang="en-GB">
                <a:ea typeface="Calibri"/>
                <a:cs typeface="Calibri"/>
              </a:rPr>
              <a:t> is adaptable, Data is useful</a:t>
            </a:r>
          </a:p>
        </p:txBody>
      </p:sp>
      <p:sp>
        <p:nvSpPr>
          <p:cNvPr id="4" name="Slide Number Placeholder 3"/>
          <p:cNvSpPr>
            <a:spLocks noGrp="1"/>
          </p:cNvSpPr>
          <p:nvPr>
            <p:ph type="sldNum" sz="quarter" idx="5"/>
          </p:nvPr>
        </p:nvSpPr>
        <p:spPr/>
        <p:txBody>
          <a:bodyPr/>
          <a:lstStyle/>
          <a:p>
            <a:fld id="{10B67B67-6805-4946-8254-4AE2A013FDDF}" type="slidenum">
              <a:rPr lang="en-GB" smtClean="0"/>
              <a:t>32</a:t>
            </a:fld>
            <a:endParaRPr lang="en-GB"/>
          </a:p>
        </p:txBody>
      </p:sp>
    </p:spTree>
    <p:extLst>
      <p:ext uri="{BB962C8B-B14F-4D97-AF65-F5344CB8AC3E}">
        <p14:creationId xmlns:p14="http://schemas.microsoft.com/office/powerpoint/2010/main" val="1128381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These are just some of the findings from the engagement questionnaire</a:t>
            </a:r>
          </a:p>
          <a:p>
            <a:r>
              <a:rPr lang="en-GB">
                <a:ea typeface="Calibri"/>
                <a:cs typeface="Calibri"/>
              </a:rPr>
              <a:t>Having this data is really useful</a:t>
            </a:r>
          </a:p>
          <a:p>
            <a:r>
              <a:rPr lang="en-GB">
                <a:ea typeface="Calibri"/>
                <a:cs typeface="Calibri"/>
              </a:rPr>
              <a:t>Shows how the tool feeds in to wider work in moray</a:t>
            </a:r>
          </a:p>
          <a:p>
            <a:r>
              <a:rPr lang="en-GB">
                <a:ea typeface="Calibri"/>
                <a:cs typeface="Calibri"/>
              </a:rPr>
              <a:t> - We chose to ask questions around use of technology. Exploring digital options to support health and wellbeing is part of our agreed scope but we also link in with the  Digital Health &amp; Care Innovation Centre who have been funded in Moray </a:t>
            </a:r>
            <a:r>
              <a:rPr lang="en-GB"/>
              <a:t>to research and innovate activities aligned to the digital health and care agenda. </a:t>
            </a:r>
            <a:endParaRPr lang="en-GB">
              <a:ea typeface="Calibri"/>
              <a:cs typeface="Calibri"/>
            </a:endParaRPr>
          </a:p>
          <a:p>
            <a:r>
              <a:rPr lang="en-GB">
                <a:ea typeface="Calibri"/>
                <a:cs typeface="Calibri"/>
              </a:rPr>
              <a:t> - Locality Service Planning</a:t>
            </a:r>
          </a:p>
          <a:p>
            <a:r>
              <a:rPr lang="en-GB">
                <a:ea typeface="Calibri"/>
                <a:cs typeface="Calibri"/>
              </a:rPr>
              <a:t>Prove tool is adaptable</a:t>
            </a:r>
          </a:p>
          <a:p>
            <a:pPr marL="171450" indent="-171450">
              <a:buFont typeface="Arial"/>
              <a:buChar char="•"/>
            </a:pPr>
            <a:r>
              <a:rPr lang="en-GB">
                <a:ea typeface="Calibri"/>
                <a:cs typeface="Calibri"/>
              </a:rPr>
              <a:t>When talking through devices mention wood turning lathe!</a:t>
            </a:r>
          </a:p>
          <a:p>
            <a:pPr marL="171450" indent="-171450">
              <a:buFont typeface="Arial"/>
              <a:buChar char="•"/>
            </a:pPr>
            <a:r>
              <a:rPr lang="en-GB">
                <a:ea typeface="Calibri"/>
                <a:cs typeface="Calibri"/>
              </a:rPr>
              <a:t>When talking about community say someone wanted more men in their sheltered accommodation</a:t>
            </a:r>
          </a:p>
        </p:txBody>
      </p:sp>
      <p:sp>
        <p:nvSpPr>
          <p:cNvPr id="4" name="Slide Number Placeholder 3"/>
          <p:cNvSpPr>
            <a:spLocks noGrp="1"/>
          </p:cNvSpPr>
          <p:nvPr>
            <p:ph type="sldNum" sz="quarter" idx="5"/>
          </p:nvPr>
        </p:nvSpPr>
        <p:spPr/>
        <p:txBody>
          <a:bodyPr/>
          <a:lstStyle/>
          <a:p>
            <a:fld id="{10B67B67-6805-4946-8254-4AE2A013FDDF}" type="slidenum">
              <a:rPr lang="en-GB" smtClean="0"/>
              <a:t>33</a:t>
            </a:fld>
            <a:endParaRPr lang="en-GB"/>
          </a:p>
        </p:txBody>
      </p:sp>
    </p:spTree>
    <p:extLst>
      <p:ext uri="{BB962C8B-B14F-4D97-AF65-F5344CB8AC3E}">
        <p14:creationId xmlns:p14="http://schemas.microsoft.com/office/powerpoint/2010/main" val="17635023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Moray used a Vintage Tea engagement model for over 60s to promote positive health and wellbeing and identify gaps in community opportunities.  10 events were held which attracted over 700 people. </a:t>
            </a:r>
          </a:p>
          <a:p>
            <a:r>
              <a:rPr lang="en-GB">
                <a:cs typeface="Calibri"/>
              </a:rPr>
              <a:t>Examples – there was an ask for a living well resource where people can get information and advice about how to stay well - </a:t>
            </a:r>
            <a:r>
              <a:rPr lang="en-GB" err="1">
                <a:cs typeface="Calibri"/>
              </a:rPr>
              <a:t>healthpoint</a:t>
            </a:r>
            <a:r>
              <a:rPr lang="en-GB">
                <a:cs typeface="Calibri"/>
              </a:rPr>
              <a:t> outreach services available in both clinical and non clinical settings in each locality. </a:t>
            </a:r>
            <a:endParaRPr lang="en-GB">
              <a:ea typeface="Calibri"/>
              <a:cs typeface="Calibri"/>
            </a:endParaRPr>
          </a:p>
          <a:p>
            <a:r>
              <a:rPr lang="en-GB">
                <a:cs typeface="Calibri"/>
              </a:rPr>
              <a:t>Priority identified for those in the Buckie area was for more activity groups – Health Walks are now up and running, including evening walks and a sheltered housing group.</a:t>
            </a:r>
            <a:endParaRPr lang="en-GB">
              <a:ea typeface="Calibri"/>
              <a:cs typeface="Calibri"/>
            </a:endParaRPr>
          </a:p>
          <a:p>
            <a:endParaRPr lang="en-GB">
              <a:ea typeface="Calibri"/>
              <a:cs typeface="Calibri"/>
            </a:endParaRPr>
          </a:p>
          <a:p>
            <a:r>
              <a:rPr lang="en-GB" err="1">
                <a:ea typeface="Calibri"/>
                <a:cs typeface="Calibri"/>
              </a:rPr>
              <a:t>MeOC</a:t>
            </a:r>
            <a:r>
              <a:rPr lang="en-GB">
                <a:ea typeface="Calibri"/>
                <a:cs typeface="Calibri"/>
              </a:rPr>
              <a:t> standard self check tool was used by DWP colleagues in the Buckie area.  The data gathered through the tool highlighted the need for smoking cessation support.  As a response we put a </a:t>
            </a:r>
            <a:r>
              <a:rPr lang="en-GB" err="1">
                <a:ea typeface="Calibri"/>
                <a:cs typeface="Calibri"/>
              </a:rPr>
              <a:t>healthpoint</a:t>
            </a:r>
            <a:r>
              <a:rPr lang="en-GB">
                <a:ea typeface="Calibri"/>
                <a:cs typeface="Calibri"/>
              </a:rPr>
              <a:t> advisor to Buckie to deliver the support.  Without the data, we wouldn't know where the need was – increase value and impact.</a:t>
            </a:r>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34</a:t>
            </a:fld>
            <a:endParaRPr lang="en-GB"/>
          </a:p>
        </p:txBody>
      </p:sp>
    </p:spTree>
    <p:extLst>
      <p:ext uri="{BB962C8B-B14F-4D97-AF65-F5344CB8AC3E}">
        <p14:creationId xmlns:p14="http://schemas.microsoft.com/office/powerpoint/2010/main" val="3116798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35</a:t>
            </a:fld>
            <a:endParaRPr lang="en-GB"/>
          </a:p>
        </p:txBody>
      </p:sp>
    </p:spTree>
    <p:extLst>
      <p:ext uri="{BB962C8B-B14F-4D97-AF65-F5344CB8AC3E}">
        <p14:creationId xmlns:p14="http://schemas.microsoft.com/office/powerpoint/2010/main" val="2880020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36</a:t>
            </a:fld>
            <a:endParaRPr lang="en-GB"/>
          </a:p>
        </p:txBody>
      </p:sp>
    </p:spTree>
    <p:extLst>
      <p:ext uri="{BB962C8B-B14F-4D97-AF65-F5344CB8AC3E}">
        <p14:creationId xmlns:p14="http://schemas.microsoft.com/office/powerpoint/2010/main" val="3646952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Long term neurological disorder</a:t>
            </a:r>
          </a:p>
          <a:p>
            <a:r>
              <a:rPr lang="en-GB">
                <a:ea typeface="Calibri"/>
                <a:cs typeface="Calibri"/>
              </a:rPr>
              <a:t>Third most common health condition globally</a:t>
            </a:r>
          </a:p>
          <a:p>
            <a:r>
              <a:rPr lang="en-GB">
                <a:ea typeface="Calibri"/>
                <a:cs typeface="Calibri"/>
              </a:rPr>
              <a:t>Second highest cause of disability (first in women aged 15 – 49)</a:t>
            </a:r>
            <a:endParaRPr lang="en-GB"/>
          </a:p>
          <a:p>
            <a:r>
              <a:rPr lang="en-GB">
                <a:ea typeface="Calibri"/>
                <a:cs typeface="Calibri"/>
              </a:rPr>
              <a:t>Significant impact on daily living including work</a:t>
            </a:r>
            <a:endParaRPr lang="en-GB"/>
          </a:p>
          <a:p>
            <a:r>
              <a:rPr lang="en-GB">
                <a:ea typeface="Calibri"/>
                <a:cs typeface="Calibri"/>
              </a:rPr>
              <a:t>Under diagnosed </a:t>
            </a:r>
          </a:p>
        </p:txBody>
      </p:sp>
      <p:sp>
        <p:nvSpPr>
          <p:cNvPr id="4" name="Slide Number Placeholder 3"/>
          <p:cNvSpPr>
            <a:spLocks noGrp="1"/>
          </p:cNvSpPr>
          <p:nvPr>
            <p:ph type="sldNum" sz="quarter" idx="5"/>
          </p:nvPr>
        </p:nvSpPr>
        <p:spPr/>
        <p:txBody>
          <a:bodyPr/>
          <a:lstStyle/>
          <a:p>
            <a:fld id="{10B67B67-6805-4946-8254-4AE2A013FDDF}" type="slidenum">
              <a:rPr lang="en-GB" smtClean="0"/>
              <a:t>37</a:t>
            </a:fld>
            <a:endParaRPr lang="en-GB"/>
          </a:p>
        </p:txBody>
      </p:sp>
    </p:spTree>
    <p:extLst>
      <p:ext uri="{BB962C8B-B14F-4D97-AF65-F5344CB8AC3E}">
        <p14:creationId xmlns:p14="http://schemas.microsoft.com/office/powerpoint/2010/main" val="2225307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38</a:t>
            </a:fld>
            <a:endParaRPr lang="en-GB"/>
          </a:p>
        </p:txBody>
      </p:sp>
    </p:spTree>
    <p:extLst>
      <p:ext uri="{BB962C8B-B14F-4D97-AF65-F5344CB8AC3E}">
        <p14:creationId xmlns:p14="http://schemas.microsoft.com/office/powerpoint/2010/main" val="12430530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39</a:t>
            </a:fld>
            <a:endParaRPr lang="en-GB"/>
          </a:p>
        </p:txBody>
      </p:sp>
    </p:spTree>
    <p:extLst>
      <p:ext uri="{BB962C8B-B14F-4D97-AF65-F5344CB8AC3E}">
        <p14:creationId xmlns:p14="http://schemas.microsoft.com/office/powerpoint/2010/main" val="3280206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40</a:t>
            </a:fld>
            <a:endParaRPr lang="en-GB"/>
          </a:p>
        </p:txBody>
      </p:sp>
    </p:spTree>
    <p:extLst>
      <p:ext uri="{BB962C8B-B14F-4D97-AF65-F5344CB8AC3E}">
        <p14:creationId xmlns:p14="http://schemas.microsoft.com/office/powerpoint/2010/main" val="226667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Introduction slide,</a:t>
            </a:r>
          </a:p>
          <a:p>
            <a:r>
              <a:rPr lang="en-GB">
                <a:ea typeface="Calibri"/>
                <a:cs typeface="Calibri"/>
              </a:rPr>
              <a:t>We begin by introducing ourselves (and roles on next slide)</a:t>
            </a:r>
          </a:p>
        </p:txBody>
      </p:sp>
      <p:sp>
        <p:nvSpPr>
          <p:cNvPr id="4" name="Slide Number Placeholder 3"/>
          <p:cNvSpPr>
            <a:spLocks noGrp="1"/>
          </p:cNvSpPr>
          <p:nvPr>
            <p:ph type="sldNum" sz="quarter" idx="5"/>
          </p:nvPr>
        </p:nvSpPr>
        <p:spPr/>
        <p:txBody>
          <a:bodyPr/>
          <a:lstStyle/>
          <a:p>
            <a:fld id="{10B67B67-6805-4946-8254-4AE2A013FDDF}" type="slidenum">
              <a:rPr lang="en-GB" smtClean="0"/>
              <a:t>4</a:t>
            </a:fld>
            <a:endParaRPr lang="en-GB"/>
          </a:p>
        </p:txBody>
      </p:sp>
    </p:spTree>
    <p:extLst>
      <p:ext uri="{BB962C8B-B14F-4D97-AF65-F5344CB8AC3E}">
        <p14:creationId xmlns:p14="http://schemas.microsoft.com/office/powerpoint/2010/main" val="11742520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41</a:t>
            </a:fld>
            <a:endParaRPr lang="en-GB"/>
          </a:p>
        </p:txBody>
      </p:sp>
    </p:spTree>
    <p:extLst>
      <p:ext uri="{BB962C8B-B14F-4D97-AF65-F5344CB8AC3E}">
        <p14:creationId xmlns:p14="http://schemas.microsoft.com/office/powerpoint/2010/main" val="8989540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42</a:t>
            </a:fld>
            <a:endParaRPr lang="en-GB"/>
          </a:p>
        </p:txBody>
      </p:sp>
    </p:spTree>
    <p:extLst>
      <p:ext uri="{BB962C8B-B14F-4D97-AF65-F5344CB8AC3E}">
        <p14:creationId xmlns:p14="http://schemas.microsoft.com/office/powerpoint/2010/main" val="4348509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Last time I looked, almost 900 YouTube views</a:t>
            </a:r>
          </a:p>
        </p:txBody>
      </p:sp>
      <p:sp>
        <p:nvSpPr>
          <p:cNvPr id="4" name="Slide Number Placeholder 3"/>
          <p:cNvSpPr>
            <a:spLocks noGrp="1"/>
          </p:cNvSpPr>
          <p:nvPr>
            <p:ph type="sldNum" sz="quarter" idx="5"/>
          </p:nvPr>
        </p:nvSpPr>
        <p:spPr/>
        <p:txBody>
          <a:bodyPr/>
          <a:lstStyle/>
          <a:p>
            <a:fld id="{10B67B67-6805-4946-8254-4AE2A013FDDF}" type="slidenum">
              <a:rPr lang="en-GB" smtClean="0"/>
              <a:t>43</a:t>
            </a:fld>
            <a:endParaRPr lang="en-GB"/>
          </a:p>
        </p:txBody>
      </p:sp>
    </p:spTree>
    <p:extLst>
      <p:ext uri="{BB962C8B-B14F-4D97-AF65-F5344CB8AC3E}">
        <p14:creationId xmlns:p14="http://schemas.microsoft.com/office/powerpoint/2010/main" val="1531415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44</a:t>
            </a:fld>
            <a:endParaRPr lang="en-GB"/>
          </a:p>
        </p:txBody>
      </p:sp>
    </p:spTree>
    <p:extLst>
      <p:ext uri="{BB962C8B-B14F-4D97-AF65-F5344CB8AC3E}">
        <p14:creationId xmlns:p14="http://schemas.microsoft.com/office/powerpoint/2010/main" val="12260185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45</a:t>
            </a:fld>
            <a:endParaRPr lang="en-GB"/>
          </a:p>
        </p:txBody>
      </p:sp>
    </p:spTree>
    <p:extLst>
      <p:ext uri="{BB962C8B-B14F-4D97-AF65-F5344CB8AC3E}">
        <p14:creationId xmlns:p14="http://schemas.microsoft.com/office/powerpoint/2010/main" val="3404768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46</a:t>
            </a:fld>
            <a:endParaRPr lang="en-GB"/>
          </a:p>
        </p:txBody>
      </p:sp>
    </p:spTree>
    <p:extLst>
      <p:ext uri="{BB962C8B-B14F-4D97-AF65-F5344CB8AC3E}">
        <p14:creationId xmlns:p14="http://schemas.microsoft.com/office/powerpoint/2010/main" val="32129653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47</a:t>
            </a:fld>
            <a:endParaRPr lang="en-GB"/>
          </a:p>
        </p:txBody>
      </p:sp>
    </p:spTree>
    <p:extLst>
      <p:ext uri="{BB962C8B-B14F-4D97-AF65-F5344CB8AC3E}">
        <p14:creationId xmlns:p14="http://schemas.microsoft.com/office/powerpoint/2010/main" val="3598380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48</a:t>
            </a:fld>
            <a:endParaRPr lang="en-GB"/>
          </a:p>
        </p:txBody>
      </p:sp>
    </p:spTree>
    <p:extLst>
      <p:ext uri="{BB962C8B-B14F-4D97-AF65-F5344CB8AC3E}">
        <p14:creationId xmlns:p14="http://schemas.microsoft.com/office/powerpoint/2010/main" val="29700033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49</a:t>
            </a:fld>
            <a:endParaRPr lang="en-GB"/>
          </a:p>
        </p:txBody>
      </p:sp>
    </p:spTree>
    <p:extLst>
      <p:ext uri="{BB962C8B-B14F-4D97-AF65-F5344CB8AC3E}">
        <p14:creationId xmlns:p14="http://schemas.microsoft.com/office/powerpoint/2010/main" val="19185338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Also just hands up in the room</a:t>
            </a:r>
          </a:p>
          <a:p>
            <a:r>
              <a:rPr lang="en-GB">
                <a:ea typeface="Calibri"/>
                <a:cs typeface="Calibri"/>
              </a:rPr>
              <a:t>Link for when slides get sent out post-presentation</a:t>
            </a:r>
          </a:p>
        </p:txBody>
      </p:sp>
      <p:sp>
        <p:nvSpPr>
          <p:cNvPr id="4" name="Slide Number Placeholder 3"/>
          <p:cNvSpPr>
            <a:spLocks noGrp="1"/>
          </p:cNvSpPr>
          <p:nvPr>
            <p:ph type="sldNum" sz="quarter" idx="5"/>
          </p:nvPr>
        </p:nvSpPr>
        <p:spPr/>
        <p:txBody>
          <a:bodyPr/>
          <a:lstStyle/>
          <a:p>
            <a:fld id="{10B67B67-6805-4946-8254-4AE2A013FDDF}" type="slidenum">
              <a:rPr lang="en-GB" smtClean="0"/>
              <a:t>50</a:t>
            </a:fld>
            <a:endParaRPr lang="en-GB"/>
          </a:p>
        </p:txBody>
      </p:sp>
    </p:spTree>
    <p:extLst>
      <p:ext uri="{BB962C8B-B14F-4D97-AF65-F5344CB8AC3E}">
        <p14:creationId xmlns:p14="http://schemas.microsoft.com/office/powerpoint/2010/main" val="408848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90000"/>
              </a:lnSpc>
              <a:spcBef>
                <a:spcPts val="1000"/>
              </a:spcBef>
              <a:buFont typeface="Arial"/>
              <a:buChar char="•"/>
            </a:pPr>
            <a:r>
              <a:rPr lang="en-GB">
                <a:ea typeface="Calibri" panose="020F0502020204030204"/>
                <a:cs typeface="Calibri" panose="020F0502020204030204"/>
              </a:rPr>
              <a:t>Funded through Value Improvement Fund, 24months of funding, post started July 2023</a:t>
            </a:r>
            <a:endParaRPr lang="en-GB"/>
          </a:p>
          <a:p>
            <a:pPr marL="457200" indent="-457200">
              <a:lnSpc>
                <a:spcPct val="90000"/>
              </a:lnSpc>
              <a:spcBef>
                <a:spcPts val="1000"/>
              </a:spcBef>
              <a:buFont typeface="Arial"/>
              <a:buChar char="•"/>
            </a:pPr>
            <a:r>
              <a:rPr lang="en-GB"/>
              <a:t>The roles are continually developing</a:t>
            </a:r>
            <a:endParaRPr lang="en-GB">
              <a:ea typeface="Calibri"/>
              <a:cs typeface="Calibri"/>
            </a:endParaRPr>
          </a:p>
        </p:txBody>
      </p:sp>
      <p:sp>
        <p:nvSpPr>
          <p:cNvPr id="4" name="Slide Number Placeholder 3"/>
          <p:cNvSpPr>
            <a:spLocks noGrp="1"/>
          </p:cNvSpPr>
          <p:nvPr>
            <p:ph type="sldNum" sz="quarter" idx="5"/>
          </p:nvPr>
        </p:nvSpPr>
        <p:spPr/>
        <p:txBody>
          <a:bodyPr/>
          <a:lstStyle/>
          <a:p>
            <a:fld id="{10B67B67-6805-4946-8254-4AE2A013FDDF}" type="slidenum">
              <a:rPr lang="en-GB" smtClean="0"/>
              <a:t>5</a:t>
            </a:fld>
            <a:endParaRPr lang="en-GB"/>
          </a:p>
        </p:txBody>
      </p:sp>
    </p:spTree>
    <p:extLst>
      <p:ext uri="{BB962C8B-B14F-4D97-AF65-F5344CB8AC3E}">
        <p14:creationId xmlns:p14="http://schemas.microsoft.com/office/powerpoint/2010/main" val="1998653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p:txBody>
      </p:sp>
      <p:sp>
        <p:nvSpPr>
          <p:cNvPr id="4" name="Slide Number Placeholder 3"/>
          <p:cNvSpPr>
            <a:spLocks noGrp="1"/>
          </p:cNvSpPr>
          <p:nvPr>
            <p:ph type="sldNum" sz="quarter" idx="5"/>
          </p:nvPr>
        </p:nvSpPr>
        <p:spPr/>
        <p:txBody>
          <a:bodyPr/>
          <a:lstStyle/>
          <a:p>
            <a:fld id="{10B67B67-6805-4946-8254-4AE2A013FDDF}" type="slidenum">
              <a:rPr lang="en-GB" smtClean="0"/>
              <a:t>51</a:t>
            </a:fld>
            <a:endParaRPr lang="en-GB"/>
          </a:p>
        </p:txBody>
      </p:sp>
    </p:spTree>
    <p:extLst>
      <p:ext uri="{BB962C8B-B14F-4D97-AF65-F5344CB8AC3E}">
        <p14:creationId xmlns:p14="http://schemas.microsoft.com/office/powerpoint/2010/main" val="38100199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52</a:t>
            </a:fld>
            <a:endParaRPr lang="en-GB"/>
          </a:p>
        </p:txBody>
      </p:sp>
    </p:spTree>
    <p:extLst>
      <p:ext uri="{BB962C8B-B14F-4D97-AF65-F5344CB8AC3E}">
        <p14:creationId xmlns:p14="http://schemas.microsoft.com/office/powerpoint/2010/main" val="1918344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Links to National/Regional Strategic Drivers and Local Programmes with a focus on realistic medicine principles</a:t>
            </a:r>
          </a:p>
          <a:p>
            <a:endParaRPr lang="en-GB">
              <a:ea typeface="Calibri"/>
              <a:cs typeface="Calibri"/>
            </a:endParaRPr>
          </a:p>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10B67B67-6805-4946-8254-4AE2A013FDDF}" type="slidenum">
              <a:rPr lang="en-GB" smtClean="0"/>
              <a:t>6</a:t>
            </a:fld>
            <a:endParaRPr lang="en-GB"/>
          </a:p>
        </p:txBody>
      </p:sp>
    </p:spTree>
    <p:extLst>
      <p:ext uri="{BB962C8B-B14F-4D97-AF65-F5344CB8AC3E}">
        <p14:creationId xmlns:p14="http://schemas.microsoft.com/office/powerpoint/2010/main" val="2003956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5"/>
          </p:nvPr>
        </p:nvSpPr>
        <p:spPr/>
        <p:txBody>
          <a:bodyPr/>
          <a:lstStyle/>
          <a:p>
            <a:fld id="{10B67B67-6805-4946-8254-4AE2A013FDDF}" type="slidenum">
              <a:rPr lang="en-GB" smtClean="0"/>
              <a:t>7</a:t>
            </a:fld>
            <a:endParaRPr lang="en-GB"/>
          </a:p>
        </p:txBody>
      </p:sp>
    </p:spTree>
    <p:extLst>
      <p:ext uri="{BB962C8B-B14F-4D97-AF65-F5344CB8AC3E}">
        <p14:creationId xmlns:p14="http://schemas.microsoft.com/office/powerpoint/2010/main" val="62054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a:ea typeface="Calibri"/>
                <a:cs typeface="Calibri"/>
              </a:rPr>
              <a:t>Explain </a:t>
            </a:r>
            <a:r>
              <a:rPr lang="en-GB" err="1">
                <a:ea typeface="Calibri"/>
                <a:cs typeface="Calibri"/>
              </a:rPr>
              <a:t>MeOC</a:t>
            </a:r>
            <a:r>
              <a:rPr lang="en-GB">
                <a:ea typeface="Calibri"/>
                <a:cs typeface="Calibri"/>
              </a:rPr>
              <a:t> process/approach.</a:t>
            </a:r>
          </a:p>
          <a:p>
            <a:pPr marL="171450" indent="-171450">
              <a:buFont typeface="Arial"/>
              <a:buChar char="•"/>
            </a:pPr>
            <a:r>
              <a:rPr lang="en-GB">
                <a:ea typeface="Calibri"/>
                <a:cs typeface="Calibri"/>
              </a:rPr>
              <a:t>We give practitioners the resources and support needed to have simple light touch conversations with people. </a:t>
            </a:r>
          </a:p>
          <a:p>
            <a:endParaRPr lang="en-GB">
              <a:ea typeface="Calibri"/>
              <a:cs typeface="Calibri"/>
            </a:endParaRPr>
          </a:p>
        </p:txBody>
      </p:sp>
      <p:sp>
        <p:nvSpPr>
          <p:cNvPr id="4" name="Slide Number Placeholder 3"/>
          <p:cNvSpPr>
            <a:spLocks noGrp="1"/>
          </p:cNvSpPr>
          <p:nvPr>
            <p:ph type="sldNum" sz="quarter" idx="5"/>
          </p:nvPr>
        </p:nvSpPr>
        <p:spPr/>
        <p:txBody>
          <a:bodyPr/>
          <a:lstStyle/>
          <a:p>
            <a:fld id="{10B67B67-6805-4946-8254-4AE2A013FDDF}" type="slidenum">
              <a:rPr lang="en-GB" smtClean="0"/>
              <a:t>8</a:t>
            </a:fld>
            <a:endParaRPr lang="en-GB"/>
          </a:p>
        </p:txBody>
      </p:sp>
    </p:spTree>
    <p:extLst>
      <p:ext uri="{BB962C8B-B14F-4D97-AF65-F5344CB8AC3E}">
        <p14:creationId xmlns:p14="http://schemas.microsoft.com/office/powerpoint/2010/main" val="3082628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Catch them where they are!</a:t>
            </a:r>
          </a:p>
          <a:p>
            <a:pPr marL="171450" indent="-171450">
              <a:buFont typeface="Calibri"/>
              <a:buChar char="-"/>
            </a:pPr>
            <a:r>
              <a:rPr lang="en-GB">
                <a:ea typeface="Calibri"/>
                <a:cs typeface="Calibri"/>
              </a:rPr>
              <a:t>People are waiting after their vaccinations</a:t>
            </a:r>
          </a:p>
          <a:p>
            <a:pPr marL="171450" indent="-171450">
              <a:buFont typeface="Calibri"/>
              <a:buChar char="-"/>
            </a:pPr>
            <a:r>
              <a:rPr lang="en-GB">
                <a:ea typeface="Calibri"/>
                <a:cs typeface="Calibri"/>
              </a:rPr>
              <a:t>Chatting to people during this wait </a:t>
            </a:r>
          </a:p>
          <a:p>
            <a:pPr marL="171450" indent="-171450">
              <a:buFont typeface="Calibri"/>
              <a:buChar char="-"/>
            </a:pPr>
            <a:r>
              <a:rPr lang="en-GB">
                <a:ea typeface="Calibri"/>
                <a:cs typeface="Calibri"/>
              </a:rPr>
              <a:t> giving them a questionnaire to fill in and a resource sheet to take home with them</a:t>
            </a:r>
            <a:endParaRPr lang="en-GB"/>
          </a:p>
        </p:txBody>
      </p:sp>
      <p:sp>
        <p:nvSpPr>
          <p:cNvPr id="4" name="Slide Number Placeholder 3"/>
          <p:cNvSpPr>
            <a:spLocks noGrp="1"/>
          </p:cNvSpPr>
          <p:nvPr>
            <p:ph type="sldNum" sz="quarter" idx="5"/>
          </p:nvPr>
        </p:nvSpPr>
        <p:spPr/>
        <p:txBody>
          <a:bodyPr/>
          <a:lstStyle/>
          <a:p>
            <a:fld id="{10B67B67-6805-4946-8254-4AE2A013FDDF}" type="slidenum">
              <a:rPr lang="en-GB" smtClean="0"/>
              <a:t>9</a:t>
            </a:fld>
            <a:endParaRPr lang="en-GB"/>
          </a:p>
        </p:txBody>
      </p:sp>
    </p:spTree>
    <p:extLst>
      <p:ext uri="{BB962C8B-B14F-4D97-AF65-F5344CB8AC3E}">
        <p14:creationId xmlns:p14="http://schemas.microsoft.com/office/powerpoint/2010/main" val="669652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57559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76866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62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47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33951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877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6180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7680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604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0074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63911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0749883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5.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24.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5.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34.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image" Target="../media/image39.svg"/><Relationship Id="rId5" Type="http://schemas.openxmlformats.org/officeDocument/2006/relationships/image" Target="../media/image39.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41.jpe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hyperlink" Target="https://sway.cloud.microsoft/raw3hUE4g5Xyg6iE?ref=Link" TargetMode="Externa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hyperlink" Target="mailto:gram.realisticmedicine@nhs.scot" TargetMode="Externa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hyperlink" Target="mailto:gram.realisticmedicine@nhs.scot" TargetMode="Externa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gradFill flip="none" rotWithShape="1">
            <a:gsLst>
              <a:gs pos="0">
                <a:schemeClr val="accent1">
                  <a:lumMod val="50000"/>
                </a:schemeClr>
              </a:gs>
              <a:gs pos="28000">
                <a:srgbClr val="4F9EC9">
                  <a:shade val="67500"/>
                  <a:satMod val="115000"/>
                </a:srgbClr>
              </a:gs>
              <a:gs pos="86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638" y="185259"/>
            <a:ext cx="3145337" cy="1272271"/>
          </a:xfrm>
          <a:prstGeom prst="rect">
            <a:avLst/>
          </a:prstGeom>
        </p:spPr>
      </p:pic>
      <p:sp>
        <p:nvSpPr>
          <p:cNvPr id="4" name="TextBox 3">
            <a:extLst>
              <a:ext uri="{FF2B5EF4-FFF2-40B4-BE49-F238E27FC236}">
                <a16:creationId xmlns:a16="http://schemas.microsoft.com/office/drawing/2014/main" id="{8CEFE4C8-4BB4-C01E-0657-84D35C6D3A01}"/>
              </a:ext>
            </a:extLst>
          </p:cNvPr>
          <p:cNvSpPr txBox="1"/>
          <p:nvPr/>
        </p:nvSpPr>
        <p:spPr>
          <a:xfrm>
            <a:off x="4653151" y="2042665"/>
            <a:ext cx="7256050" cy="1138773"/>
          </a:xfrm>
          <a:prstGeom prst="rect">
            <a:avLst/>
          </a:prstGeom>
          <a:noFill/>
        </p:spPr>
        <p:txBody>
          <a:bodyPr wrap="square" lIns="91440" tIns="45720" rIns="91440" bIns="45720" rtlCol="0" anchor="t">
            <a:spAutoFit/>
          </a:bodyPr>
          <a:lstStyle/>
          <a:p>
            <a:r>
              <a:rPr lang="en-GB" sz="3200" b="1">
                <a:solidFill>
                  <a:srgbClr val="002C69"/>
                </a:solidFill>
                <a:latin typeface="HGSSoeiKakugothicUB"/>
                <a:ea typeface="HGSSoeiKakugothicUB"/>
              </a:rPr>
              <a:t>How to... Make every opportunity count </a:t>
            </a:r>
          </a:p>
          <a:p>
            <a:r>
              <a:rPr lang="en-GB" sz="2000" b="1" i="1">
                <a:solidFill>
                  <a:srgbClr val="002C69"/>
                </a:solidFill>
                <a:ea typeface="+mn-lt"/>
                <a:cs typeface="+mn-lt"/>
              </a:rPr>
              <a:t>Beyond signposting, connecting communities in NHS Grampian</a:t>
            </a:r>
            <a:endParaRPr lang="en-GB" sz="2000"/>
          </a:p>
          <a:p>
            <a:endParaRPr lang="en-GB" sz="1600" b="1" i="1">
              <a:solidFill>
                <a:srgbClr val="445369"/>
              </a:solidFill>
              <a:latin typeface="Segoe UI"/>
              <a:ea typeface="HGSSoeiKakugothicUB"/>
              <a:cs typeface="Segoe UI"/>
            </a:endParaRPr>
          </a:p>
        </p:txBody>
      </p:sp>
      <p:sp>
        <p:nvSpPr>
          <p:cNvPr id="6" name="TextBox 5">
            <a:extLst>
              <a:ext uri="{FF2B5EF4-FFF2-40B4-BE49-F238E27FC236}">
                <a16:creationId xmlns:a16="http://schemas.microsoft.com/office/drawing/2014/main" id="{0212E162-D93D-F955-BD5E-D1DB6EE98FF8}"/>
              </a:ext>
            </a:extLst>
          </p:cNvPr>
          <p:cNvSpPr txBox="1"/>
          <p:nvPr/>
        </p:nvSpPr>
        <p:spPr>
          <a:xfrm>
            <a:off x="4653541" y="3552218"/>
            <a:ext cx="7004484" cy="2154436"/>
          </a:xfrm>
          <a:prstGeom prst="rect">
            <a:avLst/>
          </a:prstGeom>
          <a:noFill/>
        </p:spPr>
        <p:txBody>
          <a:bodyPr wrap="square" lIns="91440" tIns="45720" rIns="91440" bIns="45720" rtlCol="0" anchor="t">
            <a:spAutoFit/>
          </a:bodyPr>
          <a:lstStyle/>
          <a:p>
            <a:r>
              <a:rPr lang="en-GB" sz="2200">
                <a:ea typeface="+mn-lt"/>
                <a:cs typeface="+mn-lt"/>
              </a:rPr>
              <a:t>Laura Sutherland, Locality Manager</a:t>
            </a:r>
            <a:endParaRPr lang="en-US"/>
          </a:p>
          <a:p>
            <a:r>
              <a:rPr lang="en-GB" sz="2200">
                <a:ea typeface="+mn-lt"/>
                <a:cs typeface="+mn-lt"/>
              </a:rPr>
              <a:t>Lisa Taylor, Health Improvement Team Lead (acting)</a:t>
            </a:r>
            <a:endParaRPr lang="en-GB"/>
          </a:p>
          <a:p>
            <a:r>
              <a:rPr lang="en-GB" sz="2200">
                <a:ea typeface="+mn-lt"/>
                <a:cs typeface="+mn-lt"/>
              </a:rPr>
              <a:t>Alice Illingworth, Realistic Medicine Wellbeing Coordinator</a:t>
            </a:r>
            <a:endParaRPr lang="en-GB"/>
          </a:p>
          <a:p>
            <a:r>
              <a:rPr lang="en-GB" sz="2200">
                <a:ea typeface="+mn-lt"/>
                <a:cs typeface="+mn-lt"/>
              </a:rPr>
              <a:t>Nicole Davison, Realistic Medicine Wellbeing Coordinator</a:t>
            </a:r>
            <a:endParaRPr lang="en-GB"/>
          </a:p>
          <a:p>
            <a:r>
              <a:rPr lang="en-GB" sz="2200">
                <a:ea typeface="+mn-lt"/>
                <a:cs typeface="+mn-lt"/>
              </a:rPr>
              <a:t>Katy Styles, Realistic Medicine Clinical Lead</a:t>
            </a:r>
            <a:endParaRPr lang="en-GB"/>
          </a:p>
          <a:p>
            <a:endParaRPr lang="en-GB" sz="2400">
              <a:latin typeface="HGSSoeiKakugothicUB" panose="020B0400000000000000" pitchFamily="34" charset="-128"/>
              <a:ea typeface="HGSSoeiKakugothicUB" panose="020B0400000000000000" pitchFamily="34" charset="-128"/>
            </a:endParaRPr>
          </a:p>
        </p:txBody>
      </p:sp>
      <p:sp>
        <p:nvSpPr>
          <p:cNvPr id="8" name="TextBox 7">
            <a:extLst>
              <a:ext uri="{FF2B5EF4-FFF2-40B4-BE49-F238E27FC236}">
                <a16:creationId xmlns:a16="http://schemas.microsoft.com/office/drawing/2014/main" id="{43D01B40-6543-21A0-8F74-4F7B93B35A12}"/>
              </a:ext>
            </a:extLst>
          </p:cNvPr>
          <p:cNvSpPr txBox="1"/>
          <p:nvPr/>
        </p:nvSpPr>
        <p:spPr>
          <a:xfrm>
            <a:off x="683086" y="2044793"/>
            <a:ext cx="3508178" cy="584775"/>
          </a:xfrm>
          <a:prstGeom prst="rect">
            <a:avLst/>
          </a:prstGeom>
          <a:noFill/>
        </p:spPr>
        <p:txBody>
          <a:bodyPr wrap="square" rtlCol="0">
            <a:spAutoFit/>
          </a:bodyPr>
          <a:lstStyle/>
          <a:p>
            <a:r>
              <a:rPr lang="en-GB" sz="3200"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a:t>
            </a:r>
          </a:p>
        </p:txBody>
      </p:sp>
      <p:sp>
        <p:nvSpPr>
          <p:cNvPr id="12" name="TextBox 11">
            <a:extLst>
              <a:ext uri="{FF2B5EF4-FFF2-40B4-BE49-F238E27FC236}">
                <a16:creationId xmlns:a16="http://schemas.microsoft.com/office/drawing/2014/main" id="{FBE2BCC6-A217-0958-0DDF-EED1B33136A7}"/>
              </a:ext>
            </a:extLst>
          </p:cNvPr>
          <p:cNvSpPr txBox="1"/>
          <p:nvPr/>
        </p:nvSpPr>
        <p:spPr>
          <a:xfrm>
            <a:off x="736841" y="2849491"/>
            <a:ext cx="3260211" cy="1077218"/>
          </a:xfrm>
          <a:prstGeom prst="rect">
            <a:avLst/>
          </a:prstGeom>
          <a:noFill/>
        </p:spPr>
        <p:txBody>
          <a:bodyPr wrap="square" rtlCol="0">
            <a:spAutoFit/>
          </a:bodyPr>
          <a:lstStyle/>
          <a:p>
            <a:pPr algn="ctr"/>
            <a:r>
              <a:rPr lang="en-GB" sz="3200" b="1">
                <a:solidFill>
                  <a:schemeClr val="bg1"/>
                </a:solidFill>
                <a:latin typeface="HGSSoeiKakugothicUB" panose="020B0400000000000000" pitchFamily="34" charset="-128"/>
                <a:ea typeface="HGSSoeiKakugothicUB" panose="020B0400000000000000" pitchFamily="34" charset="-128"/>
              </a:rPr>
              <a:t>Reform and Recovery</a:t>
            </a:r>
          </a:p>
        </p:txBody>
      </p:sp>
      <p:grpSp>
        <p:nvGrpSpPr>
          <p:cNvPr id="15" name="Group 14">
            <a:extLst>
              <a:ext uri="{FF2B5EF4-FFF2-40B4-BE49-F238E27FC236}">
                <a16:creationId xmlns:a16="http://schemas.microsoft.com/office/drawing/2014/main" id="{BFD0AE7F-9037-D8F9-9091-FDF0BA7EBE8D}"/>
              </a:ext>
            </a:extLst>
          </p:cNvPr>
          <p:cNvGrpSpPr/>
          <p:nvPr/>
        </p:nvGrpSpPr>
        <p:grpSpPr>
          <a:xfrm>
            <a:off x="891156" y="4127488"/>
            <a:ext cx="3141710" cy="1190702"/>
            <a:chOff x="837624" y="4764556"/>
            <a:chExt cx="3141710" cy="1190702"/>
          </a:xfrm>
        </p:grpSpPr>
        <p:pic>
          <p:nvPicPr>
            <p:cNvPr id="16" name="Picture 2" descr="Twitter Logo transparent PNG - StickPNG">
              <a:extLst>
                <a:ext uri="{FF2B5EF4-FFF2-40B4-BE49-F238E27FC236}">
                  <a16:creationId xmlns:a16="http://schemas.microsoft.com/office/drawing/2014/main" id="{EB0F0B5C-8561-4659-DDAE-94914A75D31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1002" y="4764556"/>
              <a:ext cx="828774" cy="82877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C3F0B20-0E83-C1FE-88B7-DEE912FEC05C}"/>
                </a:ext>
              </a:extLst>
            </p:cNvPr>
            <p:cNvSpPr txBox="1"/>
            <p:nvPr/>
          </p:nvSpPr>
          <p:spPr>
            <a:xfrm>
              <a:off x="837624" y="5308927"/>
              <a:ext cx="2826327" cy="646331"/>
            </a:xfrm>
            <a:prstGeom prst="rect">
              <a:avLst/>
            </a:prstGeom>
            <a:noFill/>
          </p:spPr>
          <p:txBody>
            <a:bodyPr wrap="square" rtlCol="0">
              <a:spAutoFit/>
            </a:bodyPr>
            <a:lstStyle/>
            <a:p>
              <a:endParaRPr lang="en-GB">
                <a:solidFill>
                  <a:schemeClr val="bg1"/>
                </a:solidFill>
              </a:endParaRPr>
            </a:p>
            <a:p>
              <a:r>
                <a:rPr lang="en-GB">
                  <a:solidFill>
                    <a:schemeClr val="bg1"/>
                  </a:solidFill>
                </a:rPr>
                <a:t>www.realisticmedicine.scot</a:t>
              </a:r>
            </a:p>
          </p:txBody>
        </p:sp>
        <p:sp>
          <p:nvSpPr>
            <p:cNvPr id="18" name="TextBox 17">
              <a:extLst>
                <a:ext uri="{FF2B5EF4-FFF2-40B4-BE49-F238E27FC236}">
                  <a16:creationId xmlns:a16="http://schemas.microsoft.com/office/drawing/2014/main" id="{D99E896C-C87F-87EB-FCF9-374A44A2DCFC}"/>
                </a:ext>
              </a:extLst>
            </p:cNvPr>
            <p:cNvSpPr txBox="1"/>
            <p:nvPr/>
          </p:nvSpPr>
          <p:spPr>
            <a:xfrm>
              <a:off x="1779776" y="4889966"/>
              <a:ext cx="1533236" cy="369332"/>
            </a:xfrm>
            <a:prstGeom prst="rect">
              <a:avLst/>
            </a:prstGeom>
            <a:noFill/>
          </p:spPr>
          <p:txBody>
            <a:bodyPr wrap="square" rtlCol="0">
              <a:spAutoFit/>
            </a:bodyPr>
            <a:lstStyle/>
            <a:p>
              <a:r>
                <a:rPr lang="en-GB">
                  <a:solidFill>
                    <a:schemeClr val="bg1"/>
                  </a:solidFill>
                </a:rPr>
                <a:t>@realisticmed</a:t>
              </a:r>
            </a:p>
          </p:txBody>
        </p:sp>
        <p:sp>
          <p:nvSpPr>
            <p:cNvPr id="19" name="TextBox 18">
              <a:extLst>
                <a:ext uri="{FF2B5EF4-FFF2-40B4-BE49-F238E27FC236}">
                  <a16:creationId xmlns:a16="http://schemas.microsoft.com/office/drawing/2014/main" id="{F82AEF2E-9B4E-9BE2-77E4-5D59B4C69987}"/>
                </a:ext>
              </a:extLst>
            </p:cNvPr>
            <p:cNvSpPr txBox="1"/>
            <p:nvPr/>
          </p:nvSpPr>
          <p:spPr>
            <a:xfrm>
              <a:off x="1779776" y="5178943"/>
              <a:ext cx="2199558" cy="369332"/>
            </a:xfrm>
            <a:prstGeom prst="rect">
              <a:avLst/>
            </a:prstGeom>
            <a:noFill/>
          </p:spPr>
          <p:txBody>
            <a:bodyPr wrap="square" rtlCol="0">
              <a:spAutoFit/>
            </a:bodyPr>
            <a:lstStyle/>
            <a:p>
              <a:r>
                <a:rPr lang="en-GB" i="1">
                  <a:solidFill>
                    <a:schemeClr val="bg1"/>
                  </a:solidFill>
                </a:rPr>
                <a:t>#RealMed2024</a:t>
              </a:r>
            </a:p>
          </p:txBody>
        </p:sp>
      </p:grpSp>
      <p:pic>
        <p:nvPicPr>
          <p:cNvPr id="10" name="Picture 9" descr="A blue text on a black background&#10;&#10;Description automatically generated">
            <a:extLst>
              <a:ext uri="{FF2B5EF4-FFF2-40B4-BE49-F238E27FC236}">
                <a16:creationId xmlns:a16="http://schemas.microsoft.com/office/drawing/2014/main" id="{3209A683-DB31-C919-DAFE-F70EC08B4E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31763" y="292490"/>
            <a:ext cx="3716357" cy="1015663"/>
          </a:xfrm>
          <a:prstGeom prst="rect">
            <a:avLst/>
          </a:prstGeom>
        </p:spPr>
      </p:pic>
    </p:spTree>
    <p:extLst>
      <p:ext uri="{BB962C8B-B14F-4D97-AF65-F5344CB8AC3E}">
        <p14:creationId xmlns:p14="http://schemas.microsoft.com/office/powerpoint/2010/main" val="39344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a:xfrm>
            <a:off x="396926" y="147916"/>
            <a:ext cx="7385539" cy="1325563"/>
          </a:xfrm>
        </p:spPr>
        <p:txBody>
          <a:bodyPr/>
          <a:lstStyle/>
          <a:p>
            <a:pPr algn="ctr"/>
            <a:r>
              <a:rPr lang="en-GB">
                <a:latin typeface="HGSSoeiKakugothicUB"/>
                <a:ea typeface="HGSSoeiKakugothicUB"/>
                <a:cs typeface="Calibri Light"/>
              </a:rPr>
              <a:t>Realistic Medicine Principles</a:t>
            </a:r>
            <a:endParaRPr lang="en-US"/>
          </a:p>
        </p:txBody>
      </p:sp>
      <p:sp>
        <p:nvSpPr>
          <p:cNvPr id="9" name="Content Placeholder 8">
            <a:extLst>
              <a:ext uri="{FF2B5EF4-FFF2-40B4-BE49-F238E27FC236}">
                <a16:creationId xmlns:a16="http://schemas.microsoft.com/office/drawing/2014/main" id="{0F20F52F-BA86-56A5-C84C-C9057FACD1CC}"/>
              </a:ext>
            </a:extLst>
          </p:cNvPr>
          <p:cNvSpPr>
            <a:spLocks noGrp="1"/>
          </p:cNvSpPr>
          <p:nvPr>
            <p:ph idx="1"/>
          </p:nvPr>
        </p:nvSpPr>
        <p:spPr>
          <a:xfrm>
            <a:off x="399580" y="1764342"/>
            <a:ext cx="6475609" cy="3461624"/>
          </a:xfrm>
        </p:spPr>
        <p:txBody>
          <a:bodyPr vert="horz" lIns="91440" tIns="45720" rIns="91440" bIns="45720" rtlCol="0" anchor="t">
            <a:normAutofit/>
          </a:bodyPr>
          <a:lstStyle/>
          <a:p>
            <a:pPr marL="457200" indent="-457200"/>
            <a:r>
              <a:rPr lang="en-GB" b="1">
                <a:solidFill>
                  <a:srgbClr val="2A6687"/>
                </a:solidFill>
                <a:cs typeface="Calibri"/>
              </a:rPr>
              <a:t>Personalised approach to care</a:t>
            </a:r>
            <a:endParaRPr lang="en-GB">
              <a:solidFill>
                <a:srgbClr val="2A6687"/>
              </a:solidFill>
              <a:ea typeface="Calibri"/>
              <a:cs typeface="Calibri"/>
            </a:endParaRPr>
          </a:p>
          <a:p>
            <a:pPr lvl="1">
              <a:buFont typeface="Courier New" panose="020B0604020202020204" pitchFamily="34" charset="0"/>
              <a:buChar char="o"/>
            </a:pPr>
            <a:r>
              <a:rPr lang="en-GB">
                <a:solidFill>
                  <a:srgbClr val="2A6687"/>
                </a:solidFill>
                <a:cs typeface="Calibri"/>
              </a:rPr>
              <a:t> encouraging personal ownership of health and health behaviours</a:t>
            </a:r>
            <a:endParaRPr lang="en-GB">
              <a:solidFill>
                <a:srgbClr val="2A6687"/>
              </a:solidFill>
              <a:ea typeface="Calibri"/>
              <a:cs typeface="Calibri"/>
            </a:endParaRPr>
          </a:p>
          <a:p>
            <a:pPr>
              <a:buFont typeface="Arial"/>
              <a:buChar char="•"/>
            </a:pPr>
            <a:r>
              <a:rPr lang="en-GB" b="1">
                <a:solidFill>
                  <a:srgbClr val="2A6687"/>
                </a:solidFill>
                <a:cs typeface="Calibri"/>
              </a:rPr>
              <a:t>Reducing Unwarranted Variation</a:t>
            </a:r>
            <a:endParaRPr lang="en-GB" b="1">
              <a:solidFill>
                <a:srgbClr val="2A6687"/>
              </a:solidFill>
              <a:ea typeface="Calibri"/>
              <a:cs typeface="Calibri"/>
            </a:endParaRPr>
          </a:p>
          <a:p>
            <a:pPr lvl="1">
              <a:buFont typeface="Courier New"/>
              <a:buChar char="o"/>
            </a:pPr>
            <a:r>
              <a:rPr lang="en-GB">
                <a:solidFill>
                  <a:srgbClr val="2A6687"/>
                </a:solidFill>
                <a:cs typeface="Calibri"/>
              </a:rPr>
              <a:t> locality specific data collection for wider service planning</a:t>
            </a:r>
            <a:endParaRPr lang="en-GB">
              <a:solidFill>
                <a:srgbClr val="2A6687"/>
              </a:solidFill>
              <a:ea typeface="Calibri"/>
              <a:cs typeface="Calibri"/>
            </a:endParaRPr>
          </a:p>
          <a:p>
            <a:r>
              <a:rPr lang="en-GB" b="1">
                <a:solidFill>
                  <a:srgbClr val="2A6687"/>
                </a:solidFill>
                <a:cs typeface="Calibri"/>
              </a:rPr>
              <a:t>Become Innovators and Improvers</a:t>
            </a:r>
            <a:endParaRPr lang="en-GB" b="1">
              <a:solidFill>
                <a:srgbClr val="2A6687"/>
              </a:solidFill>
              <a:ea typeface="Calibri"/>
              <a:cs typeface="Calibri"/>
            </a:endParaRPr>
          </a:p>
          <a:p>
            <a:pPr lvl="1">
              <a:buFont typeface="Courier New" panose="020B0604020202020204" pitchFamily="34" charset="0"/>
              <a:buChar char="o"/>
            </a:pPr>
            <a:r>
              <a:rPr lang="en-GB">
                <a:solidFill>
                  <a:srgbClr val="2A6687"/>
                </a:solidFill>
                <a:cs typeface="Calibri"/>
              </a:rPr>
              <a:t> rapid cycles of testing and adjustment</a:t>
            </a:r>
            <a:endParaRPr lang="en-GB">
              <a:solidFill>
                <a:srgbClr val="2A6687"/>
              </a:solidFill>
              <a:ea typeface="Calibri"/>
              <a:cs typeface="Calibri"/>
            </a:endParaRPr>
          </a:p>
        </p:txBody>
      </p:sp>
      <p:grpSp>
        <p:nvGrpSpPr>
          <p:cNvPr id="17" name="Group 16">
            <a:extLst>
              <a:ext uri="{FF2B5EF4-FFF2-40B4-BE49-F238E27FC236}">
                <a16:creationId xmlns:a16="http://schemas.microsoft.com/office/drawing/2014/main" id="{850D4877-BF30-67CF-704C-D83BE859767C}"/>
              </a:ext>
            </a:extLst>
          </p:cNvPr>
          <p:cNvGrpSpPr/>
          <p:nvPr/>
        </p:nvGrpSpPr>
        <p:grpSpPr>
          <a:xfrm>
            <a:off x="6603632" y="1469269"/>
            <a:ext cx="4830602" cy="3980314"/>
            <a:chOff x="6094452" y="760503"/>
            <a:chExt cx="5736375" cy="5216765"/>
          </a:xfrm>
        </p:grpSpPr>
        <p:sp>
          <p:nvSpPr>
            <p:cNvPr id="14" name="Oval 13">
              <a:extLst>
                <a:ext uri="{FF2B5EF4-FFF2-40B4-BE49-F238E27FC236}">
                  <a16:creationId xmlns:a16="http://schemas.microsoft.com/office/drawing/2014/main" id="{2DB0669F-EB9A-5F73-25B2-6F8A98BC50B7}"/>
                </a:ext>
              </a:extLst>
            </p:cNvPr>
            <p:cNvSpPr/>
            <p:nvPr/>
          </p:nvSpPr>
          <p:spPr>
            <a:xfrm>
              <a:off x="6727656" y="2630828"/>
              <a:ext cx="3602237" cy="3346440"/>
            </a:xfrm>
            <a:prstGeom prst="ellipse">
              <a:avLst/>
            </a:prstGeom>
            <a:solidFill>
              <a:srgbClr val="2A6687"/>
            </a:solidFill>
            <a:ln>
              <a:solidFill>
                <a:srgbClr val="2A66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1402602-6C6F-C8BE-DC23-41FE22173861}"/>
                </a:ext>
              </a:extLst>
            </p:cNvPr>
            <p:cNvSpPr/>
            <p:nvPr/>
          </p:nvSpPr>
          <p:spPr>
            <a:xfrm>
              <a:off x="6441993" y="760503"/>
              <a:ext cx="2839254" cy="2802941"/>
            </a:xfrm>
            <a:prstGeom prst="ellipse">
              <a:avLst/>
            </a:prstGeom>
            <a:solidFill>
              <a:srgbClr val="2A6687"/>
            </a:solidFill>
            <a:ln>
              <a:solidFill>
                <a:srgbClr val="2A66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D00692CA-C038-6871-386A-4383F065DF7A}"/>
                </a:ext>
              </a:extLst>
            </p:cNvPr>
            <p:cNvSpPr/>
            <p:nvPr/>
          </p:nvSpPr>
          <p:spPr>
            <a:xfrm>
              <a:off x="8228590" y="1456832"/>
              <a:ext cx="3602237" cy="3346440"/>
            </a:xfrm>
            <a:prstGeom prst="ellipse">
              <a:avLst/>
            </a:prstGeom>
            <a:solidFill>
              <a:srgbClr val="2A6687"/>
            </a:solidFill>
            <a:ln>
              <a:solidFill>
                <a:srgbClr val="2A668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group of people with medical staff&#10;&#10;Description automatically generated">
              <a:extLst>
                <a:ext uri="{FF2B5EF4-FFF2-40B4-BE49-F238E27FC236}">
                  <a16:creationId xmlns:a16="http://schemas.microsoft.com/office/drawing/2014/main" id="{4F8877C6-7C67-AF01-A537-3D325510DF67}"/>
                </a:ext>
              </a:extLst>
            </p:cNvPr>
            <p:cNvPicPr>
              <a:picLocks noChangeAspect="1"/>
            </p:cNvPicPr>
            <p:nvPr/>
          </p:nvPicPr>
          <p:blipFill>
            <a:blip r:embed="rId5"/>
            <a:stretch>
              <a:fillRect/>
            </a:stretch>
          </p:blipFill>
          <p:spPr>
            <a:xfrm>
              <a:off x="6094452" y="859018"/>
              <a:ext cx="3509797" cy="2462020"/>
            </a:xfrm>
            <a:prstGeom prst="rect">
              <a:avLst/>
            </a:prstGeom>
          </p:spPr>
        </p:pic>
        <p:pic>
          <p:nvPicPr>
            <p:cNvPr id="10" name="Picture 9" descr="A group of syringes with red and blue caps&#10;&#10;Description automatically generated">
              <a:extLst>
                <a:ext uri="{FF2B5EF4-FFF2-40B4-BE49-F238E27FC236}">
                  <a16:creationId xmlns:a16="http://schemas.microsoft.com/office/drawing/2014/main" id="{3DA5BE43-BFC6-0EFB-1DE2-9BC79CD701A1}"/>
                </a:ext>
              </a:extLst>
            </p:cNvPr>
            <p:cNvPicPr>
              <a:picLocks noChangeAspect="1"/>
            </p:cNvPicPr>
            <p:nvPr/>
          </p:nvPicPr>
          <p:blipFill>
            <a:blip r:embed="rId6"/>
            <a:stretch>
              <a:fillRect/>
            </a:stretch>
          </p:blipFill>
          <p:spPr>
            <a:xfrm>
              <a:off x="8770959" y="2295116"/>
              <a:ext cx="2910730" cy="2022313"/>
            </a:xfrm>
            <a:prstGeom prst="rect">
              <a:avLst/>
            </a:prstGeom>
          </p:spPr>
        </p:pic>
        <p:pic>
          <p:nvPicPr>
            <p:cNvPr id="11" name="Picture 10" descr="A group of light bulbs&#10;&#10;Description automatically generated">
              <a:extLst>
                <a:ext uri="{FF2B5EF4-FFF2-40B4-BE49-F238E27FC236}">
                  <a16:creationId xmlns:a16="http://schemas.microsoft.com/office/drawing/2014/main" id="{55F6C3FC-3961-00AB-359B-6D6DCE4B1128}"/>
                </a:ext>
              </a:extLst>
            </p:cNvPr>
            <p:cNvPicPr>
              <a:picLocks noChangeAspect="1"/>
            </p:cNvPicPr>
            <p:nvPr/>
          </p:nvPicPr>
          <p:blipFill>
            <a:blip r:embed="rId7"/>
            <a:stretch>
              <a:fillRect/>
            </a:stretch>
          </p:blipFill>
          <p:spPr>
            <a:xfrm>
              <a:off x="6930097" y="3551044"/>
              <a:ext cx="3093705" cy="2164473"/>
            </a:xfrm>
            <a:prstGeom prst="rect">
              <a:avLst/>
            </a:prstGeom>
          </p:spPr>
        </p:pic>
      </p:grpSp>
    </p:spTree>
    <p:extLst>
      <p:ext uri="{BB962C8B-B14F-4D97-AF65-F5344CB8AC3E}">
        <p14:creationId xmlns:p14="http://schemas.microsoft.com/office/powerpoint/2010/main" val="16894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pic>
        <p:nvPicPr>
          <p:cNvPr id="2" name="Picture 1" descr="A white paper with black and white text&#10;&#10;Description automatically generated">
            <a:extLst>
              <a:ext uri="{FF2B5EF4-FFF2-40B4-BE49-F238E27FC236}">
                <a16:creationId xmlns:a16="http://schemas.microsoft.com/office/drawing/2014/main" id="{E5094F2A-8C08-CA3C-5BFF-A3B2362FFA2C}"/>
              </a:ext>
            </a:extLst>
          </p:cNvPr>
          <p:cNvPicPr>
            <a:picLocks noChangeAspect="1"/>
          </p:cNvPicPr>
          <p:nvPr/>
        </p:nvPicPr>
        <p:blipFill>
          <a:blip r:embed="rId5"/>
          <a:stretch>
            <a:fillRect/>
          </a:stretch>
        </p:blipFill>
        <p:spPr>
          <a:xfrm>
            <a:off x="3908555" y="70338"/>
            <a:ext cx="4410060" cy="6248400"/>
          </a:xfrm>
          <a:prstGeom prst="rect">
            <a:avLst/>
          </a:prstGeom>
        </p:spPr>
      </p:pic>
    </p:spTree>
    <p:extLst>
      <p:ext uri="{BB962C8B-B14F-4D97-AF65-F5344CB8AC3E}">
        <p14:creationId xmlns:p14="http://schemas.microsoft.com/office/powerpoint/2010/main" val="4226587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pic>
        <p:nvPicPr>
          <p:cNvPr id="2" name="Picture 1">
            <a:extLst>
              <a:ext uri="{FF2B5EF4-FFF2-40B4-BE49-F238E27FC236}">
                <a16:creationId xmlns:a16="http://schemas.microsoft.com/office/drawing/2014/main" id="{34D2CB27-3841-9645-B2CB-58CF9990772C}"/>
              </a:ext>
            </a:extLst>
          </p:cNvPr>
          <p:cNvPicPr>
            <a:picLocks noChangeAspect="1"/>
          </p:cNvPicPr>
          <p:nvPr/>
        </p:nvPicPr>
        <p:blipFill>
          <a:blip r:embed="rId5"/>
          <a:stretch>
            <a:fillRect/>
          </a:stretch>
        </p:blipFill>
        <p:spPr>
          <a:xfrm>
            <a:off x="6631" y="-14788"/>
            <a:ext cx="4653987" cy="6278335"/>
          </a:xfrm>
          <a:prstGeom prst="rect">
            <a:avLst/>
          </a:prstGeom>
        </p:spPr>
      </p:pic>
      <p:pic>
        <p:nvPicPr>
          <p:cNvPr id="3" name="Picture 2" descr="A questionnaire with text and images&#10;&#10;Description automatically generated">
            <a:extLst>
              <a:ext uri="{FF2B5EF4-FFF2-40B4-BE49-F238E27FC236}">
                <a16:creationId xmlns:a16="http://schemas.microsoft.com/office/drawing/2014/main" id="{84005C0A-F94C-BEA9-92E7-C2AE778C062E}"/>
              </a:ext>
            </a:extLst>
          </p:cNvPr>
          <p:cNvPicPr>
            <a:picLocks noChangeAspect="1"/>
          </p:cNvPicPr>
          <p:nvPr/>
        </p:nvPicPr>
        <p:blipFill>
          <a:blip r:embed="rId6"/>
          <a:stretch>
            <a:fillRect/>
          </a:stretch>
        </p:blipFill>
        <p:spPr>
          <a:xfrm>
            <a:off x="1185575" y="-17354"/>
            <a:ext cx="4762662" cy="6406703"/>
          </a:xfrm>
          <a:prstGeom prst="rect">
            <a:avLst/>
          </a:prstGeom>
        </p:spPr>
      </p:pic>
      <p:pic>
        <p:nvPicPr>
          <p:cNvPr id="7" name="Picture 6" descr="A questionnaire with many black and white text&#10;&#10;Description automatically generated">
            <a:extLst>
              <a:ext uri="{FF2B5EF4-FFF2-40B4-BE49-F238E27FC236}">
                <a16:creationId xmlns:a16="http://schemas.microsoft.com/office/drawing/2014/main" id="{8123A4DD-F2BC-1711-391D-F966A26F9131}"/>
              </a:ext>
            </a:extLst>
          </p:cNvPr>
          <p:cNvPicPr>
            <a:picLocks noChangeAspect="1"/>
          </p:cNvPicPr>
          <p:nvPr/>
        </p:nvPicPr>
        <p:blipFill>
          <a:blip r:embed="rId7"/>
          <a:stretch>
            <a:fillRect/>
          </a:stretch>
        </p:blipFill>
        <p:spPr>
          <a:xfrm>
            <a:off x="3105465" y="280719"/>
            <a:ext cx="4520492" cy="6170761"/>
          </a:xfrm>
          <a:prstGeom prst="rect">
            <a:avLst/>
          </a:prstGeom>
        </p:spPr>
      </p:pic>
      <p:pic>
        <p:nvPicPr>
          <p:cNvPr id="9" name="Picture 8">
            <a:extLst>
              <a:ext uri="{FF2B5EF4-FFF2-40B4-BE49-F238E27FC236}">
                <a16:creationId xmlns:a16="http://schemas.microsoft.com/office/drawing/2014/main" id="{7D653D72-C580-D8CA-F761-AD3D6B588BCD}"/>
              </a:ext>
            </a:extLst>
          </p:cNvPr>
          <p:cNvPicPr>
            <a:picLocks noChangeAspect="1"/>
          </p:cNvPicPr>
          <p:nvPr/>
        </p:nvPicPr>
        <p:blipFill>
          <a:blip r:embed="rId8"/>
          <a:stretch>
            <a:fillRect/>
          </a:stretch>
        </p:blipFill>
        <p:spPr>
          <a:xfrm>
            <a:off x="5160143" y="219871"/>
            <a:ext cx="4513478" cy="6170762"/>
          </a:xfrm>
          <a:prstGeom prst="rect">
            <a:avLst/>
          </a:prstGeom>
        </p:spPr>
      </p:pic>
      <p:pic>
        <p:nvPicPr>
          <p:cNvPr id="11" name="Picture 10" descr="A questionnaire with black text&#10;&#10;Description automatically generated">
            <a:extLst>
              <a:ext uri="{FF2B5EF4-FFF2-40B4-BE49-F238E27FC236}">
                <a16:creationId xmlns:a16="http://schemas.microsoft.com/office/drawing/2014/main" id="{351F7D10-462D-AD9E-BEE5-AE8F16A271B0}"/>
              </a:ext>
            </a:extLst>
          </p:cNvPr>
          <p:cNvPicPr>
            <a:picLocks noChangeAspect="1"/>
          </p:cNvPicPr>
          <p:nvPr/>
        </p:nvPicPr>
        <p:blipFill>
          <a:blip r:embed="rId9"/>
          <a:stretch>
            <a:fillRect/>
          </a:stretch>
        </p:blipFill>
        <p:spPr>
          <a:xfrm>
            <a:off x="7418159" y="146958"/>
            <a:ext cx="4634833" cy="6306833"/>
          </a:xfrm>
          <a:prstGeom prst="rect">
            <a:avLst/>
          </a:prstGeom>
        </p:spPr>
      </p:pic>
    </p:spTree>
    <p:extLst>
      <p:ext uri="{BB962C8B-B14F-4D97-AF65-F5344CB8AC3E}">
        <p14:creationId xmlns:p14="http://schemas.microsoft.com/office/powerpoint/2010/main" val="403891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0-ppt_w/2"/>
                                          </p:val>
                                        </p:tav>
                                      </p:tavLst>
                                    </p:anim>
                                    <p:anim calcmode="lin" valueType="num">
                                      <p:cBhvr additive="base">
                                        <p:cTn id="13" dur="500"/>
                                        <p:tgtEl>
                                          <p:spTgt spid="2"/>
                                        </p:tgtEl>
                                        <p:attrNameLst>
                                          <p:attrName>ppt_y</p:attrName>
                                        </p:attrNameLst>
                                      </p:cBhvr>
                                      <p:tavLst>
                                        <p:tav tm="0">
                                          <p:val>
                                            <p:strVal val="ppt_y"/>
                                          </p:val>
                                        </p:tav>
                                        <p:tav tm="100000">
                                          <p:val>
                                            <p:strVal val="ppt_y"/>
                                          </p:val>
                                        </p:tav>
                                      </p:tavLst>
                                    </p:anim>
                                    <p:set>
                                      <p:cBhvr>
                                        <p:cTn id="14" dur="1" fill="hold">
                                          <p:stCondLst>
                                            <p:cond delay="499"/>
                                          </p:stCondLst>
                                        </p:cTn>
                                        <p:tgtEl>
                                          <p:spTgt spid="2"/>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8" fill="hold"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0-ppt_w/2"/>
                                          </p:val>
                                        </p:tav>
                                      </p:tavLst>
                                    </p:anim>
                                    <p:anim calcmode="lin" valueType="num">
                                      <p:cBhvr additive="base">
                                        <p:cTn id="23" dur="500"/>
                                        <p:tgtEl>
                                          <p:spTgt spid="3"/>
                                        </p:tgtEl>
                                        <p:attrNameLst>
                                          <p:attrName>ppt_y</p:attrName>
                                        </p:attrNameLst>
                                      </p:cBhvr>
                                      <p:tavLst>
                                        <p:tav tm="0">
                                          <p:val>
                                            <p:strVal val="ppt_y"/>
                                          </p:val>
                                        </p:tav>
                                        <p:tav tm="100000">
                                          <p:val>
                                            <p:strVal val="ppt_y"/>
                                          </p:val>
                                        </p:tav>
                                      </p:tavLst>
                                    </p:anim>
                                    <p:set>
                                      <p:cBhvr>
                                        <p:cTn id="24" dur="1" fill="hold">
                                          <p:stCondLst>
                                            <p:cond delay="499"/>
                                          </p:stCondLst>
                                        </p:cTn>
                                        <p:tgtEl>
                                          <p:spTgt spid="3"/>
                                        </p:tgtEl>
                                        <p:attrNameLst>
                                          <p:attrName>style.visibility</p:attrName>
                                        </p:attrNameLst>
                                      </p:cBhvr>
                                      <p:to>
                                        <p:strVal val="hidden"/>
                                      </p:to>
                                    </p:set>
                                  </p:childTnLst>
                                </p:cTn>
                              </p:par>
                              <p:par>
                                <p:cTn id="25" presetID="2" presetClass="entr" presetSubtype="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nodeType="click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0-ppt_w/2"/>
                                          </p:val>
                                        </p:tav>
                                      </p:tavLst>
                                    </p:anim>
                                    <p:anim calcmode="lin" valueType="num">
                                      <p:cBhvr additive="base">
                                        <p:cTn id="33" dur="500"/>
                                        <p:tgtEl>
                                          <p:spTgt spid="7"/>
                                        </p:tgtEl>
                                        <p:attrNameLst>
                                          <p:attrName>ppt_y</p:attrName>
                                        </p:attrNameLst>
                                      </p:cBhvr>
                                      <p:tavLst>
                                        <p:tav tm="0">
                                          <p:val>
                                            <p:strVal val="ppt_y"/>
                                          </p:val>
                                        </p:tav>
                                        <p:tav tm="100000">
                                          <p:val>
                                            <p:strVal val="ppt_y"/>
                                          </p:val>
                                        </p:tav>
                                      </p:tavLst>
                                    </p:anim>
                                    <p:set>
                                      <p:cBhvr>
                                        <p:cTn id="34" dur="1" fill="hold">
                                          <p:stCondLst>
                                            <p:cond delay="499"/>
                                          </p:stCondLst>
                                        </p:cTn>
                                        <p:tgtEl>
                                          <p:spTgt spid="7"/>
                                        </p:tgtEl>
                                        <p:attrNameLst>
                                          <p:attrName>style.visibility</p:attrName>
                                        </p:attrNameLst>
                                      </p:cBhvr>
                                      <p:to>
                                        <p:strVal val="hidden"/>
                                      </p:to>
                                    </p:set>
                                  </p:childTnLst>
                                </p:cTn>
                              </p:par>
                              <p:par>
                                <p:cTn id="35" presetID="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8" fill="hold"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0-ppt_w/2"/>
                                          </p:val>
                                        </p:tav>
                                      </p:tavLst>
                                    </p:anim>
                                    <p:anim calcmode="lin" valueType="num">
                                      <p:cBhvr additive="base">
                                        <p:cTn id="43" dur="500"/>
                                        <p:tgtEl>
                                          <p:spTgt spid="9"/>
                                        </p:tgtEl>
                                        <p:attrNameLst>
                                          <p:attrName>ppt_y</p:attrName>
                                        </p:attrNameLst>
                                      </p:cBhvr>
                                      <p:tavLst>
                                        <p:tav tm="0">
                                          <p:val>
                                            <p:strVal val="ppt_y"/>
                                          </p:val>
                                        </p:tav>
                                        <p:tav tm="100000">
                                          <p:val>
                                            <p:strVal val="ppt_y"/>
                                          </p:val>
                                        </p:tav>
                                      </p:tavLst>
                                    </p:anim>
                                    <p:set>
                                      <p:cBhvr>
                                        <p:cTn id="44" dur="1" fill="hold">
                                          <p:stCondLst>
                                            <p:cond delay="499"/>
                                          </p:stCondLst>
                                        </p:cTn>
                                        <p:tgtEl>
                                          <p:spTgt spid="9"/>
                                        </p:tgtEl>
                                        <p:attrNameLst>
                                          <p:attrName>style.visibility</p:attrName>
                                        </p:attrNameLst>
                                      </p:cBhvr>
                                      <p:to>
                                        <p:strVal val="hidden"/>
                                      </p:to>
                                    </p:set>
                                  </p:childTnLst>
                                </p:cTn>
                              </p:par>
                              <p:par>
                                <p:cTn id="45" presetID="2" presetClass="entr" presetSubtype="2"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pic>
        <p:nvPicPr>
          <p:cNvPr id="9" name="Picture 8" descr="A screenshot of a document&#10;&#10;Description automatically generated">
            <a:extLst>
              <a:ext uri="{FF2B5EF4-FFF2-40B4-BE49-F238E27FC236}">
                <a16:creationId xmlns:a16="http://schemas.microsoft.com/office/drawing/2014/main" id="{95CA9744-F6F9-7B5C-1975-2CFCB1532992}"/>
              </a:ext>
            </a:extLst>
          </p:cNvPr>
          <p:cNvPicPr>
            <a:picLocks noChangeAspect="1"/>
          </p:cNvPicPr>
          <p:nvPr/>
        </p:nvPicPr>
        <p:blipFill>
          <a:blip r:embed="rId5"/>
          <a:stretch>
            <a:fillRect/>
          </a:stretch>
        </p:blipFill>
        <p:spPr>
          <a:xfrm>
            <a:off x="5697398" y="2022"/>
            <a:ext cx="4654760" cy="6350725"/>
          </a:xfrm>
          <a:prstGeom prst="rect">
            <a:avLst/>
          </a:prstGeom>
        </p:spPr>
      </p:pic>
      <p:pic>
        <p:nvPicPr>
          <p:cNvPr id="10" name="Picture 9" descr="A screenshot of a medical website&#10;&#10;Description automatically generated">
            <a:extLst>
              <a:ext uri="{FF2B5EF4-FFF2-40B4-BE49-F238E27FC236}">
                <a16:creationId xmlns:a16="http://schemas.microsoft.com/office/drawing/2014/main" id="{B9CF85B0-4A17-F9A8-0AAA-EABD7EA67278}"/>
              </a:ext>
            </a:extLst>
          </p:cNvPr>
          <p:cNvPicPr>
            <a:picLocks noChangeAspect="1"/>
          </p:cNvPicPr>
          <p:nvPr/>
        </p:nvPicPr>
        <p:blipFill>
          <a:blip r:embed="rId6"/>
          <a:stretch>
            <a:fillRect/>
          </a:stretch>
        </p:blipFill>
        <p:spPr>
          <a:xfrm>
            <a:off x="1176411" y="92655"/>
            <a:ext cx="4575441" cy="6348248"/>
          </a:xfrm>
          <a:prstGeom prst="rect">
            <a:avLst/>
          </a:prstGeom>
        </p:spPr>
      </p:pic>
    </p:spTree>
    <p:extLst>
      <p:ext uri="{BB962C8B-B14F-4D97-AF65-F5344CB8AC3E}">
        <p14:creationId xmlns:p14="http://schemas.microsoft.com/office/powerpoint/2010/main" val="1392067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atin typeface="HGSSoeiKakugothicUB"/>
                <a:ea typeface="HGSSoeiKakugothicUB"/>
              </a:rPr>
              <a:t>Over to You!</a:t>
            </a:r>
          </a:p>
        </p:txBody>
      </p:sp>
      <p:sp>
        <p:nvSpPr>
          <p:cNvPr id="14" name="Subtitle 13">
            <a:extLst>
              <a:ext uri="{FF2B5EF4-FFF2-40B4-BE49-F238E27FC236}">
                <a16:creationId xmlns:a16="http://schemas.microsoft.com/office/drawing/2014/main" id="{E0081B1B-329E-72FE-61D1-20BCD5B18379}"/>
              </a:ext>
            </a:extLst>
          </p:cNvPr>
          <p:cNvSpPr>
            <a:spLocks noGrp="1"/>
          </p:cNvSpPr>
          <p:nvPr>
            <p:ph type="body" idx="1"/>
          </p:nvPr>
        </p:nvSpPr>
        <p:spPr/>
        <p:txBody>
          <a:bodyPr vert="horz" lIns="91440" tIns="45720" rIns="91440" bIns="45720" rtlCol="0" anchor="t">
            <a:normAutofit/>
          </a:bodyPr>
          <a:lstStyle/>
          <a:p>
            <a:r>
              <a:rPr lang="en-GB">
                <a:solidFill>
                  <a:srgbClr val="2A6687"/>
                </a:solidFill>
                <a:cs typeface="Calibri"/>
              </a:rPr>
              <a:t>Have your phones at the ready.</a:t>
            </a:r>
          </a:p>
        </p:txBody>
      </p:sp>
      <p:sp>
        <p:nvSpPr>
          <p:cNvPr id="6" name="Rectangle 5">
            <a:extLst>
              <a:ext uri="{FF2B5EF4-FFF2-40B4-BE49-F238E27FC236}">
                <a16:creationId xmlns:a16="http://schemas.microsoft.com/office/drawing/2014/main" id="{85572BBF-0C58-BEB0-24AF-2835DEED1870}"/>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9F1AC21-B5A2-F736-B17D-CB61DFAE6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10" name="TextBox 9">
            <a:extLst>
              <a:ext uri="{FF2B5EF4-FFF2-40B4-BE49-F238E27FC236}">
                <a16:creationId xmlns:a16="http://schemas.microsoft.com/office/drawing/2014/main" id="{456D9D51-B86B-16A5-A47B-66B818D540F8}"/>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2" name="Picture 11" descr="Blue text on a black background&#10;&#10;Description automatically generated">
            <a:extLst>
              <a:ext uri="{FF2B5EF4-FFF2-40B4-BE49-F238E27FC236}">
                <a16:creationId xmlns:a16="http://schemas.microsoft.com/office/drawing/2014/main" id="{1ACC477D-8E08-457F-9FA4-FF48B428AA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Tree>
    <p:extLst>
      <p:ext uri="{BB962C8B-B14F-4D97-AF65-F5344CB8AC3E}">
        <p14:creationId xmlns:p14="http://schemas.microsoft.com/office/powerpoint/2010/main" val="30415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12252" y="517549"/>
            <a:ext cx="4913587" cy="965055"/>
          </a:xfrm>
        </p:spPr>
        <p:txBody>
          <a:bodyPr/>
          <a:lstStyle/>
          <a:p>
            <a:r>
              <a:rPr lang="en-GB">
                <a:latin typeface="HGSSoeiKakugothicUB"/>
                <a:ea typeface="HGSSoeiKakugothicUB"/>
              </a:rPr>
              <a:t>Fred's story</a:t>
            </a:r>
          </a:p>
        </p:txBody>
      </p:sp>
      <p:sp>
        <p:nvSpPr>
          <p:cNvPr id="3" name="Subtitle 2"/>
          <p:cNvSpPr>
            <a:spLocks noGrp="1"/>
          </p:cNvSpPr>
          <p:nvPr>
            <p:ph type="subTitle" idx="1"/>
          </p:nvPr>
        </p:nvSpPr>
        <p:spPr>
          <a:xfrm>
            <a:off x="308250" y="1715811"/>
            <a:ext cx="4994998" cy="4459765"/>
          </a:xfrm>
        </p:spPr>
        <p:txBody>
          <a:bodyPr vert="horz" lIns="91440" tIns="45720" rIns="91440" bIns="45720" rtlCol="0" anchor="t">
            <a:normAutofit fontScale="92500" lnSpcReduction="20000"/>
          </a:bodyPr>
          <a:lstStyle/>
          <a:p>
            <a:r>
              <a:rPr lang="en-GB">
                <a:solidFill>
                  <a:srgbClr val="2A6687"/>
                </a:solidFill>
                <a:cs typeface="Calibri"/>
              </a:rPr>
              <a:t>Fred is a 78-year-old retired policeman. His wife died 5 years ago and since then he has spent most of his time on his own.</a:t>
            </a:r>
            <a:endParaRPr lang="en-US">
              <a:solidFill>
                <a:srgbClr val="2A6687"/>
              </a:solidFill>
              <a:ea typeface="Calibri"/>
              <a:cs typeface="Calibri"/>
            </a:endParaRPr>
          </a:p>
          <a:p>
            <a:r>
              <a:rPr lang="en-GB">
                <a:solidFill>
                  <a:srgbClr val="2A6687"/>
                </a:solidFill>
                <a:ea typeface="Calibri"/>
                <a:cs typeface="Calibri"/>
              </a:rPr>
              <a:t>He was diagnosed with Rheumatoid arthritis 3 years ago and has trouble with some of his joints.</a:t>
            </a:r>
          </a:p>
          <a:p>
            <a:r>
              <a:rPr lang="en-GB">
                <a:solidFill>
                  <a:srgbClr val="2A6687"/>
                </a:solidFill>
                <a:cs typeface="Calibri"/>
              </a:rPr>
              <a:t> His Brother lives in Australia and they keep in touch on Facebook.</a:t>
            </a:r>
            <a:endParaRPr lang="en-GB">
              <a:solidFill>
                <a:srgbClr val="2A6687"/>
              </a:solidFill>
              <a:ea typeface="Calibri"/>
              <a:cs typeface="Calibri"/>
            </a:endParaRPr>
          </a:p>
          <a:p>
            <a:r>
              <a:rPr lang="en-GB">
                <a:solidFill>
                  <a:srgbClr val="2A6687"/>
                </a:solidFill>
                <a:cs typeface="Calibri"/>
              </a:rPr>
              <a:t>His daughter lives nearby but works a lot. She makes time to bring his grandchildren round with a Sunday lunch every week. </a:t>
            </a:r>
            <a:endParaRPr lang="en-GB">
              <a:solidFill>
                <a:srgbClr val="2A6687"/>
              </a:solidFill>
              <a:ea typeface="Calibri"/>
              <a:cs typeface="Calibri"/>
            </a:endParaRPr>
          </a:p>
          <a:p>
            <a:r>
              <a:rPr lang="en-GB">
                <a:solidFill>
                  <a:srgbClr val="2A6687"/>
                </a:solidFill>
                <a:cs typeface="Calibri"/>
              </a:rPr>
              <a:t>He tripped on a rug in his living room a few weeks ago but felt okay afterwards so didn't feel the need to talk to anyone about it.</a:t>
            </a:r>
            <a:endParaRPr lang="en-GB">
              <a:solidFill>
                <a:srgbClr val="2A6687"/>
              </a:solidFill>
              <a:ea typeface="Calibri"/>
              <a:cs typeface="Calibri"/>
            </a:endParaRPr>
          </a:p>
          <a:p>
            <a:endParaRPr lang="en-GB"/>
          </a:p>
          <a:p>
            <a:endParaRPr lang="en-GB"/>
          </a:p>
          <a:p>
            <a:endParaRPr lang="en-GB">
              <a:cs typeface="Calibri"/>
            </a:endParaRPr>
          </a:p>
        </p:txBody>
      </p:sp>
      <p:sp>
        <p:nvSpPr>
          <p:cNvPr id="6" name="Rectangle 5">
            <a:extLst>
              <a:ext uri="{FF2B5EF4-FFF2-40B4-BE49-F238E27FC236}">
                <a16:creationId xmlns:a16="http://schemas.microsoft.com/office/drawing/2014/main" id="{85572BBF-0C58-BEB0-24AF-2835DEED1870}"/>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29F1AC21-B5A2-F736-B17D-CB61DFAE65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10" name="TextBox 9">
            <a:extLst>
              <a:ext uri="{FF2B5EF4-FFF2-40B4-BE49-F238E27FC236}">
                <a16:creationId xmlns:a16="http://schemas.microsoft.com/office/drawing/2014/main" id="{456D9D51-B86B-16A5-A47B-66B818D540F8}"/>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2" name="Picture 11" descr="Blue text on a black background&#10;&#10;Description automatically generated">
            <a:extLst>
              <a:ext uri="{FF2B5EF4-FFF2-40B4-BE49-F238E27FC236}">
                <a16:creationId xmlns:a16="http://schemas.microsoft.com/office/drawing/2014/main" id="{1ACC477D-8E08-457F-9FA4-FF48B428AA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grpSp>
        <p:nvGrpSpPr>
          <p:cNvPr id="11" name="Group 10">
            <a:extLst>
              <a:ext uri="{FF2B5EF4-FFF2-40B4-BE49-F238E27FC236}">
                <a16:creationId xmlns:a16="http://schemas.microsoft.com/office/drawing/2014/main" id="{57341410-F7D8-2AD5-8D02-DEFE8DC78A67}"/>
              </a:ext>
            </a:extLst>
          </p:cNvPr>
          <p:cNvGrpSpPr/>
          <p:nvPr/>
        </p:nvGrpSpPr>
        <p:grpSpPr>
          <a:xfrm>
            <a:off x="5427784" y="1836338"/>
            <a:ext cx="6629399" cy="3363205"/>
            <a:chOff x="6084277" y="1039169"/>
            <a:chExt cx="6101861" cy="3070128"/>
          </a:xfrm>
        </p:grpSpPr>
        <p:pic>
          <p:nvPicPr>
            <p:cNvPr id="4" name="Picture 3" descr="A white rectangular frame with black text&#10;&#10;Description automatically generated">
              <a:extLst>
                <a:ext uri="{FF2B5EF4-FFF2-40B4-BE49-F238E27FC236}">
                  <a16:creationId xmlns:a16="http://schemas.microsoft.com/office/drawing/2014/main" id="{DC8AD522-78FA-FE39-A5B1-8D2D75C194BC}"/>
                </a:ext>
              </a:extLst>
            </p:cNvPr>
            <p:cNvPicPr>
              <a:picLocks noChangeAspect="1"/>
            </p:cNvPicPr>
            <p:nvPr/>
          </p:nvPicPr>
          <p:blipFill>
            <a:blip r:embed="rId5"/>
            <a:stretch>
              <a:fillRect/>
            </a:stretch>
          </p:blipFill>
          <p:spPr>
            <a:xfrm>
              <a:off x="6084277" y="1267769"/>
              <a:ext cx="6096000" cy="1227570"/>
            </a:xfrm>
            <a:prstGeom prst="rect">
              <a:avLst/>
            </a:prstGeom>
          </p:spPr>
        </p:pic>
        <p:pic>
          <p:nvPicPr>
            <p:cNvPr id="7" name="Picture 6" descr="A white rectangular sign with black text&#10;&#10;Description automatically generated">
              <a:extLst>
                <a:ext uri="{FF2B5EF4-FFF2-40B4-BE49-F238E27FC236}">
                  <a16:creationId xmlns:a16="http://schemas.microsoft.com/office/drawing/2014/main" id="{D0006D6E-5327-B577-C4FE-E5337A682702}"/>
                </a:ext>
              </a:extLst>
            </p:cNvPr>
            <p:cNvPicPr>
              <a:picLocks noChangeAspect="1"/>
            </p:cNvPicPr>
            <p:nvPr/>
          </p:nvPicPr>
          <p:blipFill>
            <a:blip r:embed="rId6"/>
            <a:stretch>
              <a:fillRect/>
            </a:stretch>
          </p:blipFill>
          <p:spPr>
            <a:xfrm>
              <a:off x="6087207" y="2466453"/>
              <a:ext cx="6096000" cy="1642844"/>
            </a:xfrm>
            <a:prstGeom prst="rect">
              <a:avLst/>
            </a:prstGeom>
          </p:spPr>
        </p:pic>
        <p:pic>
          <p:nvPicPr>
            <p:cNvPr id="9" name="Picture 8">
              <a:extLst>
                <a:ext uri="{FF2B5EF4-FFF2-40B4-BE49-F238E27FC236}">
                  <a16:creationId xmlns:a16="http://schemas.microsoft.com/office/drawing/2014/main" id="{5BD887AB-77D5-C873-CF36-9B14F97C4994}"/>
                </a:ext>
              </a:extLst>
            </p:cNvPr>
            <p:cNvPicPr>
              <a:picLocks noChangeAspect="1"/>
            </p:cNvPicPr>
            <p:nvPr/>
          </p:nvPicPr>
          <p:blipFill>
            <a:blip r:embed="rId7"/>
            <a:stretch>
              <a:fillRect/>
            </a:stretch>
          </p:blipFill>
          <p:spPr>
            <a:xfrm>
              <a:off x="6090138" y="1039169"/>
              <a:ext cx="6096000" cy="222685"/>
            </a:xfrm>
            <a:prstGeom prst="rect">
              <a:avLst/>
            </a:prstGeom>
          </p:spPr>
        </p:pic>
      </p:grpSp>
    </p:spTree>
    <p:extLst>
      <p:ext uri="{BB962C8B-B14F-4D97-AF65-F5344CB8AC3E}">
        <p14:creationId xmlns:p14="http://schemas.microsoft.com/office/powerpoint/2010/main" val="2443175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956" y="306332"/>
            <a:ext cx="6517925" cy="1325563"/>
          </a:xfrm>
        </p:spPr>
        <p:txBody>
          <a:bodyPr/>
          <a:lstStyle/>
          <a:p>
            <a:r>
              <a:rPr lang="en-GB">
                <a:latin typeface="HGSSoeiKakugothicUB"/>
                <a:ea typeface="HGSSoeiKakugothicUB"/>
                <a:cs typeface="Calibri Light"/>
              </a:rPr>
              <a:t>Which service would you go to?</a:t>
            </a:r>
          </a:p>
        </p:txBody>
      </p:sp>
      <p:sp>
        <p:nvSpPr>
          <p:cNvPr id="6" name="Rectangle 5">
            <a:extLst>
              <a:ext uri="{FF2B5EF4-FFF2-40B4-BE49-F238E27FC236}">
                <a16:creationId xmlns:a16="http://schemas.microsoft.com/office/drawing/2014/main" id="{12F7EEA5-A50C-E962-E844-AFBD7195E674}"/>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9686333-5555-78AC-F427-A8D75C902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10" name="TextBox 9">
            <a:extLst>
              <a:ext uri="{FF2B5EF4-FFF2-40B4-BE49-F238E27FC236}">
                <a16:creationId xmlns:a16="http://schemas.microsoft.com/office/drawing/2014/main" id="{12468041-00F1-BBB4-E40D-8C81BEA8FC1F}"/>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2" name="Picture 11" descr="Blue text on a black background&#10;&#10;Description automatically generated">
            <a:extLst>
              <a:ext uri="{FF2B5EF4-FFF2-40B4-BE49-F238E27FC236}">
                <a16:creationId xmlns:a16="http://schemas.microsoft.com/office/drawing/2014/main" id="{C241EBF6-FB83-D5B1-BBE1-A7A0557786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4" name="TextBox 3">
            <a:extLst>
              <a:ext uri="{FF2B5EF4-FFF2-40B4-BE49-F238E27FC236}">
                <a16:creationId xmlns:a16="http://schemas.microsoft.com/office/drawing/2014/main" id="{39E66265-0C5B-BA7D-F79C-0971644A60C3}"/>
              </a:ext>
            </a:extLst>
          </p:cNvPr>
          <p:cNvSpPr txBox="1"/>
          <p:nvPr/>
        </p:nvSpPr>
        <p:spPr>
          <a:xfrm>
            <a:off x="444087" y="1723670"/>
            <a:ext cx="7164398" cy="41981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GB" sz="2200">
                <a:solidFill>
                  <a:srgbClr val="2A6687"/>
                </a:solidFill>
                <a:ea typeface="Calibri"/>
                <a:cs typeface="Calibri"/>
              </a:rPr>
              <a:t>NHS Inform: Information about medications checks </a:t>
            </a:r>
          </a:p>
          <a:p>
            <a:pPr marL="457200" indent="-457200">
              <a:buAutoNum type="arabicPeriod"/>
            </a:pPr>
            <a:endParaRPr lang="en-GB" sz="2200">
              <a:solidFill>
                <a:srgbClr val="2A6687"/>
              </a:solidFill>
              <a:ea typeface="Calibri"/>
              <a:cs typeface="Calibri"/>
            </a:endParaRPr>
          </a:p>
          <a:p>
            <a:pPr marL="457200" indent="-457200">
              <a:buAutoNum type="arabicPeriod"/>
            </a:pPr>
            <a:r>
              <a:rPr lang="en-GB" sz="2200">
                <a:solidFill>
                  <a:srgbClr val="2A6687"/>
                </a:solidFill>
                <a:ea typeface="Calibri"/>
                <a:cs typeface="Calibri"/>
              </a:rPr>
              <a:t>Walking Group</a:t>
            </a:r>
          </a:p>
          <a:p>
            <a:pPr marL="457200" indent="-457200">
              <a:buAutoNum type="arabicPeriod"/>
            </a:pPr>
            <a:endParaRPr lang="en-GB" sz="2200">
              <a:solidFill>
                <a:srgbClr val="2A6687"/>
              </a:solidFill>
              <a:ea typeface="Calibri"/>
              <a:cs typeface="Calibri"/>
            </a:endParaRPr>
          </a:p>
          <a:p>
            <a:pPr marL="457200" indent="-457200">
              <a:buAutoNum type="arabicPeriod"/>
            </a:pPr>
            <a:r>
              <a:rPr lang="en-GB" sz="2200">
                <a:solidFill>
                  <a:srgbClr val="2A6687"/>
                </a:solidFill>
                <a:ea typeface="Calibri"/>
                <a:cs typeface="Calibri"/>
              </a:rPr>
              <a:t>Falls advice website</a:t>
            </a:r>
          </a:p>
          <a:p>
            <a:pPr marL="457200" indent="-457200">
              <a:buAutoNum type="arabicPeriod"/>
            </a:pPr>
            <a:endParaRPr lang="en-GB" sz="2200">
              <a:solidFill>
                <a:srgbClr val="2A6687"/>
              </a:solidFill>
              <a:ea typeface="Calibri"/>
              <a:cs typeface="Calibri"/>
            </a:endParaRPr>
          </a:p>
          <a:p>
            <a:pPr marL="457200" indent="-457200">
              <a:buAutoNum type="arabicPeriod"/>
            </a:pPr>
            <a:r>
              <a:rPr lang="en-GB" sz="2200">
                <a:solidFill>
                  <a:srgbClr val="2A6687"/>
                </a:solidFill>
                <a:ea typeface="Calibri"/>
                <a:cs typeface="Calibri"/>
              </a:rPr>
              <a:t>Local Council information on activity groups for older people</a:t>
            </a:r>
          </a:p>
          <a:p>
            <a:pPr marL="457200" indent="-457200">
              <a:buAutoNum type="arabicPeriod"/>
            </a:pPr>
            <a:endParaRPr lang="en-GB" sz="2200">
              <a:solidFill>
                <a:srgbClr val="2A6687"/>
              </a:solidFill>
              <a:ea typeface="Calibri"/>
              <a:cs typeface="Calibri"/>
            </a:endParaRPr>
          </a:p>
          <a:p>
            <a:pPr marL="457200" indent="-457200">
              <a:buAutoNum type="arabicPeriod"/>
            </a:pPr>
            <a:r>
              <a:rPr lang="en-GB" sz="2200">
                <a:solidFill>
                  <a:srgbClr val="2A6687"/>
                </a:solidFill>
                <a:ea typeface="Calibri"/>
                <a:cs typeface="Calibri"/>
              </a:rPr>
              <a:t>Local voluntary organisation for household tasks and personal care</a:t>
            </a:r>
          </a:p>
          <a:p>
            <a:endParaRPr lang="en-GB" sz="2200">
              <a:ea typeface="Calibri"/>
              <a:cs typeface="Calibri"/>
            </a:endParaRPr>
          </a:p>
        </p:txBody>
      </p:sp>
      <p:pic>
        <p:nvPicPr>
          <p:cNvPr id="3" name="Graphic 2" descr="Questions outline">
            <a:extLst>
              <a:ext uri="{FF2B5EF4-FFF2-40B4-BE49-F238E27FC236}">
                <a16:creationId xmlns:a16="http://schemas.microsoft.com/office/drawing/2014/main" id="{FDCB52E5-4827-EB6C-E762-27C4DB92A402}"/>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622876" y="1145875"/>
            <a:ext cx="4149305" cy="4063041"/>
          </a:xfrm>
          <a:prstGeom prst="rect">
            <a:avLst/>
          </a:prstGeom>
        </p:spPr>
      </p:pic>
    </p:spTree>
    <p:extLst>
      <p:ext uri="{BB962C8B-B14F-4D97-AF65-F5344CB8AC3E}">
        <p14:creationId xmlns:p14="http://schemas.microsoft.com/office/powerpoint/2010/main" val="1262550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E29CCB-1765-221C-E17D-ADD8C16AA4E3}"/>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4B9D49F-9B26-34BE-B1D4-4EC50D9D5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9" name="TextBox 8">
            <a:extLst>
              <a:ext uri="{FF2B5EF4-FFF2-40B4-BE49-F238E27FC236}">
                <a16:creationId xmlns:a16="http://schemas.microsoft.com/office/drawing/2014/main" id="{6552598B-F3BC-AFD0-E234-C537A9E9E9AE}"/>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1" name="Picture 10" descr="Blue text on a black background&#10;&#10;Description automatically generated">
            <a:extLst>
              <a:ext uri="{FF2B5EF4-FFF2-40B4-BE49-F238E27FC236}">
                <a16:creationId xmlns:a16="http://schemas.microsoft.com/office/drawing/2014/main" id="{989654FE-6532-2FCD-980A-46ABCA93A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pic>
        <p:nvPicPr>
          <p:cNvPr id="15" name="Picture 14" descr="A white background with black text&#10;&#10;Description automatically generated">
            <a:extLst>
              <a:ext uri="{FF2B5EF4-FFF2-40B4-BE49-F238E27FC236}">
                <a16:creationId xmlns:a16="http://schemas.microsoft.com/office/drawing/2014/main" id="{F433C0E8-0EFE-3E06-FB72-95DFF9A31590}"/>
              </a:ext>
            </a:extLst>
          </p:cNvPr>
          <p:cNvPicPr>
            <a:picLocks noChangeAspect="1"/>
          </p:cNvPicPr>
          <p:nvPr/>
        </p:nvPicPr>
        <p:blipFill>
          <a:blip r:embed="rId5"/>
          <a:stretch>
            <a:fillRect/>
          </a:stretch>
        </p:blipFill>
        <p:spPr>
          <a:xfrm>
            <a:off x="689742" y="2137430"/>
            <a:ext cx="8171791" cy="1163714"/>
          </a:xfrm>
          <a:prstGeom prst="rect">
            <a:avLst/>
          </a:prstGeom>
        </p:spPr>
      </p:pic>
      <p:sp>
        <p:nvSpPr>
          <p:cNvPr id="17" name="TextBox 16">
            <a:extLst>
              <a:ext uri="{FF2B5EF4-FFF2-40B4-BE49-F238E27FC236}">
                <a16:creationId xmlns:a16="http://schemas.microsoft.com/office/drawing/2014/main" id="{73C66B6F-10B9-FE9B-BE77-FCEB7B783242}"/>
              </a:ext>
            </a:extLst>
          </p:cNvPr>
          <p:cNvSpPr txBox="1"/>
          <p:nvPr/>
        </p:nvSpPr>
        <p:spPr>
          <a:xfrm>
            <a:off x="689741" y="3553812"/>
            <a:ext cx="8153211"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ea typeface="Calibri"/>
                <a:cs typeface="Calibri"/>
              </a:rPr>
              <a:t>Fred finds out about the Medicine's care and review service at his local pharmacy.</a:t>
            </a:r>
          </a:p>
          <a:p>
            <a:endParaRPr lang="en-GB" sz="2200">
              <a:ea typeface="Calibri"/>
              <a:cs typeface="Calibri"/>
            </a:endParaRPr>
          </a:p>
          <a:p>
            <a:r>
              <a:rPr lang="en-GB" sz="2200">
                <a:ea typeface="Calibri"/>
                <a:cs typeface="Calibri"/>
              </a:rPr>
              <a:t>He and his pharmacist talk about the medications he's on and work out a care plan together that considers the side effects of his medications and his routines.</a:t>
            </a:r>
          </a:p>
        </p:txBody>
      </p:sp>
      <p:sp>
        <p:nvSpPr>
          <p:cNvPr id="6" name="TextBox 5">
            <a:extLst>
              <a:ext uri="{FF2B5EF4-FFF2-40B4-BE49-F238E27FC236}">
                <a16:creationId xmlns:a16="http://schemas.microsoft.com/office/drawing/2014/main" id="{1B1B77F4-3010-79C0-E27E-6759263D7360}"/>
              </a:ext>
            </a:extLst>
          </p:cNvPr>
          <p:cNvSpPr txBox="1"/>
          <p:nvPr/>
        </p:nvSpPr>
        <p:spPr>
          <a:xfrm>
            <a:off x="691055" y="402021"/>
            <a:ext cx="9469820" cy="14334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HGSSoeiKakugothicUB"/>
                <a:ea typeface="HGSSoeiKakugothicUB"/>
              </a:rPr>
              <a:t>NHS Inform: Information about medications checks</a:t>
            </a:r>
          </a:p>
        </p:txBody>
      </p:sp>
    </p:spTree>
    <p:extLst>
      <p:ext uri="{BB962C8B-B14F-4D97-AF65-F5344CB8AC3E}">
        <p14:creationId xmlns:p14="http://schemas.microsoft.com/office/powerpoint/2010/main" val="3516643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E29CCB-1765-221C-E17D-ADD8C16AA4E3}"/>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4B9D49F-9B26-34BE-B1D4-4EC50D9D599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9" name="TextBox 8">
            <a:extLst>
              <a:ext uri="{FF2B5EF4-FFF2-40B4-BE49-F238E27FC236}">
                <a16:creationId xmlns:a16="http://schemas.microsoft.com/office/drawing/2014/main" id="{6552598B-F3BC-AFD0-E234-C537A9E9E9AE}"/>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1" name="Picture 10" descr="Blue text on a black background&#10;&#10;Description automatically generated">
            <a:extLst>
              <a:ext uri="{FF2B5EF4-FFF2-40B4-BE49-F238E27FC236}">
                <a16:creationId xmlns:a16="http://schemas.microsoft.com/office/drawing/2014/main" id="{989654FE-6532-2FCD-980A-46ABCA93A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7" name="TextBox 16">
            <a:extLst>
              <a:ext uri="{FF2B5EF4-FFF2-40B4-BE49-F238E27FC236}">
                <a16:creationId xmlns:a16="http://schemas.microsoft.com/office/drawing/2014/main" id="{73C66B6F-10B9-FE9B-BE77-FCEB7B783242}"/>
              </a:ext>
            </a:extLst>
          </p:cNvPr>
          <p:cNvSpPr txBox="1"/>
          <p:nvPr/>
        </p:nvSpPr>
        <p:spPr>
          <a:xfrm>
            <a:off x="689741" y="3180001"/>
            <a:ext cx="8153211"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ea typeface="Calibri"/>
                <a:cs typeface="Calibri"/>
              </a:rPr>
              <a:t>Fred went to the Facebook page and found a walking group near him on a Thursday and started going regularly. He enjoys catching up with the walkers every week.</a:t>
            </a:r>
          </a:p>
          <a:p>
            <a:endParaRPr lang="en-GB" sz="2200">
              <a:ea typeface="Calibri"/>
              <a:cs typeface="Calibri"/>
            </a:endParaRPr>
          </a:p>
          <a:p>
            <a:r>
              <a:rPr lang="en-GB" sz="2200">
                <a:ea typeface="Calibri"/>
                <a:cs typeface="Calibri"/>
              </a:rPr>
              <a:t>He loves walking and after a few weeks he joins the faster group, wanting to push himself a bit further as he notices the pain in his joints getting a bit easier to manage.</a:t>
            </a:r>
            <a:endParaRPr lang="en-GB"/>
          </a:p>
        </p:txBody>
      </p:sp>
      <p:sp>
        <p:nvSpPr>
          <p:cNvPr id="6" name="TextBox 5">
            <a:extLst>
              <a:ext uri="{FF2B5EF4-FFF2-40B4-BE49-F238E27FC236}">
                <a16:creationId xmlns:a16="http://schemas.microsoft.com/office/drawing/2014/main" id="{1B1B77F4-3010-79C0-E27E-6759263D7360}"/>
              </a:ext>
            </a:extLst>
          </p:cNvPr>
          <p:cNvSpPr txBox="1"/>
          <p:nvPr/>
        </p:nvSpPr>
        <p:spPr>
          <a:xfrm>
            <a:off x="691055" y="402021"/>
            <a:ext cx="94698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HGSSoeiKakugothicUB"/>
                <a:ea typeface="HGSSoeiKakugothicUB"/>
              </a:rPr>
              <a:t>Walking Group</a:t>
            </a:r>
          </a:p>
        </p:txBody>
      </p:sp>
      <p:pic>
        <p:nvPicPr>
          <p:cNvPr id="2" name="Picture 1" descr="A white background with black text&#10;&#10;Description automatically generated">
            <a:extLst>
              <a:ext uri="{FF2B5EF4-FFF2-40B4-BE49-F238E27FC236}">
                <a16:creationId xmlns:a16="http://schemas.microsoft.com/office/drawing/2014/main" id="{11930969-C708-F3BB-373B-BC2443050594}"/>
              </a:ext>
            </a:extLst>
          </p:cNvPr>
          <p:cNvPicPr>
            <a:picLocks noChangeAspect="1"/>
          </p:cNvPicPr>
          <p:nvPr/>
        </p:nvPicPr>
        <p:blipFill>
          <a:blip r:embed="rId5"/>
          <a:stretch>
            <a:fillRect/>
          </a:stretch>
        </p:blipFill>
        <p:spPr>
          <a:xfrm>
            <a:off x="649178" y="1462114"/>
            <a:ext cx="8226644" cy="1235294"/>
          </a:xfrm>
          <a:prstGeom prst="rect">
            <a:avLst/>
          </a:prstGeom>
        </p:spPr>
      </p:pic>
    </p:spTree>
    <p:extLst>
      <p:ext uri="{BB962C8B-B14F-4D97-AF65-F5344CB8AC3E}">
        <p14:creationId xmlns:p14="http://schemas.microsoft.com/office/powerpoint/2010/main" val="336090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26CF5D-88E1-B845-EED0-E7ECE4393277}"/>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D1C6A68-CEDD-DC63-2E44-F51D44B66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9" name="TextBox 8">
            <a:extLst>
              <a:ext uri="{FF2B5EF4-FFF2-40B4-BE49-F238E27FC236}">
                <a16:creationId xmlns:a16="http://schemas.microsoft.com/office/drawing/2014/main" id="{45B4D4D3-47EF-C414-B84B-3FF01EDC3B5E}"/>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1" name="Picture 10" descr="Blue text on a black background&#10;&#10;Description automatically generated">
            <a:extLst>
              <a:ext uri="{FF2B5EF4-FFF2-40B4-BE49-F238E27FC236}">
                <a16:creationId xmlns:a16="http://schemas.microsoft.com/office/drawing/2014/main" id="{397754F4-E88A-12E9-6F1E-D4600386E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pic>
        <p:nvPicPr>
          <p:cNvPr id="15" name="Picture 14" descr="A white background with black text&#10;&#10;Description automatically generated">
            <a:extLst>
              <a:ext uri="{FF2B5EF4-FFF2-40B4-BE49-F238E27FC236}">
                <a16:creationId xmlns:a16="http://schemas.microsoft.com/office/drawing/2014/main" id="{39342267-8A88-4C19-7BD9-7B534CE7BC50}"/>
              </a:ext>
            </a:extLst>
          </p:cNvPr>
          <p:cNvPicPr>
            <a:picLocks noChangeAspect="1"/>
          </p:cNvPicPr>
          <p:nvPr/>
        </p:nvPicPr>
        <p:blipFill>
          <a:blip r:embed="rId5"/>
          <a:stretch>
            <a:fillRect/>
          </a:stretch>
        </p:blipFill>
        <p:spPr>
          <a:xfrm>
            <a:off x="781707" y="1611911"/>
            <a:ext cx="8158655" cy="889609"/>
          </a:xfrm>
          <a:prstGeom prst="rect">
            <a:avLst/>
          </a:prstGeom>
        </p:spPr>
      </p:pic>
      <p:sp>
        <p:nvSpPr>
          <p:cNvPr id="18" name="TextBox 17">
            <a:extLst>
              <a:ext uri="{FF2B5EF4-FFF2-40B4-BE49-F238E27FC236}">
                <a16:creationId xmlns:a16="http://schemas.microsoft.com/office/drawing/2014/main" id="{051B0FFC-F8FB-C0ED-B8C3-9FD8A7E10E6D}"/>
              </a:ext>
            </a:extLst>
          </p:cNvPr>
          <p:cNvSpPr txBox="1"/>
          <p:nvPr/>
        </p:nvSpPr>
        <p:spPr>
          <a:xfrm>
            <a:off x="782645" y="2917089"/>
            <a:ext cx="7893268"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cs typeface="Calibri"/>
              </a:rPr>
              <a:t>Fred finds out about some changes he can make </a:t>
            </a:r>
            <a:r>
              <a:rPr lang="en-GB" sz="2200" dirty="0" smtClean="0">
                <a:cs typeface="Calibri"/>
              </a:rPr>
              <a:t>around the</a:t>
            </a:r>
            <a:r>
              <a:rPr lang="en-GB" sz="2200" dirty="0" smtClean="0">
                <a:cs typeface="Calibri"/>
              </a:rPr>
              <a:t> </a:t>
            </a:r>
            <a:r>
              <a:rPr lang="en-GB" sz="2200" dirty="0">
                <a:cs typeface="Calibri"/>
              </a:rPr>
              <a:t>home so he's less likely to fall again, he gets his daughter to help him tidy up the </a:t>
            </a:r>
            <a:r>
              <a:rPr lang="en-GB" sz="2200" dirty="0" smtClean="0">
                <a:cs typeface="Calibri"/>
              </a:rPr>
              <a:t>cables and other tripping hazards. Reducing the risk of falls. </a:t>
            </a:r>
          </a:p>
          <a:p>
            <a:endParaRPr lang="en-GB" sz="2200" dirty="0">
              <a:ea typeface="Calibri" panose="020F0502020204030204"/>
              <a:cs typeface="Calibri" panose="020F0502020204030204"/>
            </a:endParaRPr>
          </a:p>
          <a:p>
            <a:r>
              <a:rPr lang="en-GB" sz="2200" dirty="0">
                <a:ea typeface="Calibri" panose="020F0502020204030204"/>
                <a:cs typeface="Calibri" panose="020F0502020204030204"/>
              </a:rPr>
              <a:t>He sets up an emergency plan with his daughter for if he falls again</a:t>
            </a:r>
          </a:p>
          <a:p>
            <a:endParaRPr lang="en-GB" sz="2200" dirty="0">
              <a:ea typeface="Calibri" panose="020F0502020204030204"/>
              <a:cs typeface="Calibri" panose="020F0502020204030204"/>
            </a:endParaRPr>
          </a:p>
          <a:p>
            <a:endParaRPr lang="en-GB" sz="2200" dirty="0">
              <a:ea typeface="Calibri" panose="020F0502020204030204"/>
              <a:cs typeface="Calibri" panose="020F0502020204030204"/>
            </a:endParaRPr>
          </a:p>
        </p:txBody>
      </p:sp>
      <p:sp>
        <p:nvSpPr>
          <p:cNvPr id="3" name="TextBox 2">
            <a:extLst>
              <a:ext uri="{FF2B5EF4-FFF2-40B4-BE49-F238E27FC236}">
                <a16:creationId xmlns:a16="http://schemas.microsoft.com/office/drawing/2014/main" id="{8845F617-D665-BB49-5A6F-DF383089BAA4}"/>
              </a:ext>
            </a:extLst>
          </p:cNvPr>
          <p:cNvSpPr txBox="1"/>
          <p:nvPr/>
        </p:nvSpPr>
        <p:spPr>
          <a:xfrm>
            <a:off x="856155" y="440121"/>
            <a:ext cx="52534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HGSSoeiKakugothicUB"/>
                <a:ea typeface="HGSSoeiKakugothicUB"/>
              </a:rPr>
              <a:t>Falls Advice Website</a:t>
            </a:r>
          </a:p>
        </p:txBody>
      </p:sp>
    </p:spTree>
    <p:extLst>
      <p:ext uri="{BB962C8B-B14F-4D97-AF65-F5344CB8AC3E}">
        <p14:creationId xmlns:p14="http://schemas.microsoft.com/office/powerpoint/2010/main" val="1119935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9" name="Title 8">
            <a:extLst>
              <a:ext uri="{FF2B5EF4-FFF2-40B4-BE49-F238E27FC236}">
                <a16:creationId xmlns:a16="http://schemas.microsoft.com/office/drawing/2014/main" id="{66E96581-B511-57C9-4BCF-19E9E92232DA}"/>
              </a:ext>
            </a:extLst>
          </p:cNvPr>
          <p:cNvSpPr>
            <a:spLocks noGrp="1"/>
          </p:cNvSpPr>
          <p:nvPr>
            <p:ph type="title"/>
          </p:nvPr>
        </p:nvSpPr>
        <p:spPr>
          <a:xfrm>
            <a:off x="416233" y="746455"/>
            <a:ext cx="7168587" cy="653548"/>
          </a:xfrm>
        </p:spPr>
        <p:txBody>
          <a:bodyPr>
            <a:normAutofit fontScale="90000"/>
          </a:bodyPr>
          <a:lstStyle/>
          <a:p>
            <a:r>
              <a:rPr lang="en-GB">
                <a:latin typeface="HGSSoeiKakugothicUB"/>
                <a:ea typeface="HGSSoeiKakugothicUB"/>
                <a:cs typeface="Calibri Light"/>
              </a:rPr>
              <a:t>Workshop Plan</a:t>
            </a:r>
          </a:p>
        </p:txBody>
      </p:sp>
      <p:sp>
        <p:nvSpPr>
          <p:cNvPr id="10" name="Text Placeholder 9">
            <a:extLst>
              <a:ext uri="{FF2B5EF4-FFF2-40B4-BE49-F238E27FC236}">
                <a16:creationId xmlns:a16="http://schemas.microsoft.com/office/drawing/2014/main" id="{40E6AC57-811B-F1EB-CC45-E08F5024A89E}"/>
              </a:ext>
            </a:extLst>
          </p:cNvPr>
          <p:cNvSpPr>
            <a:spLocks noGrp="1"/>
          </p:cNvSpPr>
          <p:nvPr>
            <p:ph type="body" idx="1"/>
          </p:nvPr>
        </p:nvSpPr>
        <p:spPr>
          <a:xfrm>
            <a:off x="416962" y="1712462"/>
            <a:ext cx="10587486" cy="4385484"/>
          </a:xfrm>
        </p:spPr>
        <p:txBody>
          <a:bodyPr vert="horz" lIns="91440" tIns="45720" rIns="91440" bIns="45720" rtlCol="0" anchor="t">
            <a:noAutofit/>
          </a:bodyPr>
          <a:lstStyle/>
          <a:p>
            <a:pPr marL="342900" indent="-342900">
              <a:buChar char="•"/>
            </a:pPr>
            <a:r>
              <a:rPr lang="en-GB">
                <a:solidFill>
                  <a:srgbClr val="2A6687"/>
                </a:solidFill>
                <a:ea typeface="Calibri"/>
                <a:cs typeface="Calibri"/>
              </a:rPr>
              <a:t>Introduction  </a:t>
            </a:r>
            <a:endParaRPr lang="en-US">
              <a:solidFill>
                <a:srgbClr val="2A6687"/>
              </a:solidFill>
              <a:ea typeface="Calibri"/>
              <a:cs typeface="Calibri"/>
            </a:endParaRPr>
          </a:p>
          <a:p>
            <a:pPr marL="800100" lvl="1" indent="-342900">
              <a:buFont typeface="Courier New" panose="020B0604020202020204" pitchFamily="34" charset="0"/>
              <a:buChar char="o"/>
            </a:pPr>
            <a:r>
              <a:rPr lang="en-GB">
                <a:solidFill>
                  <a:srgbClr val="2A6687"/>
                </a:solidFill>
                <a:ea typeface="Calibri"/>
                <a:cs typeface="Calibri"/>
              </a:rPr>
              <a:t>The Team</a:t>
            </a:r>
            <a:endParaRPr lang="en-US">
              <a:solidFill>
                <a:srgbClr val="2A6687"/>
              </a:solidFill>
              <a:ea typeface="Calibri"/>
              <a:cs typeface="Calibri"/>
            </a:endParaRPr>
          </a:p>
          <a:p>
            <a:pPr marL="800100" lvl="1" indent="-342900">
              <a:buFont typeface="Courier New" panose="020B0604020202020204" pitchFamily="34" charset="0"/>
              <a:buChar char="o"/>
            </a:pPr>
            <a:r>
              <a:rPr lang="en-GB">
                <a:solidFill>
                  <a:srgbClr val="2A6687"/>
                </a:solidFill>
                <a:ea typeface="Calibri"/>
                <a:cs typeface="Calibri"/>
              </a:rPr>
              <a:t>How the session will run</a:t>
            </a:r>
          </a:p>
          <a:p>
            <a:pPr marL="342900" indent="-342900">
              <a:buFont typeface="Arial" panose="020B0604020202020204" pitchFamily="34" charset="0"/>
              <a:buChar char="•"/>
            </a:pPr>
            <a:r>
              <a:rPr lang="en-GB">
                <a:solidFill>
                  <a:srgbClr val="2A6687"/>
                </a:solidFill>
                <a:ea typeface="Calibri"/>
                <a:cs typeface="Calibri"/>
              </a:rPr>
              <a:t>Intended learning outcomes</a:t>
            </a:r>
          </a:p>
          <a:p>
            <a:pPr marL="342900" indent="-342900">
              <a:buChar char="•"/>
            </a:pPr>
            <a:r>
              <a:rPr lang="en-GB">
                <a:solidFill>
                  <a:srgbClr val="2A6687"/>
                </a:solidFill>
                <a:ea typeface="Calibri"/>
                <a:cs typeface="Calibri"/>
              </a:rPr>
              <a:t>Project 1 – Making Every Opportunity Count ageing well toolkit &amp; pilot</a:t>
            </a:r>
          </a:p>
          <a:p>
            <a:pPr marL="342900" indent="-342900">
              <a:buChar char="•"/>
            </a:pPr>
            <a:r>
              <a:rPr lang="en-GB">
                <a:solidFill>
                  <a:srgbClr val="2A6687"/>
                </a:solidFill>
                <a:ea typeface="Calibri"/>
                <a:cs typeface="Calibri"/>
              </a:rPr>
              <a:t>Project 2 – Improving Migraine Management, a story about putting people first</a:t>
            </a:r>
          </a:p>
          <a:p>
            <a:pPr marL="342900" indent="-342900">
              <a:buChar char="•"/>
            </a:pPr>
            <a:r>
              <a:rPr lang="en-GB">
                <a:solidFill>
                  <a:srgbClr val="2A6687"/>
                </a:solidFill>
                <a:ea typeface="Calibri"/>
                <a:cs typeface="Calibri"/>
              </a:rPr>
              <a:t>Summary</a:t>
            </a:r>
          </a:p>
          <a:p>
            <a:pPr marL="342900" indent="-342900">
              <a:buChar char="•"/>
            </a:pPr>
            <a:r>
              <a:rPr lang="en-GB">
                <a:solidFill>
                  <a:srgbClr val="2A6687"/>
                </a:solidFill>
                <a:ea typeface="Calibri"/>
                <a:cs typeface="Calibri"/>
              </a:rPr>
              <a:t>Q&amp;A</a:t>
            </a:r>
          </a:p>
          <a:p>
            <a:pPr marL="342900" indent="-342900">
              <a:buChar char="•"/>
            </a:pPr>
            <a:r>
              <a:rPr lang="en-GB">
                <a:solidFill>
                  <a:srgbClr val="2A6687"/>
                </a:solidFill>
                <a:ea typeface="Calibri"/>
                <a:cs typeface="Calibri"/>
              </a:rPr>
              <a:t>Key Takeaways</a:t>
            </a:r>
          </a:p>
        </p:txBody>
      </p:sp>
      <p:pic>
        <p:nvPicPr>
          <p:cNvPr id="2" name="Picture 1" descr="A blue and white logo&#10;&#10;Description automatically generated">
            <a:extLst>
              <a:ext uri="{FF2B5EF4-FFF2-40B4-BE49-F238E27FC236}">
                <a16:creationId xmlns:a16="http://schemas.microsoft.com/office/drawing/2014/main" id="{34A1DD2F-E96D-51F3-F8F3-2A1410334159}"/>
              </a:ext>
            </a:extLst>
          </p:cNvPr>
          <p:cNvPicPr>
            <a:picLocks noChangeAspect="1"/>
          </p:cNvPicPr>
          <p:nvPr/>
        </p:nvPicPr>
        <p:blipFill>
          <a:blip r:embed="rId5"/>
          <a:stretch>
            <a:fillRect/>
          </a:stretch>
        </p:blipFill>
        <p:spPr>
          <a:xfrm>
            <a:off x="10997932" y="281823"/>
            <a:ext cx="923193" cy="923193"/>
          </a:xfrm>
          <a:prstGeom prst="rect">
            <a:avLst/>
          </a:prstGeom>
        </p:spPr>
      </p:pic>
    </p:spTree>
    <p:extLst>
      <p:ext uri="{BB962C8B-B14F-4D97-AF65-F5344CB8AC3E}">
        <p14:creationId xmlns:p14="http://schemas.microsoft.com/office/powerpoint/2010/main" val="1549872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26CF5D-88E1-B845-EED0-E7ECE4393277}"/>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D1C6A68-CEDD-DC63-2E44-F51D44B66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9" name="TextBox 8">
            <a:extLst>
              <a:ext uri="{FF2B5EF4-FFF2-40B4-BE49-F238E27FC236}">
                <a16:creationId xmlns:a16="http://schemas.microsoft.com/office/drawing/2014/main" id="{45B4D4D3-47EF-C414-B84B-3FF01EDC3B5E}"/>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1" name="Picture 10" descr="Blue text on a black background&#10;&#10;Description automatically generated">
            <a:extLst>
              <a:ext uri="{FF2B5EF4-FFF2-40B4-BE49-F238E27FC236}">
                <a16:creationId xmlns:a16="http://schemas.microsoft.com/office/drawing/2014/main" id="{397754F4-E88A-12E9-6F1E-D4600386E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8" name="TextBox 17">
            <a:extLst>
              <a:ext uri="{FF2B5EF4-FFF2-40B4-BE49-F238E27FC236}">
                <a16:creationId xmlns:a16="http://schemas.microsoft.com/office/drawing/2014/main" id="{051B0FFC-F8FB-C0ED-B8C3-9FD8A7E10E6D}"/>
              </a:ext>
            </a:extLst>
          </p:cNvPr>
          <p:cNvSpPr txBox="1"/>
          <p:nvPr/>
        </p:nvSpPr>
        <p:spPr>
          <a:xfrm>
            <a:off x="786398" y="3975632"/>
            <a:ext cx="873128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cs typeface="Calibri"/>
              </a:rPr>
              <a:t>Fred gets in contact with the community wellbeing team and they tell him about a Men's Shed that recently got started in his village. </a:t>
            </a:r>
          </a:p>
          <a:p>
            <a:r>
              <a:rPr lang="en-GB" sz="2200">
                <a:cs typeface="Calibri"/>
              </a:rPr>
              <a:t>He goes along on a Tuesday lunchtime and meets the other shedders getting to know them while they build some benches for the local park.</a:t>
            </a:r>
            <a:endParaRPr lang="en-GB" sz="2200">
              <a:ea typeface="Calibri"/>
              <a:cs typeface="Calibri"/>
            </a:endParaRPr>
          </a:p>
        </p:txBody>
      </p:sp>
      <p:pic>
        <p:nvPicPr>
          <p:cNvPr id="4" name="Picture 3" descr="A white sign with black text&#10;&#10;Description automatically generated">
            <a:extLst>
              <a:ext uri="{FF2B5EF4-FFF2-40B4-BE49-F238E27FC236}">
                <a16:creationId xmlns:a16="http://schemas.microsoft.com/office/drawing/2014/main" id="{D387B393-1284-45FF-D274-7610921E98C2}"/>
              </a:ext>
            </a:extLst>
          </p:cNvPr>
          <p:cNvPicPr>
            <a:picLocks noChangeAspect="1"/>
          </p:cNvPicPr>
          <p:nvPr/>
        </p:nvPicPr>
        <p:blipFill>
          <a:blip r:embed="rId5"/>
          <a:stretch>
            <a:fillRect/>
          </a:stretch>
        </p:blipFill>
        <p:spPr>
          <a:xfrm>
            <a:off x="791559" y="2254261"/>
            <a:ext cx="8723586" cy="1400733"/>
          </a:xfrm>
          <a:prstGeom prst="rect">
            <a:avLst/>
          </a:prstGeom>
        </p:spPr>
      </p:pic>
      <p:sp>
        <p:nvSpPr>
          <p:cNvPr id="3" name="TextBox 2">
            <a:extLst>
              <a:ext uri="{FF2B5EF4-FFF2-40B4-BE49-F238E27FC236}">
                <a16:creationId xmlns:a16="http://schemas.microsoft.com/office/drawing/2014/main" id="{E8D16249-D359-B5EB-4D9C-C71FD0E42E75}"/>
              </a:ext>
            </a:extLst>
          </p:cNvPr>
          <p:cNvSpPr txBox="1"/>
          <p:nvPr/>
        </p:nvSpPr>
        <p:spPr>
          <a:xfrm>
            <a:off x="691055" y="402021"/>
            <a:ext cx="946982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HGSSoeiKakugothicUB"/>
                <a:ea typeface="HGSSoeiKakugothicUB"/>
                <a:cs typeface="Calibri"/>
              </a:rPr>
              <a:t>Local Council information on activity groups for older people</a:t>
            </a:r>
            <a:endParaRPr lang="en-US"/>
          </a:p>
        </p:txBody>
      </p:sp>
    </p:spTree>
    <p:extLst>
      <p:ext uri="{BB962C8B-B14F-4D97-AF65-F5344CB8AC3E}">
        <p14:creationId xmlns:p14="http://schemas.microsoft.com/office/powerpoint/2010/main" val="2424086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26CF5D-88E1-B845-EED0-E7ECE4393277}"/>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D1C6A68-CEDD-DC63-2E44-F51D44B66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9" name="TextBox 8">
            <a:extLst>
              <a:ext uri="{FF2B5EF4-FFF2-40B4-BE49-F238E27FC236}">
                <a16:creationId xmlns:a16="http://schemas.microsoft.com/office/drawing/2014/main" id="{45B4D4D3-47EF-C414-B84B-3FF01EDC3B5E}"/>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1" name="Picture 10" descr="Blue text on a black background&#10;&#10;Description automatically generated">
            <a:extLst>
              <a:ext uri="{FF2B5EF4-FFF2-40B4-BE49-F238E27FC236}">
                <a16:creationId xmlns:a16="http://schemas.microsoft.com/office/drawing/2014/main" id="{397754F4-E88A-12E9-6F1E-D4600386E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8" name="TextBox 17">
            <a:extLst>
              <a:ext uri="{FF2B5EF4-FFF2-40B4-BE49-F238E27FC236}">
                <a16:creationId xmlns:a16="http://schemas.microsoft.com/office/drawing/2014/main" id="{051B0FFC-F8FB-C0ED-B8C3-9FD8A7E10E6D}"/>
              </a:ext>
            </a:extLst>
          </p:cNvPr>
          <p:cNvSpPr txBox="1"/>
          <p:nvPr/>
        </p:nvSpPr>
        <p:spPr>
          <a:xfrm>
            <a:off x="765755" y="3959207"/>
            <a:ext cx="10034750"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dirty="0">
                <a:cs typeface="Calibri"/>
              </a:rPr>
              <a:t>Fred gets in contact with the Handy Person service and a volunteer, Linda, comes to cut his toenails. While she's there they share a pot of tea and talk about his family and time working in the police force. They build a rapport, and he looks forward to her visits.</a:t>
            </a:r>
          </a:p>
          <a:p>
            <a:r>
              <a:rPr lang="en-GB" sz="2200" dirty="0">
                <a:ea typeface="Calibri"/>
                <a:cs typeface="Calibri"/>
              </a:rPr>
              <a:t>Linda also </a:t>
            </a:r>
            <a:r>
              <a:rPr lang="en-GB" sz="2200" dirty="0" smtClean="0">
                <a:ea typeface="Calibri"/>
                <a:cs typeface="Calibri"/>
              </a:rPr>
              <a:t>removes</a:t>
            </a:r>
            <a:r>
              <a:rPr lang="en-GB" sz="2200" dirty="0" smtClean="0">
                <a:ea typeface="Calibri"/>
                <a:cs typeface="Calibri"/>
              </a:rPr>
              <a:t> </a:t>
            </a:r>
            <a:r>
              <a:rPr lang="en-GB" sz="2200" dirty="0">
                <a:ea typeface="Calibri"/>
                <a:cs typeface="Calibri"/>
              </a:rPr>
              <a:t>the rug Fred tripped </a:t>
            </a:r>
            <a:r>
              <a:rPr lang="en-GB" sz="2200" dirty="0" smtClean="0">
                <a:ea typeface="Calibri"/>
                <a:cs typeface="Calibri"/>
              </a:rPr>
              <a:t>on and </a:t>
            </a:r>
            <a:r>
              <a:rPr lang="en-GB" sz="2200" dirty="0">
                <a:ea typeface="Calibri"/>
                <a:cs typeface="Calibri"/>
              </a:rPr>
              <a:t>changes the lightbulb in Fred's bathroom on </a:t>
            </a:r>
            <a:r>
              <a:rPr lang="en-GB" sz="2200" dirty="0" smtClean="0">
                <a:ea typeface="Calibri"/>
                <a:cs typeface="Calibri"/>
              </a:rPr>
              <a:t>her visit.</a:t>
            </a:r>
            <a:endParaRPr lang="en-GB" sz="2200" dirty="0">
              <a:ea typeface="Calibri"/>
              <a:cs typeface="Calibri"/>
            </a:endParaRPr>
          </a:p>
        </p:txBody>
      </p:sp>
      <p:pic>
        <p:nvPicPr>
          <p:cNvPr id="3" name="Picture 2" descr="A white background with black text&#10;&#10;Description automatically generated">
            <a:extLst>
              <a:ext uri="{FF2B5EF4-FFF2-40B4-BE49-F238E27FC236}">
                <a16:creationId xmlns:a16="http://schemas.microsoft.com/office/drawing/2014/main" id="{007E7D53-C24A-F333-A862-CC3D63114019}"/>
              </a:ext>
            </a:extLst>
          </p:cNvPr>
          <p:cNvPicPr>
            <a:picLocks noChangeAspect="1"/>
          </p:cNvPicPr>
          <p:nvPr/>
        </p:nvPicPr>
        <p:blipFill>
          <a:blip r:embed="rId5"/>
          <a:stretch>
            <a:fillRect/>
          </a:stretch>
        </p:blipFill>
        <p:spPr>
          <a:xfrm>
            <a:off x="767161" y="1832441"/>
            <a:ext cx="6035002" cy="1891917"/>
          </a:xfrm>
          <a:prstGeom prst="rect">
            <a:avLst/>
          </a:prstGeom>
        </p:spPr>
      </p:pic>
      <p:sp>
        <p:nvSpPr>
          <p:cNvPr id="4" name="TextBox 3">
            <a:extLst>
              <a:ext uri="{FF2B5EF4-FFF2-40B4-BE49-F238E27FC236}">
                <a16:creationId xmlns:a16="http://schemas.microsoft.com/office/drawing/2014/main" id="{7F7C7344-4C9A-C03E-0498-2E662BA5E6B7}"/>
              </a:ext>
            </a:extLst>
          </p:cNvPr>
          <p:cNvSpPr txBox="1"/>
          <p:nvPr/>
        </p:nvSpPr>
        <p:spPr>
          <a:xfrm>
            <a:off x="691055" y="402021"/>
            <a:ext cx="946982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HGSSoeiKakugothicUB"/>
                <a:ea typeface="HGSSoeiKakugothicUB"/>
              </a:rPr>
              <a:t>Local voluntary organisation assisting with household tasks and personal care</a:t>
            </a:r>
          </a:p>
        </p:txBody>
      </p:sp>
    </p:spTree>
    <p:extLst>
      <p:ext uri="{BB962C8B-B14F-4D97-AF65-F5344CB8AC3E}">
        <p14:creationId xmlns:p14="http://schemas.microsoft.com/office/powerpoint/2010/main" val="2921614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79979" y="323714"/>
            <a:ext cx="6843923" cy="1086945"/>
          </a:xfrm>
        </p:spPr>
        <p:txBody>
          <a:bodyPr/>
          <a:lstStyle/>
          <a:p>
            <a:r>
              <a:rPr lang="en-GB">
                <a:latin typeface="HGSSoeiKakugothicUB"/>
                <a:ea typeface="HGSSoeiKakugothicUB"/>
              </a:rPr>
              <a:t>Betty's story</a:t>
            </a:r>
          </a:p>
        </p:txBody>
      </p:sp>
      <p:sp>
        <p:nvSpPr>
          <p:cNvPr id="5" name="Subtitle 4"/>
          <p:cNvSpPr>
            <a:spLocks noGrp="1"/>
          </p:cNvSpPr>
          <p:nvPr>
            <p:ph type="subTitle" idx="1"/>
          </p:nvPr>
        </p:nvSpPr>
        <p:spPr>
          <a:xfrm>
            <a:off x="176496" y="1718622"/>
            <a:ext cx="5284885" cy="4128493"/>
          </a:xfrm>
        </p:spPr>
        <p:txBody>
          <a:bodyPr vert="horz" lIns="91440" tIns="45720" rIns="91440" bIns="45720" rtlCol="0" anchor="t">
            <a:normAutofit fontScale="92500" lnSpcReduction="20000"/>
          </a:bodyPr>
          <a:lstStyle/>
          <a:p>
            <a:r>
              <a:rPr lang="en-GB" sz="2200">
                <a:solidFill>
                  <a:srgbClr val="2A6687"/>
                </a:solidFill>
                <a:ea typeface="Calibri"/>
                <a:cs typeface="Calibri"/>
              </a:rPr>
              <a:t>Betty is 85 years old. She lives at home with her husband John, who she looks after. John has dementia and needs reminding to do a lot of daily tasks.</a:t>
            </a:r>
          </a:p>
          <a:p>
            <a:r>
              <a:rPr lang="en-GB" sz="2200">
                <a:solidFill>
                  <a:srgbClr val="2A6687"/>
                </a:solidFill>
                <a:ea typeface="Calibri"/>
                <a:cs typeface="Calibri"/>
              </a:rPr>
              <a:t>John used to do most of the household jobs, like changing light bulbs. He also managed the couple's finances. Betty is struggling to cope with keeping the house safe for herself and John. She's also worried about paying her bills, as energy prices keep increasing.</a:t>
            </a:r>
          </a:p>
          <a:p>
            <a:r>
              <a:rPr lang="en-GB" sz="2200">
                <a:solidFill>
                  <a:srgbClr val="2A6687"/>
                </a:solidFill>
                <a:ea typeface="Calibri"/>
                <a:cs typeface="Calibri"/>
              </a:rPr>
              <a:t>Betty is noticing changes in her body as she ages, she gets up to go the toilet many times during the night and hears less than she used to. She hasn't told anyone about these issues because she doesn't think there's anything that can be done.</a:t>
            </a:r>
          </a:p>
        </p:txBody>
      </p:sp>
      <p:sp>
        <p:nvSpPr>
          <p:cNvPr id="3" name="Rectangle 2">
            <a:extLst>
              <a:ext uri="{FF2B5EF4-FFF2-40B4-BE49-F238E27FC236}">
                <a16:creationId xmlns:a16="http://schemas.microsoft.com/office/drawing/2014/main" id="{F626F3BF-03DE-2FC2-22DA-DF2E8EC0E148}"/>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3832B50-6456-DD92-914E-A2810E022D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9" name="TextBox 8">
            <a:extLst>
              <a:ext uri="{FF2B5EF4-FFF2-40B4-BE49-F238E27FC236}">
                <a16:creationId xmlns:a16="http://schemas.microsoft.com/office/drawing/2014/main" id="{FE00355C-810D-29B2-01FA-FFD1DE827EB1}"/>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1" name="Picture 10" descr="Blue text on a black background&#10;&#10;Description automatically generated">
            <a:extLst>
              <a:ext uri="{FF2B5EF4-FFF2-40B4-BE49-F238E27FC236}">
                <a16:creationId xmlns:a16="http://schemas.microsoft.com/office/drawing/2014/main" id="{D8A6369E-4484-F9BC-16F7-14742AC619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grpSp>
        <p:nvGrpSpPr>
          <p:cNvPr id="12" name="Group 11">
            <a:extLst>
              <a:ext uri="{FF2B5EF4-FFF2-40B4-BE49-F238E27FC236}">
                <a16:creationId xmlns:a16="http://schemas.microsoft.com/office/drawing/2014/main" id="{F59D6436-5BA6-68EE-02AD-A36471DD32D8}"/>
              </a:ext>
            </a:extLst>
          </p:cNvPr>
          <p:cNvGrpSpPr/>
          <p:nvPr/>
        </p:nvGrpSpPr>
        <p:grpSpPr>
          <a:xfrm>
            <a:off x="5660293" y="2238693"/>
            <a:ext cx="6311899" cy="2645360"/>
            <a:chOff x="5967046" y="1316478"/>
            <a:chExt cx="6101861" cy="2739145"/>
          </a:xfrm>
        </p:grpSpPr>
        <p:pic>
          <p:nvPicPr>
            <p:cNvPr id="6" name="Picture 5" descr="A white rectangular sign with black text&#10;&#10;Description automatically generated">
              <a:extLst>
                <a:ext uri="{FF2B5EF4-FFF2-40B4-BE49-F238E27FC236}">
                  <a16:creationId xmlns:a16="http://schemas.microsoft.com/office/drawing/2014/main" id="{6DED88CA-92B1-AD0C-F906-07070B15EEE1}"/>
                </a:ext>
              </a:extLst>
            </p:cNvPr>
            <p:cNvPicPr>
              <a:picLocks noChangeAspect="1"/>
            </p:cNvPicPr>
            <p:nvPr/>
          </p:nvPicPr>
          <p:blipFill>
            <a:blip r:embed="rId4"/>
            <a:stretch>
              <a:fillRect/>
            </a:stretch>
          </p:blipFill>
          <p:spPr>
            <a:xfrm>
              <a:off x="5967046" y="3200962"/>
              <a:ext cx="6096000" cy="854661"/>
            </a:xfrm>
            <a:prstGeom prst="rect">
              <a:avLst/>
            </a:prstGeom>
          </p:spPr>
        </p:pic>
        <p:pic>
          <p:nvPicPr>
            <p:cNvPr id="8" name="Picture 7">
              <a:extLst>
                <a:ext uri="{FF2B5EF4-FFF2-40B4-BE49-F238E27FC236}">
                  <a16:creationId xmlns:a16="http://schemas.microsoft.com/office/drawing/2014/main" id="{2D87875C-96E0-9A00-3D5A-E70A6C4FFF6E}"/>
                </a:ext>
              </a:extLst>
            </p:cNvPr>
            <p:cNvPicPr>
              <a:picLocks noChangeAspect="1"/>
            </p:cNvPicPr>
            <p:nvPr/>
          </p:nvPicPr>
          <p:blipFill>
            <a:blip r:embed="rId5"/>
            <a:stretch>
              <a:fillRect/>
            </a:stretch>
          </p:blipFill>
          <p:spPr>
            <a:xfrm>
              <a:off x="5969977" y="1316478"/>
              <a:ext cx="6096000" cy="222685"/>
            </a:xfrm>
            <a:prstGeom prst="rect">
              <a:avLst/>
            </a:prstGeom>
          </p:spPr>
        </p:pic>
        <p:pic>
          <p:nvPicPr>
            <p:cNvPr id="10" name="Picture 9" descr="A white rectangular object with black text&#10;&#10;Description automatically generated">
              <a:extLst>
                <a:ext uri="{FF2B5EF4-FFF2-40B4-BE49-F238E27FC236}">
                  <a16:creationId xmlns:a16="http://schemas.microsoft.com/office/drawing/2014/main" id="{9FFAA738-C0D6-EB7E-4D09-D7989A333BF8}"/>
                </a:ext>
              </a:extLst>
            </p:cNvPr>
            <p:cNvPicPr>
              <a:picLocks noChangeAspect="1"/>
            </p:cNvPicPr>
            <p:nvPr/>
          </p:nvPicPr>
          <p:blipFill>
            <a:blip r:embed="rId6"/>
            <a:stretch>
              <a:fillRect/>
            </a:stretch>
          </p:blipFill>
          <p:spPr>
            <a:xfrm>
              <a:off x="5972907" y="1542147"/>
              <a:ext cx="6096000" cy="1656380"/>
            </a:xfrm>
            <a:prstGeom prst="rect">
              <a:avLst/>
            </a:prstGeom>
          </p:spPr>
        </p:pic>
      </p:grpSp>
    </p:spTree>
    <p:extLst>
      <p:ext uri="{BB962C8B-B14F-4D97-AF65-F5344CB8AC3E}">
        <p14:creationId xmlns:p14="http://schemas.microsoft.com/office/powerpoint/2010/main" val="3568040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577" y="365125"/>
            <a:ext cx="6331790" cy="1339940"/>
          </a:xfrm>
        </p:spPr>
        <p:txBody>
          <a:bodyPr/>
          <a:lstStyle/>
          <a:p>
            <a:r>
              <a:rPr lang="en-GB">
                <a:latin typeface="HGSSoeiKakugothicUB"/>
                <a:ea typeface="HGSSoeiKakugothicUB"/>
                <a:cs typeface="Calibri Light"/>
              </a:rPr>
              <a:t>Which service would you go to? </a:t>
            </a:r>
          </a:p>
        </p:txBody>
      </p:sp>
      <p:sp>
        <p:nvSpPr>
          <p:cNvPr id="6" name="Rectangle 5">
            <a:extLst>
              <a:ext uri="{FF2B5EF4-FFF2-40B4-BE49-F238E27FC236}">
                <a16:creationId xmlns:a16="http://schemas.microsoft.com/office/drawing/2014/main" id="{12F7EEA5-A50C-E962-E844-AFBD7195E674}"/>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9686333-5555-78AC-F427-A8D75C902BD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10" name="TextBox 9">
            <a:extLst>
              <a:ext uri="{FF2B5EF4-FFF2-40B4-BE49-F238E27FC236}">
                <a16:creationId xmlns:a16="http://schemas.microsoft.com/office/drawing/2014/main" id="{12468041-00F1-BBB4-E40D-8C81BEA8FC1F}"/>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2" name="Picture 11" descr="Blue text on a black background&#10;&#10;Description automatically generated">
            <a:extLst>
              <a:ext uri="{FF2B5EF4-FFF2-40B4-BE49-F238E27FC236}">
                <a16:creationId xmlns:a16="http://schemas.microsoft.com/office/drawing/2014/main" id="{C241EBF6-FB83-D5B1-BBE1-A7A0557786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3" name="TextBox 12">
            <a:extLst>
              <a:ext uri="{FF2B5EF4-FFF2-40B4-BE49-F238E27FC236}">
                <a16:creationId xmlns:a16="http://schemas.microsoft.com/office/drawing/2014/main" id="{779AB476-99ED-4CC1-DE00-279520920704}"/>
              </a:ext>
            </a:extLst>
          </p:cNvPr>
          <p:cNvSpPr txBox="1"/>
          <p:nvPr/>
        </p:nvSpPr>
        <p:spPr>
          <a:xfrm>
            <a:off x="275276" y="1937843"/>
            <a:ext cx="6747455"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AutoNum type="arabicPeriod"/>
            </a:pPr>
            <a:r>
              <a:rPr lang="en-GB" sz="2200">
                <a:ea typeface="Calibri"/>
                <a:cs typeface="Calibri"/>
              </a:rPr>
              <a:t>NHS Inform: Information about hearing and sight </a:t>
            </a:r>
          </a:p>
          <a:p>
            <a:pPr marL="457200" indent="-457200">
              <a:buAutoNum type="arabicPeriod"/>
            </a:pPr>
            <a:endParaRPr lang="en-GB" sz="2200">
              <a:ea typeface="Calibri"/>
              <a:cs typeface="Calibri"/>
            </a:endParaRPr>
          </a:p>
          <a:p>
            <a:pPr marL="457200" indent="-457200">
              <a:buAutoNum type="arabicPeriod"/>
            </a:pPr>
            <a:r>
              <a:rPr lang="en-GB" sz="2200">
                <a:ea typeface="Calibri"/>
                <a:cs typeface="Calibri"/>
              </a:rPr>
              <a:t>Energy advice service</a:t>
            </a:r>
          </a:p>
          <a:p>
            <a:pPr marL="457200" indent="-457200">
              <a:buAutoNum type="arabicPeriod"/>
            </a:pPr>
            <a:endParaRPr lang="en-GB" sz="2200">
              <a:ea typeface="Calibri"/>
              <a:cs typeface="Calibri"/>
            </a:endParaRPr>
          </a:p>
          <a:p>
            <a:pPr marL="457200" indent="-457200">
              <a:buAutoNum type="arabicPeriod"/>
            </a:pPr>
            <a:r>
              <a:rPr lang="en-GB" sz="2200">
                <a:ea typeface="Calibri"/>
                <a:cs typeface="Calibri"/>
              </a:rPr>
              <a:t>Carers support charity</a:t>
            </a:r>
          </a:p>
          <a:p>
            <a:pPr marL="457200" indent="-457200">
              <a:buAutoNum type="arabicPeriod"/>
            </a:pPr>
            <a:endParaRPr lang="en-GB" sz="2200">
              <a:ea typeface="Calibri"/>
              <a:cs typeface="Calibri"/>
            </a:endParaRPr>
          </a:p>
          <a:p>
            <a:pPr marL="457200" indent="-457200">
              <a:buAutoNum type="arabicPeriod"/>
            </a:pPr>
            <a:r>
              <a:rPr lang="en-GB" sz="2200">
                <a:ea typeface="Calibri"/>
                <a:cs typeface="Calibri"/>
              </a:rPr>
              <a:t>National Bladder and Bowel Charity Helpline</a:t>
            </a:r>
          </a:p>
          <a:p>
            <a:pPr marL="457200" indent="-457200">
              <a:buAutoNum type="arabicPeriod"/>
            </a:pPr>
            <a:endParaRPr lang="en-GB" sz="2200">
              <a:ea typeface="Calibri"/>
              <a:cs typeface="Calibri"/>
            </a:endParaRPr>
          </a:p>
          <a:p>
            <a:pPr marL="457200" indent="-457200">
              <a:buAutoNum type="arabicPeriod"/>
            </a:pPr>
            <a:r>
              <a:rPr lang="en-GB" sz="2200">
                <a:ea typeface="Calibri"/>
                <a:cs typeface="Calibri"/>
              </a:rPr>
              <a:t>Local voluntary organisation assisting with household tasks and personal care</a:t>
            </a:r>
          </a:p>
          <a:p>
            <a:endParaRPr lang="en-GB" sz="2200">
              <a:ea typeface="Calibri"/>
              <a:cs typeface="Calibri"/>
            </a:endParaRPr>
          </a:p>
        </p:txBody>
      </p:sp>
      <p:pic>
        <p:nvPicPr>
          <p:cNvPr id="4" name="Graphic 3" descr="Questions outline">
            <a:extLst>
              <a:ext uri="{FF2B5EF4-FFF2-40B4-BE49-F238E27FC236}">
                <a16:creationId xmlns:a16="http://schemas.microsoft.com/office/drawing/2014/main" id="{565B8048-C3F2-9A01-0407-5F6256431534}"/>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7622876" y="1145875"/>
            <a:ext cx="4149305" cy="4063041"/>
          </a:xfrm>
          <a:prstGeom prst="rect">
            <a:avLst/>
          </a:prstGeom>
        </p:spPr>
      </p:pic>
    </p:spTree>
    <p:extLst>
      <p:ext uri="{BB962C8B-B14F-4D97-AF65-F5344CB8AC3E}">
        <p14:creationId xmlns:p14="http://schemas.microsoft.com/office/powerpoint/2010/main" val="2900258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26CF5D-88E1-B845-EED0-E7ECE4393277}"/>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D1C6A68-CEDD-DC63-2E44-F51D44B66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9" name="TextBox 8">
            <a:extLst>
              <a:ext uri="{FF2B5EF4-FFF2-40B4-BE49-F238E27FC236}">
                <a16:creationId xmlns:a16="http://schemas.microsoft.com/office/drawing/2014/main" id="{45B4D4D3-47EF-C414-B84B-3FF01EDC3B5E}"/>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1" name="Picture 10" descr="Blue text on a black background&#10;&#10;Description automatically generated">
            <a:extLst>
              <a:ext uri="{FF2B5EF4-FFF2-40B4-BE49-F238E27FC236}">
                <a16:creationId xmlns:a16="http://schemas.microsoft.com/office/drawing/2014/main" id="{397754F4-E88A-12E9-6F1E-D4600386E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8" name="TextBox 17">
            <a:extLst>
              <a:ext uri="{FF2B5EF4-FFF2-40B4-BE49-F238E27FC236}">
                <a16:creationId xmlns:a16="http://schemas.microsoft.com/office/drawing/2014/main" id="{051B0FFC-F8FB-C0ED-B8C3-9FD8A7E10E6D}"/>
              </a:ext>
            </a:extLst>
          </p:cNvPr>
          <p:cNvSpPr txBox="1"/>
          <p:nvPr/>
        </p:nvSpPr>
        <p:spPr>
          <a:xfrm>
            <a:off x="686926" y="4328008"/>
            <a:ext cx="9574922"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ea typeface="Calibri"/>
                <a:cs typeface="Calibri"/>
              </a:rPr>
              <a:t>Betty makes an appointment with her GP about her hearing. She gets a hearing test and is then given some hearing aids. She is amazed at how much she was missing before! She finds it easier to communicate with the doctors about John's care and notices she's less tired after conversations with her friends.</a:t>
            </a:r>
            <a:endParaRPr lang="en-GB">
              <a:ea typeface="Calibri"/>
              <a:cs typeface="Calibri"/>
            </a:endParaRPr>
          </a:p>
        </p:txBody>
      </p:sp>
      <p:pic>
        <p:nvPicPr>
          <p:cNvPr id="4" name="Picture 3" descr="A white background with black text&#10;&#10;Description automatically generated">
            <a:extLst>
              <a:ext uri="{FF2B5EF4-FFF2-40B4-BE49-F238E27FC236}">
                <a16:creationId xmlns:a16="http://schemas.microsoft.com/office/drawing/2014/main" id="{C0D8D9D8-1833-7016-A1F4-2E39A8822102}"/>
              </a:ext>
            </a:extLst>
          </p:cNvPr>
          <p:cNvPicPr>
            <a:picLocks noChangeAspect="1"/>
          </p:cNvPicPr>
          <p:nvPr/>
        </p:nvPicPr>
        <p:blipFill>
          <a:blip r:embed="rId5"/>
          <a:stretch>
            <a:fillRect/>
          </a:stretch>
        </p:blipFill>
        <p:spPr>
          <a:xfrm>
            <a:off x="764346" y="1932682"/>
            <a:ext cx="8164285" cy="2031390"/>
          </a:xfrm>
          <a:prstGeom prst="rect">
            <a:avLst/>
          </a:prstGeom>
        </p:spPr>
      </p:pic>
      <p:sp>
        <p:nvSpPr>
          <p:cNvPr id="3" name="TextBox 2">
            <a:extLst>
              <a:ext uri="{FF2B5EF4-FFF2-40B4-BE49-F238E27FC236}">
                <a16:creationId xmlns:a16="http://schemas.microsoft.com/office/drawing/2014/main" id="{8AE41668-CE7F-94E7-A0B3-8C8A2CBA749B}"/>
              </a:ext>
            </a:extLst>
          </p:cNvPr>
          <p:cNvSpPr txBox="1"/>
          <p:nvPr/>
        </p:nvSpPr>
        <p:spPr>
          <a:xfrm>
            <a:off x="691055" y="402021"/>
            <a:ext cx="946982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HGSSoeiKakugothicUB"/>
                <a:ea typeface="HGSSoeiKakugothicUB"/>
              </a:rPr>
              <a:t>NHS Inform: Information about hearing and sight</a:t>
            </a:r>
            <a:endParaRPr lang="en-US"/>
          </a:p>
        </p:txBody>
      </p:sp>
    </p:spTree>
    <p:extLst>
      <p:ext uri="{BB962C8B-B14F-4D97-AF65-F5344CB8AC3E}">
        <p14:creationId xmlns:p14="http://schemas.microsoft.com/office/powerpoint/2010/main" val="27487009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26CF5D-88E1-B845-EED0-E7ECE4393277}"/>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D1C6A68-CEDD-DC63-2E44-F51D44B66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9" name="TextBox 8">
            <a:extLst>
              <a:ext uri="{FF2B5EF4-FFF2-40B4-BE49-F238E27FC236}">
                <a16:creationId xmlns:a16="http://schemas.microsoft.com/office/drawing/2014/main" id="{45B4D4D3-47EF-C414-B84B-3FF01EDC3B5E}"/>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1" name="Picture 10" descr="Blue text on a black background&#10;&#10;Description automatically generated">
            <a:extLst>
              <a:ext uri="{FF2B5EF4-FFF2-40B4-BE49-F238E27FC236}">
                <a16:creationId xmlns:a16="http://schemas.microsoft.com/office/drawing/2014/main" id="{397754F4-E88A-12E9-6F1E-D4600386E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8" name="TextBox 17">
            <a:extLst>
              <a:ext uri="{FF2B5EF4-FFF2-40B4-BE49-F238E27FC236}">
                <a16:creationId xmlns:a16="http://schemas.microsoft.com/office/drawing/2014/main" id="{051B0FFC-F8FB-C0ED-B8C3-9FD8A7E10E6D}"/>
              </a:ext>
            </a:extLst>
          </p:cNvPr>
          <p:cNvSpPr txBox="1"/>
          <p:nvPr/>
        </p:nvSpPr>
        <p:spPr>
          <a:xfrm>
            <a:off x="578069" y="2956034"/>
            <a:ext cx="9574922"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ea typeface="Calibri"/>
                <a:cs typeface="Calibri"/>
              </a:rPr>
              <a:t>Betty phones Reap and talks to an advisor about her energy worries. The advisor talks her through her energy bills, explaining each part of it and helps her to change energy supplier, which makes her bills more affordable. They also discuss things she can do to make her house more energy efficient</a:t>
            </a:r>
          </a:p>
          <a:p>
            <a:endParaRPr lang="en-GB" sz="2200">
              <a:ea typeface="Calibri"/>
              <a:cs typeface="Calibri"/>
            </a:endParaRPr>
          </a:p>
          <a:p>
            <a:r>
              <a:rPr lang="en-GB" sz="2200">
                <a:ea typeface="Calibri"/>
                <a:cs typeface="Calibri"/>
              </a:rPr>
              <a:t>Betty understands her bills better – and is paying less. She is comforted after she gets this help.</a:t>
            </a:r>
          </a:p>
        </p:txBody>
      </p:sp>
      <p:pic>
        <p:nvPicPr>
          <p:cNvPr id="2" name="Picture 1" descr="A close-up of a sign&#10;&#10;Description automatically generated">
            <a:extLst>
              <a:ext uri="{FF2B5EF4-FFF2-40B4-BE49-F238E27FC236}">
                <a16:creationId xmlns:a16="http://schemas.microsoft.com/office/drawing/2014/main" id="{00D33662-0F05-D6F0-9A13-4ACB6AA90101}"/>
              </a:ext>
            </a:extLst>
          </p:cNvPr>
          <p:cNvPicPr>
            <a:picLocks noChangeAspect="1"/>
          </p:cNvPicPr>
          <p:nvPr/>
        </p:nvPicPr>
        <p:blipFill>
          <a:blip r:embed="rId5"/>
          <a:stretch>
            <a:fillRect/>
          </a:stretch>
        </p:blipFill>
        <p:spPr>
          <a:xfrm>
            <a:off x="686457" y="1716542"/>
            <a:ext cx="8927225" cy="998155"/>
          </a:xfrm>
          <a:prstGeom prst="rect">
            <a:avLst/>
          </a:prstGeom>
        </p:spPr>
      </p:pic>
      <p:sp>
        <p:nvSpPr>
          <p:cNvPr id="4" name="TextBox 3">
            <a:extLst>
              <a:ext uri="{FF2B5EF4-FFF2-40B4-BE49-F238E27FC236}">
                <a16:creationId xmlns:a16="http://schemas.microsoft.com/office/drawing/2014/main" id="{93A43ECF-F817-8000-0683-8CBFEC471C8C}"/>
              </a:ext>
            </a:extLst>
          </p:cNvPr>
          <p:cNvSpPr txBox="1"/>
          <p:nvPr/>
        </p:nvSpPr>
        <p:spPr>
          <a:xfrm>
            <a:off x="691055" y="533400"/>
            <a:ext cx="94698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HGSSoeiKakugothicUB"/>
                <a:ea typeface="HGSSoeiKakugothicUB"/>
              </a:rPr>
              <a:t>Energy advice service</a:t>
            </a:r>
            <a:endParaRPr lang="en-US"/>
          </a:p>
        </p:txBody>
      </p:sp>
    </p:spTree>
    <p:extLst>
      <p:ext uri="{BB962C8B-B14F-4D97-AF65-F5344CB8AC3E}">
        <p14:creationId xmlns:p14="http://schemas.microsoft.com/office/powerpoint/2010/main" val="1424545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26CF5D-88E1-B845-EED0-E7ECE4393277}"/>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D1C6A68-CEDD-DC63-2E44-F51D44B66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9" name="TextBox 8">
            <a:extLst>
              <a:ext uri="{FF2B5EF4-FFF2-40B4-BE49-F238E27FC236}">
                <a16:creationId xmlns:a16="http://schemas.microsoft.com/office/drawing/2014/main" id="{45B4D4D3-47EF-C414-B84B-3FF01EDC3B5E}"/>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1" name="Picture 10" descr="Blue text on a black background&#10;&#10;Description automatically generated">
            <a:extLst>
              <a:ext uri="{FF2B5EF4-FFF2-40B4-BE49-F238E27FC236}">
                <a16:creationId xmlns:a16="http://schemas.microsoft.com/office/drawing/2014/main" id="{397754F4-E88A-12E9-6F1E-D4600386E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8" name="TextBox 17">
            <a:extLst>
              <a:ext uri="{FF2B5EF4-FFF2-40B4-BE49-F238E27FC236}">
                <a16:creationId xmlns:a16="http://schemas.microsoft.com/office/drawing/2014/main" id="{051B0FFC-F8FB-C0ED-B8C3-9FD8A7E10E6D}"/>
              </a:ext>
            </a:extLst>
          </p:cNvPr>
          <p:cNvSpPr txBox="1"/>
          <p:nvPr/>
        </p:nvSpPr>
        <p:spPr>
          <a:xfrm>
            <a:off x="853965" y="2929758"/>
            <a:ext cx="9574922"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ea typeface="Calibri"/>
                <a:cs typeface="Calibri"/>
              </a:rPr>
              <a:t>Betty calls Quarriers and finds out about some support they offer to carers.</a:t>
            </a:r>
          </a:p>
          <a:p>
            <a:endParaRPr lang="en-GB" sz="2200">
              <a:ea typeface="Calibri"/>
              <a:cs typeface="Calibri"/>
            </a:endParaRPr>
          </a:p>
          <a:p>
            <a:r>
              <a:rPr lang="en-GB" sz="2200">
                <a:ea typeface="Calibri"/>
                <a:cs typeface="Calibri"/>
              </a:rPr>
              <a:t>She connects with some other carers, making friends with people who share her experiences.</a:t>
            </a:r>
          </a:p>
          <a:p>
            <a:endParaRPr lang="en-GB" sz="2200">
              <a:ea typeface="Calibri"/>
              <a:cs typeface="Calibri"/>
            </a:endParaRPr>
          </a:p>
          <a:p>
            <a:r>
              <a:rPr lang="en-GB" sz="2200">
                <a:ea typeface="Calibri"/>
                <a:cs typeface="Calibri"/>
              </a:rPr>
              <a:t>They also help her arrange some respite care so she can recharge her batteries and focus on herself.</a:t>
            </a:r>
          </a:p>
        </p:txBody>
      </p:sp>
      <p:pic>
        <p:nvPicPr>
          <p:cNvPr id="4" name="Picture 3" descr="A close-up of a sign&#10;&#10;Description automatically generated">
            <a:extLst>
              <a:ext uri="{FF2B5EF4-FFF2-40B4-BE49-F238E27FC236}">
                <a16:creationId xmlns:a16="http://schemas.microsoft.com/office/drawing/2014/main" id="{24839CAB-5F2F-F58A-6B13-453EA79C3522}"/>
              </a:ext>
            </a:extLst>
          </p:cNvPr>
          <p:cNvPicPr>
            <a:picLocks noChangeAspect="1"/>
          </p:cNvPicPr>
          <p:nvPr/>
        </p:nvPicPr>
        <p:blipFill>
          <a:blip r:embed="rId5"/>
          <a:stretch>
            <a:fillRect/>
          </a:stretch>
        </p:blipFill>
        <p:spPr>
          <a:xfrm>
            <a:off x="849273" y="1478015"/>
            <a:ext cx="9035143" cy="1012501"/>
          </a:xfrm>
          <a:prstGeom prst="rect">
            <a:avLst/>
          </a:prstGeom>
        </p:spPr>
      </p:pic>
      <p:sp>
        <p:nvSpPr>
          <p:cNvPr id="3" name="TextBox 2">
            <a:extLst>
              <a:ext uri="{FF2B5EF4-FFF2-40B4-BE49-F238E27FC236}">
                <a16:creationId xmlns:a16="http://schemas.microsoft.com/office/drawing/2014/main" id="{7BF56BB3-C9FD-5DED-3F06-CE801A711145}"/>
              </a:ext>
            </a:extLst>
          </p:cNvPr>
          <p:cNvSpPr txBox="1"/>
          <p:nvPr/>
        </p:nvSpPr>
        <p:spPr>
          <a:xfrm>
            <a:off x="691055" y="402021"/>
            <a:ext cx="946982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HGSSoeiKakugothicUB"/>
                <a:ea typeface="HGSSoeiKakugothicUB"/>
              </a:rPr>
              <a:t>Carers support charity</a:t>
            </a:r>
            <a:endParaRPr lang="en-GB"/>
          </a:p>
        </p:txBody>
      </p:sp>
    </p:spTree>
    <p:extLst>
      <p:ext uri="{BB962C8B-B14F-4D97-AF65-F5344CB8AC3E}">
        <p14:creationId xmlns:p14="http://schemas.microsoft.com/office/powerpoint/2010/main" val="4042878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26CF5D-88E1-B845-EED0-E7ECE4393277}"/>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D1C6A68-CEDD-DC63-2E44-F51D44B66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9" name="TextBox 8">
            <a:extLst>
              <a:ext uri="{FF2B5EF4-FFF2-40B4-BE49-F238E27FC236}">
                <a16:creationId xmlns:a16="http://schemas.microsoft.com/office/drawing/2014/main" id="{45B4D4D3-47EF-C414-B84B-3FF01EDC3B5E}"/>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1" name="Picture 10" descr="Blue text on a black background&#10;&#10;Description automatically generated">
            <a:extLst>
              <a:ext uri="{FF2B5EF4-FFF2-40B4-BE49-F238E27FC236}">
                <a16:creationId xmlns:a16="http://schemas.microsoft.com/office/drawing/2014/main" id="{397754F4-E88A-12E9-6F1E-D4600386E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8" name="TextBox 17">
            <a:extLst>
              <a:ext uri="{FF2B5EF4-FFF2-40B4-BE49-F238E27FC236}">
                <a16:creationId xmlns:a16="http://schemas.microsoft.com/office/drawing/2014/main" id="{051B0FFC-F8FB-C0ED-B8C3-9FD8A7E10E6D}"/>
              </a:ext>
            </a:extLst>
          </p:cNvPr>
          <p:cNvSpPr txBox="1"/>
          <p:nvPr/>
        </p:nvSpPr>
        <p:spPr>
          <a:xfrm>
            <a:off x="681295" y="4120148"/>
            <a:ext cx="901703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ea typeface="Calibri"/>
                <a:cs typeface="Calibri"/>
              </a:rPr>
              <a:t>Betty calls the Bladder and Bowel Helpline and hears about continence products she could use. She feels better knowing that what she's experiencing is normal but could be helped with medical help, so she makes an appointment to see her GP. </a:t>
            </a:r>
          </a:p>
        </p:txBody>
      </p:sp>
      <p:pic>
        <p:nvPicPr>
          <p:cNvPr id="3" name="Picture 2" descr="A white background with black text&#10;&#10;Description automatically generated">
            <a:extLst>
              <a:ext uri="{FF2B5EF4-FFF2-40B4-BE49-F238E27FC236}">
                <a16:creationId xmlns:a16="http://schemas.microsoft.com/office/drawing/2014/main" id="{7F3C3224-0A9C-E9E0-A8F7-924D50C00F77}"/>
              </a:ext>
            </a:extLst>
          </p:cNvPr>
          <p:cNvPicPr>
            <a:picLocks noChangeAspect="1"/>
          </p:cNvPicPr>
          <p:nvPr/>
        </p:nvPicPr>
        <p:blipFill>
          <a:blip r:embed="rId5"/>
          <a:stretch>
            <a:fillRect/>
          </a:stretch>
        </p:blipFill>
        <p:spPr>
          <a:xfrm>
            <a:off x="685988" y="2089399"/>
            <a:ext cx="7614839" cy="1676970"/>
          </a:xfrm>
          <a:prstGeom prst="rect">
            <a:avLst/>
          </a:prstGeom>
        </p:spPr>
      </p:pic>
      <p:sp>
        <p:nvSpPr>
          <p:cNvPr id="4" name="TextBox 3">
            <a:extLst>
              <a:ext uri="{FF2B5EF4-FFF2-40B4-BE49-F238E27FC236}">
                <a16:creationId xmlns:a16="http://schemas.microsoft.com/office/drawing/2014/main" id="{5842A9AB-AE34-66A3-E6E8-F56566F5C266}"/>
              </a:ext>
            </a:extLst>
          </p:cNvPr>
          <p:cNvSpPr txBox="1"/>
          <p:nvPr/>
        </p:nvSpPr>
        <p:spPr>
          <a:xfrm>
            <a:off x="691055" y="402021"/>
            <a:ext cx="946982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400">
                <a:latin typeface="HGSSoeiKakugothicUB"/>
                <a:ea typeface="HGSSoeiKakugothicUB"/>
              </a:rPr>
              <a:t>National Bladder and Bowel Charity Helpline</a:t>
            </a:r>
          </a:p>
        </p:txBody>
      </p:sp>
    </p:spTree>
    <p:extLst>
      <p:ext uri="{BB962C8B-B14F-4D97-AF65-F5344CB8AC3E}">
        <p14:creationId xmlns:p14="http://schemas.microsoft.com/office/powerpoint/2010/main" val="27831082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26CF5D-88E1-B845-EED0-E7ECE4393277}"/>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D1C6A68-CEDD-DC63-2E44-F51D44B667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9" name="TextBox 8">
            <a:extLst>
              <a:ext uri="{FF2B5EF4-FFF2-40B4-BE49-F238E27FC236}">
                <a16:creationId xmlns:a16="http://schemas.microsoft.com/office/drawing/2014/main" id="{45B4D4D3-47EF-C414-B84B-3FF01EDC3B5E}"/>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11" name="Picture 10" descr="Blue text on a black background&#10;&#10;Description automatically generated">
            <a:extLst>
              <a:ext uri="{FF2B5EF4-FFF2-40B4-BE49-F238E27FC236}">
                <a16:creationId xmlns:a16="http://schemas.microsoft.com/office/drawing/2014/main" id="{397754F4-E88A-12E9-6F1E-D4600386E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8" name="TextBox 17">
            <a:extLst>
              <a:ext uri="{FF2B5EF4-FFF2-40B4-BE49-F238E27FC236}">
                <a16:creationId xmlns:a16="http://schemas.microsoft.com/office/drawing/2014/main" id="{051B0FFC-F8FB-C0ED-B8C3-9FD8A7E10E6D}"/>
              </a:ext>
            </a:extLst>
          </p:cNvPr>
          <p:cNvSpPr txBox="1"/>
          <p:nvPr/>
        </p:nvSpPr>
        <p:spPr>
          <a:xfrm>
            <a:off x="364675" y="2055917"/>
            <a:ext cx="6132784"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ea typeface="Calibri"/>
                <a:cs typeface="Calibri"/>
              </a:rPr>
              <a:t>Betty calls the Handy Person Service and a volunteer comes round to change the lightbulb in her hallway and to check the fire alarms throughout the house.</a:t>
            </a:r>
          </a:p>
          <a:p>
            <a:endParaRPr lang="en-GB" sz="2200">
              <a:ea typeface="Calibri"/>
              <a:cs typeface="Calibri"/>
            </a:endParaRPr>
          </a:p>
          <a:p>
            <a:r>
              <a:rPr lang="en-GB" sz="2200">
                <a:ea typeface="Calibri"/>
                <a:cs typeface="Calibri"/>
              </a:rPr>
              <a:t>The volunteer changes the batteries in the smoke alarm in the bedroom.</a:t>
            </a:r>
          </a:p>
          <a:p>
            <a:endParaRPr lang="en-GB" sz="2200">
              <a:ea typeface="Calibri"/>
              <a:cs typeface="Calibri"/>
            </a:endParaRPr>
          </a:p>
          <a:p>
            <a:r>
              <a:rPr lang="en-GB" sz="2200">
                <a:ea typeface="Calibri"/>
                <a:cs typeface="Calibri"/>
              </a:rPr>
              <a:t>Betty feels comfortable knowing her fire alarms are working and is less worried about falling in her hallway at night now the bulb is replaced.</a:t>
            </a:r>
          </a:p>
        </p:txBody>
      </p:sp>
      <p:pic>
        <p:nvPicPr>
          <p:cNvPr id="3" name="Picture 2" descr="A white background with black text&#10;&#10;Description automatically generated">
            <a:extLst>
              <a:ext uri="{FF2B5EF4-FFF2-40B4-BE49-F238E27FC236}">
                <a16:creationId xmlns:a16="http://schemas.microsoft.com/office/drawing/2014/main" id="{3CF9F280-1BAF-5FB7-588A-55182C8E3C85}"/>
              </a:ext>
            </a:extLst>
          </p:cNvPr>
          <p:cNvPicPr>
            <a:picLocks noChangeAspect="1"/>
          </p:cNvPicPr>
          <p:nvPr/>
        </p:nvPicPr>
        <p:blipFill>
          <a:blip r:embed="rId5"/>
          <a:stretch>
            <a:fillRect/>
          </a:stretch>
        </p:blipFill>
        <p:spPr>
          <a:xfrm>
            <a:off x="6504684" y="2730810"/>
            <a:ext cx="5404381" cy="1726285"/>
          </a:xfrm>
          <a:prstGeom prst="rect">
            <a:avLst/>
          </a:prstGeom>
        </p:spPr>
      </p:pic>
      <p:sp>
        <p:nvSpPr>
          <p:cNvPr id="13" name="TextBox 12">
            <a:extLst>
              <a:ext uri="{FF2B5EF4-FFF2-40B4-BE49-F238E27FC236}">
                <a16:creationId xmlns:a16="http://schemas.microsoft.com/office/drawing/2014/main" id="{ABE3763B-B1B5-E995-BE5F-873F7663979C}"/>
              </a:ext>
            </a:extLst>
          </p:cNvPr>
          <p:cNvSpPr txBox="1"/>
          <p:nvPr/>
        </p:nvSpPr>
        <p:spPr>
          <a:xfrm>
            <a:off x="691055" y="402021"/>
            <a:ext cx="1122385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000">
                <a:latin typeface="HGSSoeiKakugothicUB"/>
                <a:ea typeface="HGSSoeiKakugothicUB"/>
              </a:rPr>
              <a:t>Local voluntary organisation assisting with household tasks and personal care</a:t>
            </a:r>
            <a:endParaRPr lang="en-US" sz="4000"/>
          </a:p>
        </p:txBody>
      </p:sp>
    </p:spTree>
    <p:extLst>
      <p:ext uri="{BB962C8B-B14F-4D97-AF65-F5344CB8AC3E}">
        <p14:creationId xmlns:p14="http://schemas.microsoft.com/office/powerpoint/2010/main" val="742818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a:xfrm>
            <a:off x="692934" y="234492"/>
            <a:ext cx="7834285" cy="1472691"/>
          </a:xfrm>
        </p:spPr>
        <p:txBody>
          <a:bodyPr/>
          <a:lstStyle/>
          <a:p>
            <a:r>
              <a:rPr lang="en-GB">
                <a:latin typeface="HGSSoeiKakugothicUB"/>
                <a:ea typeface="Calibri Light"/>
                <a:cs typeface="Calibri Light"/>
              </a:rPr>
              <a:t>Feedback on </a:t>
            </a:r>
            <a:r>
              <a:rPr lang="en-GB" err="1">
                <a:latin typeface="HGSSoeiKakugothicUB"/>
                <a:ea typeface="Calibri Light"/>
                <a:cs typeface="Calibri Light"/>
              </a:rPr>
              <a:t>MeOC</a:t>
            </a:r>
            <a:r>
              <a:rPr lang="en-GB">
                <a:latin typeface="HGSSoeiKakugothicUB"/>
                <a:ea typeface="Calibri Light"/>
                <a:cs typeface="Calibri Light"/>
              </a:rPr>
              <a:t> Approach</a:t>
            </a:r>
            <a:endParaRPr lang="en-US" err="1">
              <a:latin typeface="HGSSoeiKakugothicUB"/>
            </a:endParaRPr>
          </a:p>
        </p:txBody>
      </p:sp>
      <p:sp>
        <p:nvSpPr>
          <p:cNvPr id="9" name="Content Placeholder 8">
            <a:extLst>
              <a:ext uri="{FF2B5EF4-FFF2-40B4-BE49-F238E27FC236}">
                <a16:creationId xmlns:a16="http://schemas.microsoft.com/office/drawing/2014/main" id="{0F20F52F-BA86-56A5-C84C-C9057FACD1CC}"/>
              </a:ext>
            </a:extLst>
          </p:cNvPr>
          <p:cNvSpPr>
            <a:spLocks noGrp="1"/>
          </p:cNvSpPr>
          <p:nvPr>
            <p:ph idx="1"/>
          </p:nvPr>
        </p:nvSpPr>
        <p:spPr>
          <a:xfrm>
            <a:off x="694322" y="763603"/>
            <a:ext cx="10515600" cy="5329708"/>
          </a:xfrm>
        </p:spPr>
        <p:txBody>
          <a:bodyPr vert="horz" lIns="91440" tIns="45720" rIns="91440" bIns="45720" rtlCol="0" anchor="t">
            <a:normAutofit/>
          </a:bodyPr>
          <a:lstStyle/>
          <a:p>
            <a:endParaRPr lang="en-GB">
              <a:solidFill>
                <a:srgbClr val="2A6687"/>
              </a:solidFill>
              <a:ea typeface="Calibri"/>
              <a:cs typeface="Calibri"/>
            </a:endParaRPr>
          </a:p>
          <a:p>
            <a:pPr marL="0" indent="0">
              <a:buNone/>
            </a:pPr>
            <a:endParaRPr lang="en-GB">
              <a:solidFill>
                <a:srgbClr val="2A6687"/>
              </a:solidFill>
              <a:ea typeface="Calibri"/>
              <a:cs typeface="Calibri"/>
            </a:endParaRPr>
          </a:p>
          <a:p>
            <a:pPr marL="457200" lvl="1" indent="0">
              <a:buNone/>
            </a:pPr>
            <a:endParaRPr lang="en-GB">
              <a:ea typeface="Calibri"/>
              <a:cs typeface="Calibri"/>
            </a:endParaRPr>
          </a:p>
        </p:txBody>
      </p:sp>
      <p:sp>
        <p:nvSpPr>
          <p:cNvPr id="16" name="TextBox 15">
            <a:extLst>
              <a:ext uri="{FF2B5EF4-FFF2-40B4-BE49-F238E27FC236}">
                <a16:creationId xmlns:a16="http://schemas.microsoft.com/office/drawing/2014/main" id="{AB14A1AB-0024-0E20-B130-176FD4805047}"/>
              </a:ext>
            </a:extLst>
          </p:cNvPr>
          <p:cNvSpPr txBox="1"/>
          <p:nvPr/>
        </p:nvSpPr>
        <p:spPr>
          <a:xfrm>
            <a:off x="178678" y="5791167"/>
            <a:ext cx="1196245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a:solidFill>
                  <a:schemeClr val="accent5"/>
                </a:solidFill>
              </a:rPr>
              <a:t>Small conversations do make big differences to health and wellbeing </a:t>
            </a:r>
          </a:p>
        </p:txBody>
      </p:sp>
      <p:sp>
        <p:nvSpPr>
          <p:cNvPr id="17" name="Speech Bubble: Rectangle with Corners Rounded 16">
            <a:extLst>
              <a:ext uri="{FF2B5EF4-FFF2-40B4-BE49-F238E27FC236}">
                <a16:creationId xmlns:a16="http://schemas.microsoft.com/office/drawing/2014/main" id="{B8F225A4-0AD7-1151-D7DD-3A94152BC347}"/>
              </a:ext>
            </a:extLst>
          </p:cNvPr>
          <p:cNvSpPr/>
          <p:nvPr/>
        </p:nvSpPr>
        <p:spPr>
          <a:xfrm>
            <a:off x="847756" y="1448690"/>
            <a:ext cx="3049982" cy="1750319"/>
          </a:xfrm>
          <a:prstGeom prst="wedgeRoundRectCallout">
            <a:avLst/>
          </a:prstGeom>
          <a:solidFill>
            <a:srgbClr val="3B8AB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ea typeface="Calibri"/>
                <a:cs typeface="Calibri"/>
              </a:rPr>
              <a:t>“It’s such an easy approach and it makes sense"</a:t>
            </a:r>
            <a:endParaRPr lang="en-US" sz="2400"/>
          </a:p>
        </p:txBody>
      </p:sp>
      <p:sp>
        <p:nvSpPr>
          <p:cNvPr id="18" name="Speech Bubble: Rectangle with Corners Rounded 17">
            <a:extLst>
              <a:ext uri="{FF2B5EF4-FFF2-40B4-BE49-F238E27FC236}">
                <a16:creationId xmlns:a16="http://schemas.microsoft.com/office/drawing/2014/main" id="{ADD21547-1E69-042E-FAC1-939EC40D94E2}"/>
              </a:ext>
            </a:extLst>
          </p:cNvPr>
          <p:cNvSpPr/>
          <p:nvPr/>
        </p:nvSpPr>
        <p:spPr>
          <a:xfrm flipH="1">
            <a:off x="8032499" y="1278364"/>
            <a:ext cx="3857596" cy="2312275"/>
          </a:xfrm>
          <a:prstGeom prst="wedgeRoundRectCallout">
            <a:avLst/>
          </a:prstGeom>
          <a:solidFill>
            <a:srgbClr val="46A0D1"/>
          </a:solidFill>
          <a:ln>
            <a:solidFill>
              <a:srgbClr val="46A0D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ea typeface="Calibri"/>
                <a:cs typeface="Calibri"/>
              </a:rPr>
              <a:t>“Using the </a:t>
            </a:r>
            <a:r>
              <a:rPr lang="en-GB" sz="2400" err="1">
                <a:ea typeface="Calibri"/>
                <a:cs typeface="Calibri"/>
              </a:rPr>
              <a:t>MeOC</a:t>
            </a:r>
            <a:r>
              <a:rPr lang="en-GB" sz="2400">
                <a:ea typeface="Calibri"/>
                <a:cs typeface="Calibri"/>
              </a:rPr>
              <a:t> approach in our </a:t>
            </a:r>
            <a:endParaRPr lang="en-US" sz="2400"/>
          </a:p>
          <a:p>
            <a:pPr algn="ctr"/>
            <a:r>
              <a:rPr lang="en-GB" sz="2400">
                <a:ea typeface="Calibri"/>
                <a:cs typeface="Calibri"/>
              </a:rPr>
              <a:t>diabetes clinics has changed the way we have our conversations”</a:t>
            </a:r>
            <a:endParaRPr lang="en-GB" sz="2400"/>
          </a:p>
        </p:txBody>
      </p:sp>
      <p:sp>
        <p:nvSpPr>
          <p:cNvPr id="19" name="Speech Bubble: Oval 18">
            <a:extLst>
              <a:ext uri="{FF2B5EF4-FFF2-40B4-BE49-F238E27FC236}">
                <a16:creationId xmlns:a16="http://schemas.microsoft.com/office/drawing/2014/main" id="{105182D3-D4BF-0877-F38F-1B0431B86A9D}"/>
              </a:ext>
            </a:extLst>
          </p:cNvPr>
          <p:cNvSpPr/>
          <p:nvPr/>
        </p:nvSpPr>
        <p:spPr>
          <a:xfrm>
            <a:off x="3392538" y="2983413"/>
            <a:ext cx="4798070" cy="2150901"/>
          </a:xfrm>
          <a:prstGeom prst="wedgeEllipseCallout">
            <a:avLst/>
          </a:prstGeom>
          <a:solidFill>
            <a:srgbClr val="2A6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400">
                <a:ea typeface="Calibri"/>
                <a:cs typeface="Calibri"/>
              </a:rPr>
              <a:t>“People feel that we actual DO care by providing information to services that can support them”</a:t>
            </a:r>
            <a:endParaRPr lang="en-US" sz="2400"/>
          </a:p>
        </p:txBody>
      </p:sp>
    </p:spTree>
    <p:extLst>
      <p:ext uri="{BB962C8B-B14F-4D97-AF65-F5344CB8AC3E}">
        <p14:creationId xmlns:p14="http://schemas.microsoft.com/office/powerpoint/2010/main" val="1938079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9" name="Title 8">
            <a:extLst>
              <a:ext uri="{FF2B5EF4-FFF2-40B4-BE49-F238E27FC236}">
                <a16:creationId xmlns:a16="http://schemas.microsoft.com/office/drawing/2014/main" id="{66E96581-B511-57C9-4BCF-19E9E92232DA}"/>
              </a:ext>
            </a:extLst>
          </p:cNvPr>
          <p:cNvSpPr>
            <a:spLocks noGrp="1"/>
          </p:cNvSpPr>
          <p:nvPr>
            <p:ph type="title"/>
          </p:nvPr>
        </p:nvSpPr>
        <p:spPr>
          <a:xfrm>
            <a:off x="373101" y="1637851"/>
            <a:ext cx="7168587" cy="653548"/>
          </a:xfrm>
        </p:spPr>
        <p:txBody>
          <a:bodyPr>
            <a:normAutofit fontScale="90000"/>
          </a:bodyPr>
          <a:lstStyle/>
          <a:p>
            <a:r>
              <a:rPr lang="en-GB">
                <a:latin typeface="HGSSoeiKakugothicUB"/>
                <a:ea typeface="HGSSoeiKakugothicUB"/>
                <a:cs typeface="Calibri Light"/>
              </a:rPr>
              <a:t>Learning Outcomes</a:t>
            </a:r>
          </a:p>
        </p:txBody>
      </p:sp>
      <p:sp>
        <p:nvSpPr>
          <p:cNvPr id="10" name="Text Placeholder 9">
            <a:extLst>
              <a:ext uri="{FF2B5EF4-FFF2-40B4-BE49-F238E27FC236}">
                <a16:creationId xmlns:a16="http://schemas.microsoft.com/office/drawing/2014/main" id="{40E6AC57-811B-F1EB-CC45-E08F5024A89E}"/>
              </a:ext>
            </a:extLst>
          </p:cNvPr>
          <p:cNvSpPr>
            <a:spLocks noGrp="1"/>
          </p:cNvSpPr>
          <p:nvPr>
            <p:ph type="body" idx="1"/>
          </p:nvPr>
        </p:nvSpPr>
        <p:spPr>
          <a:xfrm>
            <a:off x="488848" y="2605312"/>
            <a:ext cx="10515600" cy="1500187"/>
          </a:xfrm>
        </p:spPr>
        <p:txBody>
          <a:bodyPr vert="horz" lIns="91440" tIns="45720" rIns="91440" bIns="45720" rtlCol="0" anchor="t">
            <a:noAutofit/>
          </a:bodyPr>
          <a:lstStyle/>
          <a:p>
            <a:pPr>
              <a:lnSpc>
                <a:spcPct val="80000"/>
              </a:lnSpc>
            </a:pPr>
            <a:r>
              <a:rPr lang="en-GB" sz="2600">
                <a:solidFill>
                  <a:srgbClr val="2A6687"/>
                </a:solidFill>
                <a:ea typeface="Calibri"/>
                <a:cs typeface="Calibri"/>
              </a:rPr>
              <a:t>By the end of the workshop, participants will be able to:</a:t>
            </a:r>
            <a:endParaRPr lang="en-US" sz="2600">
              <a:solidFill>
                <a:srgbClr val="2A6687"/>
              </a:solidFill>
              <a:ea typeface="Calibri"/>
              <a:cs typeface="Calibri"/>
            </a:endParaRPr>
          </a:p>
          <a:p>
            <a:pPr marL="342900" indent="-342900">
              <a:lnSpc>
                <a:spcPct val="80000"/>
              </a:lnSpc>
              <a:buFont typeface="Arial" panose="020B0604020202020204" pitchFamily="34" charset="0"/>
              <a:buChar char="•"/>
            </a:pPr>
            <a:r>
              <a:rPr lang="en-GB" sz="2600">
                <a:solidFill>
                  <a:srgbClr val="2A6687"/>
                </a:solidFill>
                <a:ea typeface="Calibri"/>
                <a:cs typeface="Calibri"/>
              </a:rPr>
              <a:t>Recognise and describe approaches implementing Making Every Opportunity Count (behaviour change conversation and signposting)</a:t>
            </a:r>
          </a:p>
          <a:p>
            <a:pPr marL="342900" indent="-342900">
              <a:lnSpc>
                <a:spcPct val="80000"/>
              </a:lnSpc>
              <a:buFont typeface="Arial" panose="020B0604020202020204" pitchFamily="34" charset="0"/>
              <a:buChar char="•"/>
            </a:pPr>
            <a:r>
              <a:rPr lang="en-GB" sz="2600">
                <a:solidFill>
                  <a:srgbClr val="2A6687"/>
                </a:solidFill>
                <a:ea typeface="Calibri"/>
                <a:cs typeface="Calibri"/>
              </a:rPr>
              <a:t>Describe opportunities to connect with local community in innovative ways</a:t>
            </a:r>
          </a:p>
          <a:p>
            <a:pPr marL="342900" indent="-342900">
              <a:lnSpc>
                <a:spcPct val="80000"/>
              </a:lnSpc>
              <a:buFont typeface="Arial" panose="020B0604020202020204" pitchFamily="34" charset="0"/>
              <a:buChar char="•"/>
            </a:pPr>
            <a:r>
              <a:rPr lang="en-GB" sz="2600">
                <a:solidFill>
                  <a:srgbClr val="2A6687"/>
                </a:solidFill>
                <a:ea typeface="Calibri"/>
                <a:cs typeface="Calibri"/>
              </a:rPr>
              <a:t>Awareness of adapted Rockwood frailty score tool</a:t>
            </a:r>
          </a:p>
          <a:p>
            <a:endParaRPr lang="en-GB">
              <a:ea typeface="Calibri"/>
              <a:cs typeface="Calibri"/>
            </a:endParaRPr>
          </a:p>
        </p:txBody>
      </p:sp>
      <p:pic>
        <p:nvPicPr>
          <p:cNvPr id="2" name="Picture 1" descr="A blue and white logo&#10;&#10;Description automatically generated">
            <a:extLst>
              <a:ext uri="{FF2B5EF4-FFF2-40B4-BE49-F238E27FC236}">
                <a16:creationId xmlns:a16="http://schemas.microsoft.com/office/drawing/2014/main" id="{34A1DD2F-E96D-51F3-F8F3-2A1410334159}"/>
              </a:ext>
            </a:extLst>
          </p:cNvPr>
          <p:cNvPicPr>
            <a:picLocks noChangeAspect="1"/>
          </p:cNvPicPr>
          <p:nvPr/>
        </p:nvPicPr>
        <p:blipFill>
          <a:blip r:embed="rId5"/>
          <a:stretch>
            <a:fillRect/>
          </a:stretch>
        </p:blipFill>
        <p:spPr>
          <a:xfrm>
            <a:off x="10997932" y="281823"/>
            <a:ext cx="923193" cy="923193"/>
          </a:xfrm>
          <a:prstGeom prst="rect">
            <a:avLst/>
          </a:prstGeom>
        </p:spPr>
      </p:pic>
    </p:spTree>
    <p:extLst>
      <p:ext uri="{BB962C8B-B14F-4D97-AF65-F5344CB8AC3E}">
        <p14:creationId xmlns:p14="http://schemas.microsoft.com/office/powerpoint/2010/main" val="3425459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a:xfrm>
            <a:off x="467085" y="127607"/>
            <a:ext cx="10515600" cy="1325563"/>
          </a:xfrm>
        </p:spPr>
        <p:txBody>
          <a:bodyPr/>
          <a:lstStyle/>
          <a:p>
            <a:r>
              <a:rPr lang="en-GB">
                <a:latin typeface="HGSSoeiKakugothicUB"/>
                <a:ea typeface="HGSSoeiKakugothicUB"/>
                <a:cs typeface="Calibri Light"/>
              </a:rPr>
              <a:t>Pilot Evaluation </a:t>
            </a:r>
          </a:p>
        </p:txBody>
      </p:sp>
      <p:graphicFrame>
        <p:nvGraphicFramePr>
          <p:cNvPr id="11" name="Chart 10">
            <a:extLst>
              <a:ext uri="{FF2B5EF4-FFF2-40B4-BE49-F238E27FC236}">
                <a16:creationId xmlns:a16="http://schemas.microsoft.com/office/drawing/2014/main" id="{F6EF26AA-625C-B126-1AF6-5425EC824495}"/>
              </a:ext>
            </a:extLst>
          </p:cNvPr>
          <p:cNvGraphicFramePr>
            <a:graphicFrameLocks/>
          </p:cNvGraphicFramePr>
          <p:nvPr>
            <p:extLst>
              <p:ext uri="{D42A27DB-BD31-4B8C-83A1-F6EECF244321}">
                <p14:modId xmlns:p14="http://schemas.microsoft.com/office/powerpoint/2010/main" val="4117807674"/>
              </p:ext>
            </p:extLst>
          </p:nvPr>
        </p:nvGraphicFramePr>
        <p:xfrm>
          <a:off x="7777188" y="1184874"/>
          <a:ext cx="4410075" cy="26289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a:extLst>
              <a:ext uri="{FF2B5EF4-FFF2-40B4-BE49-F238E27FC236}">
                <a16:creationId xmlns:a16="http://schemas.microsoft.com/office/drawing/2014/main" id="{F6EF26AA-625C-B126-1AF6-5425EC824495}"/>
              </a:ext>
            </a:extLst>
          </p:cNvPr>
          <p:cNvGraphicFramePr>
            <a:graphicFrameLocks/>
          </p:cNvGraphicFramePr>
          <p:nvPr>
            <p:extLst>
              <p:ext uri="{D42A27DB-BD31-4B8C-83A1-F6EECF244321}">
                <p14:modId xmlns:p14="http://schemas.microsoft.com/office/powerpoint/2010/main" val="190577977"/>
              </p:ext>
            </p:extLst>
          </p:nvPr>
        </p:nvGraphicFramePr>
        <p:xfrm>
          <a:off x="3813659" y="1184874"/>
          <a:ext cx="4410075" cy="26289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a:extLst>
              <a:ext uri="{FF2B5EF4-FFF2-40B4-BE49-F238E27FC236}">
                <a16:creationId xmlns:a16="http://schemas.microsoft.com/office/drawing/2014/main" id="{F6EF26AA-625C-B126-1AF6-5425EC824495}"/>
              </a:ext>
            </a:extLst>
          </p:cNvPr>
          <p:cNvGraphicFramePr>
            <a:graphicFrameLocks/>
          </p:cNvGraphicFramePr>
          <p:nvPr>
            <p:extLst>
              <p:ext uri="{D42A27DB-BD31-4B8C-83A1-F6EECF244321}">
                <p14:modId xmlns:p14="http://schemas.microsoft.com/office/powerpoint/2010/main" val="3753018842"/>
              </p:ext>
            </p:extLst>
          </p:nvPr>
        </p:nvGraphicFramePr>
        <p:xfrm>
          <a:off x="-1476" y="1184874"/>
          <a:ext cx="4410075" cy="2628900"/>
        </p:xfrm>
        <a:graphic>
          <a:graphicData uri="http://schemas.openxmlformats.org/drawingml/2006/chart">
            <c:chart xmlns:c="http://schemas.openxmlformats.org/drawingml/2006/chart" xmlns:r="http://schemas.openxmlformats.org/officeDocument/2006/relationships" r:id="rId7"/>
          </a:graphicData>
        </a:graphic>
      </p:graphicFrame>
      <p:sp>
        <p:nvSpPr>
          <p:cNvPr id="14" name="TextBox 13">
            <a:extLst>
              <a:ext uri="{FF2B5EF4-FFF2-40B4-BE49-F238E27FC236}">
                <a16:creationId xmlns:a16="http://schemas.microsoft.com/office/drawing/2014/main" id="{319CC37C-5272-0104-32CF-5503C36CFDAA}"/>
              </a:ext>
            </a:extLst>
          </p:cNvPr>
          <p:cNvSpPr txBox="1"/>
          <p:nvPr/>
        </p:nvSpPr>
        <p:spPr>
          <a:xfrm>
            <a:off x="772608" y="4122692"/>
            <a:ext cx="287845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ea typeface="Calibri"/>
                <a:cs typeface="Calibri"/>
              </a:rPr>
              <a:t>100% of Participants found the format easy to read</a:t>
            </a:r>
            <a:endParaRPr lang="en-US" sz="2000">
              <a:ea typeface="Calibri" panose="020F0502020204030204"/>
              <a:cs typeface="Calibri" panose="020F0502020204030204"/>
            </a:endParaRPr>
          </a:p>
        </p:txBody>
      </p:sp>
      <p:sp>
        <p:nvSpPr>
          <p:cNvPr id="15" name="TextBox 14">
            <a:extLst>
              <a:ext uri="{FF2B5EF4-FFF2-40B4-BE49-F238E27FC236}">
                <a16:creationId xmlns:a16="http://schemas.microsoft.com/office/drawing/2014/main" id="{47855A45-9D20-5177-D555-8A32C18B5135}"/>
              </a:ext>
            </a:extLst>
          </p:cNvPr>
          <p:cNvSpPr txBox="1"/>
          <p:nvPr/>
        </p:nvSpPr>
        <p:spPr>
          <a:xfrm>
            <a:off x="4322018" y="4122692"/>
            <a:ext cx="339552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ea typeface="Calibri"/>
                <a:cs typeface="Calibri"/>
              </a:rPr>
              <a:t>98.6% of Participants said they found the questions easy to understand </a:t>
            </a:r>
            <a:endParaRPr lang="en-US" sz="2000">
              <a:ea typeface="Calibri" panose="020F0502020204030204"/>
              <a:cs typeface="Calibri" panose="020F0502020204030204"/>
            </a:endParaRPr>
          </a:p>
        </p:txBody>
      </p:sp>
      <p:sp>
        <p:nvSpPr>
          <p:cNvPr id="17" name="TextBox 16">
            <a:extLst>
              <a:ext uri="{FF2B5EF4-FFF2-40B4-BE49-F238E27FC236}">
                <a16:creationId xmlns:a16="http://schemas.microsoft.com/office/drawing/2014/main" id="{36DADAEB-E8ED-7AC7-E757-564F3A51A8F9}"/>
              </a:ext>
            </a:extLst>
          </p:cNvPr>
          <p:cNvSpPr txBox="1"/>
          <p:nvPr/>
        </p:nvSpPr>
        <p:spPr>
          <a:xfrm>
            <a:off x="8469116" y="4122691"/>
            <a:ext cx="30281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2400">
                <a:ea typeface="Calibri"/>
                <a:cs typeface="Calibri"/>
              </a:rPr>
              <a:t>80.4% of Participants said they more aware of services than before</a:t>
            </a:r>
            <a:endParaRPr lang="en-US">
              <a:ea typeface="Calibri" panose="020F0502020204030204"/>
              <a:cs typeface="Calibri" panose="020F0502020204030204"/>
            </a:endParaRPr>
          </a:p>
        </p:txBody>
      </p:sp>
    </p:spTree>
    <p:extLst>
      <p:ext uri="{BB962C8B-B14F-4D97-AF65-F5344CB8AC3E}">
        <p14:creationId xmlns:p14="http://schemas.microsoft.com/office/powerpoint/2010/main" val="3337931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9" name="Content Placeholder 8">
            <a:extLst>
              <a:ext uri="{FF2B5EF4-FFF2-40B4-BE49-F238E27FC236}">
                <a16:creationId xmlns:a16="http://schemas.microsoft.com/office/drawing/2014/main" id="{0F20F52F-BA86-56A5-C84C-C9057FACD1CC}"/>
              </a:ext>
            </a:extLst>
          </p:cNvPr>
          <p:cNvSpPr>
            <a:spLocks noGrp="1"/>
          </p:cNvSpPr>
          <p:nvPr>
            <p:ph idx="1"/>
          </p:nvPr>
        </p:nvSpPr>
        <p:spPr>
          <a:xfrm>
            <a:off x="581433" y="1553825"/>
            <a:ext cx="10515600" cy="4351338"/>
          </a:xfrm>
        </p:spPr>
        <p:txBody>
          <a:bodyPr vert="horz" lIns="91440" tIns="45720" rIns="91440" bIns="45720" rtlCol="0" anchor="t">
            <a:normAutofit/>
          </a:bodyPr>
          <a:lstStyle/>
          <a:p>
            <a:endParaRPr lang="en-GB">
              <a:solidFill>
                <a:srgbClr val="2A6687"/>
              </a:solidFill>
              <a:ea typeface="Calibri"/>
              <a:cs typeface="Calibri"/>
            </a:endParaRPr>
          </a:p>
          <a:p>
            <a:pPr marL="0" indent="0">
              <a:buNone/>
            </a:pPr>
            <a:endParaRPr lang="en-GB">
              <a:solidFill>
                <a:srgbClr val="2A6687"/>
              </a:solidFill>
              <a:ea typeface="Calibri"/>
              <a:cs typeface="Calibri"/>
            </a:endParaRPr>
          </a:p>
          <a:p>
            <a:pPr marL="457200" lvl="1" indent="0">
              <a:buNone/>
            </a:pPr>
            <a:endParaRPr lang="en-GB">
              <a:ea typeface="Calibri"/>
              <a:cs typeface="Calibri"/>
            </a:endParaRPr>
          </a:p>
        </p:txBody>
      </p:sp>
      <p:pic>
        <p:nvPicPr>
          <p:cNvPr id="7" name="Picture 6" descr="A graph of multiple colored lines&#10;&#10;Description automatically generated">
            <a:extLst>
              <a:ext uri="{FF2B5EF4-FFF2-40B4-BE49-F238E27FC236}">
                <a16:creationId xmlns:a16="http://schemas.microsoft.com/office/drawing/2014/main" id="{7F75A2B9-DF9E-1BF7-C5E4-0E159C8A5000}"/>
              </a:ext>
            </a:extLst>
          </p:cNvPr>
          <p:cNvPicPr>
            <a:picLocks noChangeAspect="1"/>
          </p:cNvPicPr>
          <p:nvPr/>
        </p:nvPicPr>
        <p:blipFill>
          <a:blip r:embed="rId5"/>
          <a:stretch>
            <a:fillRect/>
          </a:stretch>
        </p:blipFill>
        <p:spPr>
          <a:xfrm>
            <a:off x="2175411" y="40821"/>
            <a:ext cx="10011645" cy="6354535"/>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a:xfrm>
            <a:off x="166958" y="-1019"/>
            <a:ext cx="4569279" cy="1339170"/>
          </a:xfrm>
        </p:spPr>
        <p:txBody>
          <a:bodyPr/>
          <a:lstStyle/>
          <a:p>
            <a:r>
              <a:rPr lang="en-GB">
                <a:latin typeface="HGSSoeiKakugothicUB"/>
                <a:ea typeface="HGSSoeiKakugothicUB"/>
                <a:cs typeface="Calibri Light"/>
              </a:rPr>
              <a:t>Localised Data</a:t>
            </a:r>
          </a:p>
        </p:txBody>
      </p:sp>
    </p:spTree>
    <p:extLst>
      <p:ext uri="{BB962C8B-B14F-4D97-AF65-F5344CB8AC3E}">
        <p14:creationId xmlns:p14="http://schemas.microsoft.com/office/powerpoint/2010/main" val="937664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9" name="Content Placeholder 8">
            <a:extLst>
              <a:ext uri="{FF2B5EF4-FFF2-40B4-BE49-F238E27FC236}">
                <a16:creationId xmlns:a16="http://schemas.microsoft.com/office/drawing/2014/main" id="{0F20F52F-BA86-56A5-C84C-C9057FACD1CC}"/>
              </a:ext>
            </a:extLst>
          </p:cNvPr>
          <p:cNvSpPr>
            <a:spLocks noGrp="1"/>
          </p:cNvSpPr>
          <p:nvPr>
            <p:ph idx="1"/>
          </p:nvPr>
        </p:nvSpPr>
        <p:spPr>
          <a:xfrm>
            <a:off x="581433" y="1553825"/>
            <a:ext cx="10515600" cy="4351338"/>
          </a:xfrm>
        </p:spPr>
        <p:txBody>
          <a:bodyPr vert="horz" lIns="91440" tIns="45720" rIns="91440" bIns="45720" rtlCol="0" anchor="t">
            <a:normAutofit/>
          </a:bodyPr>
          <a:lstStyle/>
          <a:p>
            <a:endParaRPr lang="en-GB">
              <a:solidFill>
                <a:srgbClr val="2A6687"/>
              </a:solidFill>
              <a:ea typeface="Calibri"/>
              <a:cs typeface="Calibri"/>
            </a:endParaRPr>
          </a:p>
          <a:p>
            <a:pPr marL="0" indent="0">
              <a:buNone/>
            </a:pPr>
            <a:endParaRPr lang="en-GB">
              <a:solidFill>
                <a:srgbClr val="2A6687"/>
              </a:solidFill>
              <a:ea typeface="Calibri"/>
              <a:cs typeface="Calibri"/>
            </a:endParaRPr>
          </a:p>
          <a:p>
            <a:pPr marL="457200" lvl="1" indent="0">
              <a:buNone/>
            </a:pPr>
            <a:endParaRPr lang="en-GB">
              <a:ea typeface="Calibri"/>
              <a:cs typeface="Calibri"/>
            </a:endParaRPr>
          </a:p>
        </p:txBody>
      </p:sp>
      <p:pic>
        <p:nvPicPr>
          <p:cNvPr id="3" name="Picture 2" descr="A graph of a number of people&#10;&#10;Description automatically generated">
            <a:extLst>
              <a:ext uri="{FF2B5EF4-FFF2-40B4-BE49-F238E27FC236}">
                <a16:creationId xmlns:a16="http://schemas.microsoft.com/office/drawing/2014/main" id="{07ACD3EA-4C3A-865E-08D4-14ADA3F8268F}"/>
              </a:ext>
            </a:extLst>
          </p:cNvPr>
          <p:cNvPicPr>
            <a:picLocks noChangeAspect="1"/>
          </p:cNvPicPr>
          <p:nvPr/>
        </p:nvPicPr>
        <p:blipFill>
          <a:blip r:embed="rId5"/>
          <a:stretch>
            <a:fillRect/>
          </a:stretch>
        </p:blipFill>
        <p:spPr>
          <a:xfrm>
            <a:off x="4864548" y="0"/>
            <a:ext cx="7328099" cy="6400750"/>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a:xfrm>
            <a:off x="180565" y="230302"/>
            <a:ext cx="10515600" cy="1325563"/>
          </a:xfrm>
        </p:spPr>
        <p:txBody>
          <a:bodyPr/>
          <a:lstStyle/>
          <a:p>
            <a:r>
              <a:rPr lang="en-GB">
                <a:latin typeface="HGSSoeiKakugothicUB"/>
                <a:ea typeface="HGSSoeiKakugothicUB"/>
                <a:cs typeface="Calibri Light"/>
              </a:rPr>
              <a:t>Self – Perception</a:t>
            </a:r>
            <a:br>
              <a:rPr lang="en-GB">
                <a:latin typeface="HGSSoeiKakugothicUB"/>
                <a:ea typeface="HGSSoeiKakugothicUB"/>
                <a:cs typeface="Calibri Light"/>
              </a:rPr>
            </a:br>
            <a:r>
              <a:rPr lang="en-GB">
                <a:latin typeface="HGSSoeiKakugothicUB"/>
                <a:ea typeface="HGSSoeiKakugothicUB"/>
                <a:cs typeface="Calibri Light"/>
              </a:rPr>
              <a:t>Frailty Scores</a:t>
            </a:r>
          </a:p>
        </p:txBody>
      </p:sp>
    </p:spTree>
    <p:extLst>
      <p:ext uri="{BB962C8B-B14F-4D97-AF65-F5344CB8AC3E}">
        <p14:creationId xmlns:p14="http://schemas.microsoft.com/office/powerpoint/2010/main" val="37826590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graphicFrame>
        <p:nvGraphicFramePr>
          <p:cNvPr id="940" name="Diagram 939">
            <a:extLst>
              <a:ext uri="{FF2B5EF4-FFF2-40B4-BE49-F238E27FC236}">
                <a16:creationId xmlns:a16="http://schemas.microsoft.com/office/drawing/2014/main" id="{1B43D16E-B2CC-2A50-E94C-76CCE7187F9A}"/>
              </a:ext>
            </a:extLst>
          </p:cNvPr>
          <p:cNvGraphicFramePr/>
          <p:nvPr>
            <p:extLst>
              <p:ext uri="{D42A27DB-BD31-4B8C-83A1-F6EECF244321}">
                <p14:modId xmlns:p14="http://schemas.microsoft.com/office/powerpoint/2010/main" val="1819060217"/>
              </p:ext>
            </p:extLst>
          </p:nvPr>
        </p:nvGraphicFramePr>
        <p:xfrm>
          <a:off x="1150190" y="1795953"/>
          <a:ext cx="9888305" cy="37787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Title 1">
            <a:extLst>
              <a:ext uri="{FF2B5EF4-FFF2-40B4-BE49-F238E27FC236}">
                <a16:creationId xmlns:a16="http://schemas.microsoft.com/office/drawing/2014/main" id="{85A42D7B-23F5-5F39-4186-87BBA657CBB1}"/>
              </a:ext>
            </a:extLst>
          </p:cNvPr>
          <p:cNvSpPr>
            <a:spLocks noGrp="1"/>
          </p:cNvSpPr>
          <p:nvPr>
            <p:ph type="title"/>
          </p:nvPr>
        </p:nvSpPr>
        <p:spPr/>
        <p:txBody>
          <a:bodyPr/>
          <a:lstStyle/>
          <a:p>
            <a:r>
              <a:rPr lang="en-GB">
                <a:latin typeface="HGSSoeiKakugothicUB"/>
                <a:ea typeface="HGSSoeiKakugothicUB"/>
                <a:cs typeface="Calibri Light"/>
              </a:rPr>
              <a:t>Sample of Engagement Findings</a:t>
            </a:r>
          </a:p>
        </p:txBody>
      </p:sp>
    </p:spTree>
    <p:extLst>
      <p:ext uri="{BB962C8B-B14F-4D97-AF65-F5344CB8AC3E}">
        <p14:creationId xmlns:p14="http://schemas.microsoft.com/office/powerpoint/2010/main" val="3015081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2EE1FCD2-5FFC-9A7B-C900-9873E387133D}"/>
              </a:ext>
            </a:extLst>
          </p:cNvPr>
          <p:cNvSpPr/>
          <p:nvPr/>
        </p:nvSpPr>
        <p:spPr>
          <a:xfrm>
            <a:off x="7076483" y="2279745"/>
            <a:ext cx="3401786" cy="3007178"/>
          </a:xfrm>
          <a:prstGeom prst="ellipse">
            <a:avLst/>
          </a:prstGeom>
          <a:solidFill>
            <a:srgbClr val="B5D9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84DB4770-1FB8-A785-27DF-F9022B6B5D49}"/>
              </a:ext>
            </a:extLst>
          </p:cNvPr>
          <p:cNvSpPr/>
          <p:nvPr/>
        </p:nvSpPr>
        <p:spPr>
          <a:xfrm>
            <a:off x="1728876" y="2279746"/>
            <a:ext cx="3401786" cy="3007178"/>
          </a:xfrm>
          <a:prstGeom prst="ellipse">
            <a:avLst/>
          </a:prstGeom>
          <a:solidFill>
            <a:srgbClr val="B5D9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8" name="Title 1">
            <a:extLst>
              <a:ext uri="{FF2B5EF4-FFF2-40B4-BE49-F238E27FC236}">
                <a16:creationId xmlns:a16="http://schemas.microsoft.com/office/drawing/2014/main" id="{85A42D7B-23F5-5F39-4186-87BBA657CBB1}"/>
              </a:ext>
            </a:extLst>
          </p:cNvPr>
          <p:cNvSpPr>
            <a:spLocks noGrp="1"/>
          </p:cNvSpPr>
          <p:nvPr>
            <p:ph type="title"/>
          </p:nvPr>
        </p:nvSpPr>
        <p:spPr/>
        <p:txBody>
          <a:bodyPr/>
          <a:lstStyle/>
          <a:p>
            <a:r>
              <a:rPr lang="en-GB">
                <a:latin typeface="HGSSoeiKakugothicUB"/>
                <a:ea typeface="HGSSoeiKakugothicUB"/>
                <a:cs typeface="Calibri Light"/>
              </a:rPr>
              <a:t>Impact of Engagement</a:t>
            </a:r>
            <a:endParaRPr lang="en-US">
              <a:ea typeface="Calibri Light" panose="020F0302020204030204"/>
              <a:cs typeface="Calibri Light" panose="020F0302020204030204"/>
            </a:endParaRPr>
          </a:p>
        </p:txBody>
      </p:sp>
      <p:sp>
        <p:nvSpPr>
          <p:cNvPr id="14" name="Text Placeholder 13">
            <a:extLst>
              <a:ext uri="{FF2B5EF4-FFF2-40B4-BE49-F238E27FC236}">
                <a16:creationId xmlns:a16="http://schemas.microsoft.com/office/drawing/2014/main" id="{8F194DB7-4B15-6D1A-7F1D-BAAB6EF8A208}"/>
              </a:ext>
            </a:extLst>
          </p:cNvPr>
          <p:cNvSpPr>
            <a:spLocks noGrp="1"/>
          </p:cNvSpPr>
          <p:nvPr>
            <p:ph type="body" idx="1"/>
          </p:nvPr>
        </p:nvSpPr>
        <p:spPr>
          <a:xfrm>
            <a:off x="854165" y="1321729"/>
            <a:ext cx="5157787" cy="823912"/>
          </a:xfrm>
        </p:spPr>
        <p:txBody>
          <a:bodyPr/>
          <a:lstStyle/>
          <a:p>
            <a:pPr algn="ctr"/>
            <a:r>
              <a:rPr lang="en-GB">
                <a:solidFill>
                  <a:srgbClr val="2A6687"/>
                </a:solidFill>
                <a:ea typeface="Calibri"/>
                <a:cs typeface="Calibri"/>
              </a:rPr>
              <a:t>Vintage Teas</a:t>
            </a:r>
          </a:p>
        </p:txBody>
      </p:sp>
      <p:pic>
        <p:nvPicPr>
          <p:cNvPr id="19" name="Content Placeholder 18" descr="Chinese Teapot And Cup outline">
            <a:extLst>
              <a:ext uri="{FF2B5EF4-FFF2-40B4-BE49-F238E27FC236}">
                <a16:creationId xmlns:a16="http://schemas.microsoft.com/office/drawing/2014/main" id="{AA9C2CA0-257C-EA98-83AE-17F1675D5FB0}"/>
              </a:ext>
            </a:extLst>
          </p:cNvPr>
          <p:cNvPicPr>
            <a:picLocks noGrp="1" noChangeAspect="1"/>
          </p:cNvPicPr>
          <p:nvPr>
            <p:ph sz="half" idx="2"/>
          </p:nvPr>
        </p:nvPicPr>
        <p:blipFill>
          <a:blip r:embed="rId5">
            <a:extLst>
              <a:ext uri="{96DAC541-7B7A-43D3-8B79-37D633B846F1}">
                <asvg:svgBlip xmlns="" xmlns:asvg="http://schemas.microsoft.com/office/drawing/2016/SVG/main" r:embed="rId6"/>
              </a:ext>
            </a:extLst>
          </a:blip>
          <a:stretch>
            <a:fillRect/>
          </a:stretch>
        </p:blipFill>
        <p:spPr>
          <a:xfrm>
            <a:off x="2145484" y="2416424"/>
            <a:ext cx="2574470" cy="2520042"/>
          </a:xfrm>
        </p:spPr>
      </p:pic>
      <p:sp>
        <p:nvSpPr>
          <p:cNvPr id="16" name="Text Placeholder 15">
            <a:extLst>
              <a:ext uri="{FF2B5EF4-FFF2-40B4-BE49-F238E27FC236}">
                <a16:creationId xmlns:a16="http://schemas.microsoft.com/office/drawing/2014/main" id="{8B8FFA6D-1B61-B56B-9762-1BB0FA67B42C}"/>
              </a:ext>
            </a:extLst>
          </p:cNvPr>
          <p:cNvSpPr>
            <a:spLocks noGrp="1"/>
          </p:cNvSpPr>
          <p:nvPr>
            <p:ph type="body" sz="quarter" idx="3"/>
          </p:nvPr>
        </p:nvSpPr>
        <p:spPr>
          <a:xfrm>
            <a:off x="6186577" y="1321729"/>
            <a:ext cx="5183188" cy="823912"/>
          </a:xfrm>
        </p:spPr>
        <p:txBody>
          <a:bodyPr/>
          <a:lstStyle/>
          <a:p>
            <a:pPr algn="ctr"/>
            <a:r>
              <a:rPr lang="en-GB" err="1">
                <a:solidFill>
                  <a:srgbClr val="2A6687"/>
                </a:solidFill>
                <a:ea typeface="Calibri"/>
                <a:cs typeface="Calibri"/>
              </a:rPr>
              <a:t>MeOC</a:t>
            </a:r>
            <a:r>
              <a:rPr lang="en-GB">
                <a:solidFill>
                  <a:srgbClr val="2A6687"/>
                </a:solidFill>
                <a:ea typeface="Calibri"/>
                <a:cs typeface="Calibri"/>
              </a:rPr>
              <a:t> Self-Check</a:t>
            </a:r>
          </a:p>
        </p:txBody>
      </p:sp>
      <p:pic>
        <p:nvPicPr>
          <p:cNvPr id="20" name="Content Placeholder 19" descr="Clipboard Partially Ticked outline">
            <a:extLst>
              <a:ext uri="{FF2B5EF4-FFF2-40B4-BE49-F238E27FC236}">
                <a16:creationId xmlns:a16="http://schemas.microsoft.com/office/drawing/2014/main" id="{CCF7A8FE-8E43-3D19-A3BA-16CFC8E2124E}"/>
              </a:ext>
            </a:extLst>
          </p:cNvPr>
          <p:cNvPicPr>
            <a:picLocks noGrp="1" noChangeAspect="1"/>
          </p:cNvPicPr>
          <p:nvPr>
            <p:ph sz="quarter" idx="4"/>
          </p:nvPr>
        </p:nvPicPr>
        <p:blipFill>
          <a:blip r:embed="rId7">
            <a:extLst>
              <a:ext uri="{96DAC541-7B7A-43D3-8B79-37D633B846F1}">
                <asvg:svgBlip xmlns="" xmlns:asvg="http://schemas.microsoft.com/office/drawing/2016/SVG/main" r:embed="rId8"/>
              </a:ext>
            </a:extLst>
          </a:blip>
          <a:stretch>
            <a:fillRect/>
          </a:stretch>
        </p:blipFill>
        <p:spPr>
          <a:xfrm>
            <a:off x="7491503" y="2416423"/>
            <a:ext cx="2588078" cy="2724150"/>
          </a:xfrm>
        </p:spPr>
      </p:pic>
    </p:spTree>
    <p:extLst>
      <p:ext uri="{BB962C8B-B14F-4D97-AF65-F5344CB8AC3E}">
        <p14:creationId xmlns:p14="http://schemas.microsoft.com/office/powerpoint/2010/main" val="16109634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a:xfrm>
            <a:off x="706496" y="7644"/>
            <a:ext cx="10515600" cy="1325563"/>
          </a:xfrm>
        </p:spPr>
        <p:txBody>
          <a:bodyPr/>
          <a:lstStyle/>
          <a:p>
            <a:r>
              <a:rPr lang="en-GB">
                <a:latin typeface="HGSSoeiKakugothicUB"/>
                <a:ea typeface="HGSSoeiKakugothicUB"/>
                <a:cs typeface="Calibri Light"/>
              </a:rPr>
              <a:t>Next Steps</a:t>
            </a:r>
          </a:p>
        </p:txBody>
      </p:sp>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50803" y="1115277"/>
            <a:ext cx="10485248" cy="4621846"/>
          </a:xfrm>
        </p:spPr>
        <p:txBody>
          <a:bodyPr vert="horz" lIns="91440" tIns="45720" rIns="91440" bIns="45720" rtlCol="0" anchor="t">
            <a:normAutofit fontScale="92500"/>
          </a:bodyPr>
          <a:lstStyle/>
          <a:p>
            <a:r>
              <a:rPr lang="en-GB">
                <a:solidFill>
                  <a:srgbClr val="2A6687"/>
                </a:solidFill>
                <a:ea typeface="Calibri" panose="020F0502020204030204"/>
                <a:cs typeface="Calibri"/>
              </a:rPr>
              <a:t>Further roll out of the </a:t>
            </a:r>
            <a:r>
              <a:rPr lang="en-GB" err="1">
                <a:solidFill>
                  <a:srgbClr val="2A6687"/>
                </a:solidFill>
                <a:ea typeface="Calibri" panose="020F0502020204030204"/>
                <a:cs typeface="Calibri"/>
              </a:rPr>
              <a:t>MeOC</a:t>
            </a:r>
            <a:r>
              <a:rPr lang="en-GB">
                <a:solidFill>
                  <a:srgbClr val="2A6687"/>
                </a:solidFill>
                <a:ea typeface="Calibri" panose="020F0502020204030204"/>
                <a:cs typeface="Calibri"/>
              </a:rPr>
              <a:t> Ageing Well  tool</a:t>
            </a:r>
            <a:endParaRPr lang="en-US">
              <a:solidFill>
                <a:srgbClr val="2A6687"/>
              </a:solidFill>
              <a:ea typeface="Calibri" panose="020F0502020204030204"/>
              <a:cs typeface="Calibri"/>
            </a:endParaRPr>
          </a:p>
          <a:p>
            <a:r>
              <a:rPr lang="en-GB" err="1">
                <a:solidFill>
                  <a:srgbClr val="2A6687"/>
                </a:solidFill>
                <a:ea typeface="Calibri" panose="020F0502020204030204"/>
                <a:cs typeface="Calibri"/>
              </a:rPr>
              <a:t>MeOC</a:t>
            </a:r>
            <a:r>
              <a:rPr lang="en-GB">
                <a:solidFill>
                  <a:srgbClr val="2A6687"/>
                </a:solidFill>
                <a:ea typeface="Calibri" panose="020F0502020204030204"/>
                <a:cs typeface="Calibri"/>
              </a:rPr>
              <a:t> – Ageing Well Training embedded in Care @ Home Induction Programme</a:t>
            </a:r>
          </a:p>
          <a:p>
            <a:r>
              <a:rPr lang="en-GB">
                <a:solidFill>
                  <a:srgbClr val="2A6687"/>
                </a:solidFill>
                <a:ea typeface="Calibri" panose="020F0502020204030204"/>
                <a:cs typeface="Calibri"/>
              </a:rPr>
              <a:t>Data gathering on signposting uptake </a:t>
            </a:r>
          </a:p>
          <a:p>
            <a:r>
              <a:rPr lang="en-GB">
                <a:solidFill>
                  <a:srgbClr val="2A6687"/>
                </a:solidFill>
                <a:ea typeface="Calibri" panose="020F0502020204030204"/>
                <a:cs typeface="Calibri"/>
              </a:rPr>
              <a:t>Measure impact via Case Studies</a:t>
            </a:r>
          </a:p>
          <a:p>
            <a:r>
              <a:rPr lang="en-GB">
                <a:solidFill>
                  <a:srgbClr val="2A6687"/>
                </a:solidFill>
                <a:ea typeface="Calibri" panose="020F0502020204030204"/>
                <a:cs typeface="Calibri"/>
              </a:rPr>
              <a:t>Utilise </a:t>
            </a:r>
            <a:r>
              <a:rPr lang="en-GB" err="1">
                <a:solidFill>
                  <a:srgbClr val="2A6687"/>
                </a:solidFill>
                <a:ea typeface="Calibri" panose="020F0502020204030204"/>
                <a:cs typeface="Calibri"/>
              </a:rPr>
              <a:t>MeOC</a:t>
            </a:r>
            <a:r>
              <a:rPr lang="en-GB">
                <a:solidFill>
                  <a:srgbClr val="2A6687"/>
                </a:solidFill>
                <a:ea typeface="Calibri" panose="020F0502020204030204"/>
                <a:cs typeface="Calibri"/>
              </a:rPr>
              <a:t> tool data to inform service planning/commissioning of services at locality level</a:t>
            </a:r>
          </a:p>
          <a:p>
            <a:r>
              <a:rPr lang="en-GB">
                <a:solidFill>
                  <a:srgbClr val="2A6687"/>
                </a:solidFill>
                <a:ea typeface="Calibri" panose="020F0502020204030204"/>
                <a:cs typeface="Calibri"/>
              </a:rPr>
              <a:t>Develop and Deliver Shared Decision Making Masterclasses</a:t>
            </a:r>
          </a:p>
          <a:p>
            <a:r>
              <a:rPr lang="en-GB">
                <a:solidFill>
                  <a:srgbClr val="2A6687"/>
                </a:solidFill>
                <a:ea typeface="Calibri" panose="020F0502020204030204"/>
                <a:cs typeface="Calibri"/>
              </a:rPr>
              <a:t>Deliver rolling Health &amp; Wellbeing Programme to Older People's groups</a:t>
            </a:r>
          </a:p>
          <a:p>
            <a:r>
              <a:rPr lang="en-GB">
                <a:solidFill>
                  <a:srgbClr val="2A6687"/>
                </a:solidFill>
                <a:ea typeface="Calibri" panose="020F0502020204030204"/>
                <a:cs typeface="Calibri"/>
              </a:rPr>
              <a:t>Explore Ageing Well Health Checks </a:t>
            </a:r>
          </a:p>
          <a:p>
            <a:endParaRPr lang="en-GB">
              <a:solidFill>
                <a:srgbClr val="2A6687"/>
              </a:solidFill>
              <a:ea typeface="Calibri" panose="020F0502020204030204"/>
              <a:cs typeface="Calibri"/>
            </a:endParaRPr>
          </a:p>
          <a:p>
            <a:endParaRPr lang="en-GB">
              <a:solidFill>
                <a:srgbClr val="2A6687"/>
              </a:solidFill>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Tree>
    <p:extLst>
      <p:ext uri="{BB962C8B-B14F-4D97-AF65-F5344CB8AC3E}">
        <p14:creationId xmlns:p14="http://schemas.microsoft.com/office/powerpoint/2010/main" val="4097656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9" name="Title 8">
            <a:extLst>
              <a:ext uri="{FF2B5EF4-FFF2-40B4-BE49-F238E27FC236}">
                <a16:creationId xmlns:a16="http://schemas.microsoft.com/office/drawing/2014/main" id="{66E96581-B511-57C9-4BCF-19E9E92232DA}"/>
              </a:ext>
            </a:extLst>
          </p:cNvPr>
          <p:cNvSpPr>
            <a:spLocks noGrp="1"/>
          </p:cNvSpPr>
          <p:nvPr>
            <p:ph type="title"/>
          </p:nvPr>
        </p:nvSpPr>
        <p:spPr>
          <a:xfrm>
            <a:off x="373101" y="1637851"/>
            <a:ext cx="10515600" cy="2852737"/>
          </a:xfrm>
        </p:spPr>
        <p:txBody>
          <a:bodyPr/>
          <a:lstStyle/>
          <a:p>
            <a:r>
              <a:rPr lang="en-GB">
                <a:latin typeface="HGSSoeiKakugothicUB"/>
                <a:ea typeface="HGSSoeiKakugothicUB"/>
                <a:cs typeface="Calibri Light"/>
              </a:rPr>
              <a:t>Improving Migraine Management </a:t>
            </a:r>
          </a:p>
        </p:txBody>
      </p:sp>
      <p:sp>
        <p:nvSpPr>
          <p:cNvPr id="10" name="Text Placeholder 9">
            <a:extLst>
              <a:ext uri="{FF2B5EF4-FFF2-40B4-BE49-F238E27FC236}">
                <a16:creationId xmlns:a16="http://schemas.microsoft.com/office/drawing/2014/main" id="{40E6AC57-811B-F1EB-CC45-E08F5024A89E}"/>
              </a:ext>
            </a:extLst>
          </p:cNvPr>
          <p:cNvSpPr>
            <a:spLocks noGrp="1"/>
          </p:cNvSpPr>
          <p:nvPr>
            <p:ph type="body" idx="1"/>
          </p:nvPr>
        </p:nvSpPr>
        <p:spPr>
          <a:xfrm>
            <a:off x="373101" y="4563363"/>
            <a:ext cx="10515600" cy="1500187"/>
          </a:xfrm>
        </p:spPr>
        <p:txBody>
          <a:bodyPr vert="horz" lIns="91440" tIns="45720" rIns="91440" bIns="45720" rtlCol="0" anchor="t">
            <a:normAutofit/>
          </a:bodyPr>
          <a:lstStyle/>
          <a:p>
            <a:r>
              <a:rPr lang="en-GB">
                <a:ea typeface="Calibri"/>
                <a:cs typeface="Calibri"/>
              </a:rPr>
              <a:t>A story about putting people first</a:t>
            </a:r>
          </a:p>
        </p:txBody>
      </p:sp>
      <p:pic>
        <p:nvPicPr>
          <p:cNvPr id="7" name="Picture 6" descr="A green square with white lines on it&#10;&#10;Description automatically generated">
            <a:extLst>
              <a:ext uri="{FF2B5EF4-FFF2-40B4-BE49-F238E27FC236}">
                <a16:creationId xmlns:a16="http://schemas.microsoft.com/office/drawing/2014/main" id="{A6BFF2BD-121B-6B40-8726-A1B120A066BB}"/>
              </a:ext>
            </a:extLst>
          </p:cNvPr>
          <p:cNvPicPr>
            <a:picLocks noChangeAspect="1"/>
          </p:cNvPicPr>
          <p:nvPr/>
        </p:nvPicPr>
        <p:blipFill>
          <a:blip r:embed="rId5"/>
          <a:stretch>
            <a:fillRect/>
          </a:stretch>
        </p:blipFill>
        <p:spPr>
          <a:xfrm>
            <a:off x="6663717" y="1254953"/>
            <a:ext cx="5524238" cy="5099658"/>
          </a:xfrm>
          <a:prstGeom prst="rect">
            <a:avLst/>
          </a:prstGeom>
        </p:spPr>
      </p:pic>
    </p:spTree>
    <p:extLst>
      <p:ext uri="{BB962C8B-B14F-4D97-AF65-F5344CB8AC3E}">
        <p14:creationId xmlns:p14="http://schemas.microsoft.com/office/powerpoint/2010/main" val="2218271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p:txBody>
          <a:bodyPr>
            <a:normAutofit/>
          </a:bodyPr>
          <a:lstStyle/>
          <a:p>
            <a:r>
              <a:rPr lang="en-GB" sz="3200">
                <a:latin typeface="HGSSoeiKakugothicUB"/>
                <a:ea typeface="HGSSoeiKakugothicUB"/>
                <a:cs typeface="Calibri Light"/>
              </a:rPr>
              <a:t>The Blurb</a:t>
            </a:r>
          </a:p>
        </p:txBody>
      </p:sp>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a:bodyPr>
          <a:lstStyle/>
          <a:p>
            <a:r>
              <a:rPr lang="en-GB">
                <a:solidFill>
                  <a:srgbClr val="2A6687"/>
                </a:solidFill>
                <a:ea typeface="Calibri" panose="020F0502020204030204"/>
                <a:cs typeface="Calibri"/>
              </a:rPr>
              <a:t>Migraine prevalence </a:t>
            </a:r>
          </a:p>
          <a:p>
            <a:r>
              <a:rPr lang="en-GB">
                <a:solidFill>
                  <a:srgbClr val="2A6687"/>
                </a:solidFill>
                <a:ea typeface="Calibri" panose="020F0502020204030204"/>
                <a:cs typeface="Calibri"/>
              </a:rPr>
              <a:t>Successful funding bid - Scottish Government Neurological Care &amp; Support Framework</a:t>
            </a:r>
            <a:endParaRPr lang="en-GB"/>
          </a:p>
          <a:p>
            <a:r>
              <a:rPr lang="en-GB">
                <a:solidFill>
                  <a:srgbClr val="2A6687"/>
                </a:solidFill>
                <a:ea typeface="Calibri" panose="020F0502020204030204"/>
                <a:cs typeface="Calibri"/>
              </a:rPr>
              <a:t>Joint project – The Migraine Trust &amp; NHS Grampian</a:t>
            </a:r>
          </a:p>
          <a:p>
            <a:r>
              <a:rPr lang="en-GB">
                <a:solidFill>
                  <a:srgbClr val="2A6687"/>
                </a:solidFill>
                <a:ea typeface="Calibri" panose="020F0502020204030204"/>
                <a:cs typeface="Calibri"/>
              </a:rPr>
              <a:t>Phase 1: January 2023 – January 2024</a:t>
            </a:r>
          </a:p>
          <a:p>
            <a:pPr lvl="1">
              <a:buFont typeface="Courier New,monospace" panose="020B0604020202020204" pitchFamily="34" charset="0"/>
              <a:buChar char="o"/>
            </a:pPr>
            <a:r>
              <a:rPr lang="en-GB" sz="2600">
                <a:solidFill>
                  <a:srgbClr val="2A6687"/>
                </a:solidFill>
                <a:ea typeface="Calibri" panose="020F0502020204030204"/>
                <a:cs typeface="Calibri"/>
              </a:rPr>
              <a:t>Upskill 50 pharmacists on migraine management</a:t>
            </a:r>
            <a:endParaRPr lang="en-GB" sz="2600">
              <a:solidFill>
                <a:srgbClr val="000000"/>
              </a:solidFill>
              <a:ea typeface="Calibri" panose="020F0502020204030204"/>
              <a:cs typeface="Calibri"/>
            </a:endParaRPr>
          </a:p>
          <a:p>
            <a:pPr lvl="1">
              <a:buFont typeface="Courier New,monospace" panose="020B0604020202020204" pitchFamily="34" charset="0"/>
              <a:buChar char="o"/>
            </a:pPr>
            <a:r>
              <a:rPr lang="en-GB" sz="2600">
                <a:solidFill>
                  <a:srgbClr val="2A6687"/>
                </a:solidFill>
                <a:ea typeface="Calibri" panose="020F0502020204030204"/>
                <a:cs typeface="Calibri"/>
              </a:rPr>
              <a:t>Produce materials for 132 pharmacies</a:t>
            </a:r>
            <a:endParaRPr lang="en-GB" sz="2600">
              <a:solidFill>
                <a:srgbClr val="000000"/>
              </a:solidFill>
              <a:ea typeface="Calibri" panose="020F0502020204030204"/>
              <a:cs typeface="Calibri"/>
            </a:endParaRPr>
          </a:p>
          <a:p>
            <a:pPr lvl="1">
              <a:buFont typeface="Courier New,monospace" panose="020B0604020202020204" pitchFamily="34" charset="0"/>
              <a:buChar char="o"/>
            </a:pPr>
            <a:r>
              <a:rPr lang="en-GB" sz="2600">
                <a:solidFill>
                  <a:srgbClr val="2A6687"/>
                </a:solidFill>
                <a:ea typeface="Calibri" panose="020F0502020204030204"/>
                <a:cs typeface="Calibri"/>
              </a:rPr>
              <a:t>Deliver a "manage your migraine" patient webinar</a:t>
            </a:r>
            <a:endParaRPr lang="en-GB"/>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Tree>
    <p:extLst>
      <p:ext uri="{BB962C8B-B14F-4D97-AF65-F5344CB8AC3E}">
        <p14:creationId xmlns:p14="http://schemas.microsoft.com/office/powerpoint/2010/main" val="30540141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a:xfrm>
            <a:off x="786008" y="386001"/>
            <a:ext cx="10515600" cy="1325563"/>
          </a:xfrm>
        </p:spPr>
        <p:txBody>
          <a:bodyPr>
            <a:normAutofit/>
          </a:bodyPr>
          <a:lstStyle/>
          <a:p>
            <a:r>
              <a:rPr lang="en-GB" sz="3200">
                <a:latin typeface="HGSSoeiKakugothicUB"/>
                <a:ea typeface="HGSSoeiKakugothicUB"/>
                <a:cs typeface="Calibri Light"/>
              </a:rPr>
              <a:t>Chapter 1 - where did we start?</a:t>
            </a:r>
          </a:p>
        </p:txBody>
      </p:sp>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2650255"/>
            <a:ext cx="10400582" cy="3718735"/>
          </a:xfrm>
        </p:spPr>
        <p:txBody>
          <a:bodyPr vert="horz" lIns="91440" tIns="45720" rIns="91440" bIns="45720" rtlCol="0" anchor="t">
            <a:normAutofit/>
          </a:bodyPr>
          <a:lstStyle/>
          <a:p>
            <a:r>
              <a:rPr lang="en-GB">
                <a:solidFill>
                  <a:srgbClr val="2A6687"/>
                </a:solidFill>
                <a:ea typeface="Calibri" panose="020F0502020204030204"/>
                <a:cs typeface="Calibri"/>
              </a:rPr>
              <a:t>The brief was clear – how did we know it was right?</a:t>
            </a:r>
            <a:endParaRPr lang="en-US">
              <a:solidFill>
                <a:srgbClr val="000000"/>
              </a:solidFill>
              <a:ea typeface="Calibri" panose="020F0502020204030204"/>
              <a:cs typeface="Calibri"/>
            </a:endParaRPr>
          </a:p>
          <a:p>
            <a:r>
              <a:rPr lang="en-GB">
                <a:solidFill>
                  <a:srgbClr val="2A6687"/>
                </a:solidFill>
                <a:ea typeface="Calibri" panose="020F0502020204030204"/>
                <a:cs typeface="Calibri"/>
              </a:rPr>
              <a:t>Putting people first approach</a:t>
            </a:r>
            <a:endParaRPr lang="en-US">
              <a:cs typeface="Calibri"/>
            </a:endParaRPr>
          </a:p>
          <a:p>
            <a:pPr lvl="1">
              <a:buFont typeface="Courier New" panose="020B0604020202020204" pitchFamily="34" charset="0"/>
              <a:buChar char="o"/>
            </a:pPr>
            <a:r>
              <a:rPr lang="en-GB">
                <a:solidFill>
                  <a:srgbClr val="2A6687"/>
                </a:solidFill>
                <a:ea typeface="Calibri" panose="020F0502020204030204"/>
                <a:cs typeface="Calibri"/>
              </a:rPr>
              <a:t>Explore pharmacists' learning needs – focus group &amp; survey</a:t>
            </a:r>
          </a:p>
          <a:p>
            <a:pPr lvl="1">
              <a:buFont typeface="Courier New" panose="020B0604020202020204" pitchFamily="34" charset="0"/>
              <a:buChar char="o"/>
            </a:pPr>
            <a:r>
              <a:rPr lang="en-GB" b="1">
                <a:solidFill>
                  <a:srgbClr val="2A6687"/>
                </a:solidFill>
                <a:ea typeface="Calibri" panose="020F0502020204030204"/>
                <a:cs typeface="Calibri"/>
              </a:rPr>
              <a:t>Explore perspectives of people living with migraine – focus group &amp; survey</a:t>
            </a:r>
          </a:p>
          <a:p>
            <a:endParaRPr lang="en-GB">
              <a:solidFill>
                <a:srgbClr val="2A6687"/>
              </a:solidFill>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
        <p:nvSpPr>
          <p:cNvPr id="3" name="Oval 2">
            <a:extLst>
              <a:ext uri="{FF2B5EF4-FFF2-40B4-BE49-F238E27FC236}">
                <a16:creationId xmlns:a16="http://schemas.microsoft.com/office/drawing/2014/main" id="{D197499A-8024-D278-D33B-ABECC96699F7}"/>
              </a:ext>
            </a:extLst>
          </p:cNvPr>
          <p:cNvSpPr/>
          <p:nvPr/>
        </p:nvSpPr>
        <p:spPr>
          <a:xfrm>
            <a:off x="7419506" y="90961"/>
            <a:ext cx="1889474" cy="1828953"/>
          </a:xfrm>
          <a:prstGeom prst="ellips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defPPr>
              <a:defRPr lang="en-GB"/>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a:defRPr/>
            </a:pPr>
            <a:r>
              <a:rPr lang="en-US">
                <a:latin typeface="Arial"/>
                <a:cs typeface="Arial"/>
              </a:rPr>
              <a:t>10</a:t>
            </a:r>
            <a:r>
              <a:rPr lang="en-US" sz="1400">
                <a:latin typeface="Arial"/>
                <a:cs typeface="Arial"/>
              </a:rPr>
              <a:t> pharmacists at focus group</a:t>
            </a:r>
          </a:p>
          <a:p>
            <a:pPr algn="ctr">
              <a:defRPr/>
            </a:pPr>
            <a:endParaRPr lang="en-US" sz="1400">
              <a:latin typeface="Arial"/>
              <a:cs typeface="Arial"/>
            </a:endParaRPr>
          </a:p>
          <a:p>
            <a:pPr algn="ctr">
              <a:defRPr/>
            </a:pPr>
            <a:r>
              <a:rPr lang="en-US">
                <a:latin typeface="Arial"/>
                <a:cs typeface="Arial"/>
              </a:rPr>
              <a:t>23 </a:t>
            </a:r>
            <a:r>
              <a:rPr lang="en-US" sz="1400">
                <a:latin typeface="Arial"/>
                <a:cs typeface="Arial"/>
              </a:rPr>
              <a:t>survey responses</a:t>
            </a:r>
          </a:p>
        </p:txBody>
      </p:sp>
      <p:sp>
        <p:nvSpPr>
          <p:cNvPr id="7" name="Oval 6">
            <a:extLst>
              <a:ext uri="{FF2B5EF4-FFF2-40B4-BE49-F238E27FC236}">
                <a16:creationId xmlns:a16="http://schemas.microsoft.com/office/drawing/2014/main" id="{FEFD4125-F154-8CBE-F307-7DFC81D6B0AA}"/>
              </a:ext>
            </a:extLst>
          </p:cNvPr>
          <p:cNvSpPr/>
          <p:nvPr/>
        </p:nvSpPr>
        <p:spPr>
          <a:xfrm>
            <a:off x="10025393" y="90902"/>
            <a:ext cx="2004218" cy="1829665"/>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GB"/>
            </a:defPPr>
            <a:lvl1pPr algn="l" rtl="0" eaLnBrk="0" fontAlgn="base" hangingPunct="0">
              <a:spcBef>
                <a:spcPct val="0"/>
              </a:spcBef>
              <a:spcAft>
                <a:spcPct val="0"/>
              </a:spcAft>
              <a:defRPr sz="2400" kern="1200">
                <a:solidFill>
                  <a:schemeClr val="lt1"/>
                </a:solidFill>
                <a:latin typeface="+mn-lt"/>
                <a:ea typeface="+mn-ea"/>
                <a:cs typeface="+mn-cs"/>
              </a:defRPr>
            </a:lvl1pPr>
            <a:lvl2pPr marL="457200" algn="l" rtl="0" eaLnBrk="0" fontAlgn="base" hangingPunct="0">
              <a:spcBef>
                <a:spcPct val="0"/>
              </a:spcBef>
              <a:spcAft>
                <a:spcPct val="0"/>
              </a:spcAft>
              <a:defRPr sz="2400" kern="1200">
                <a:solidFill>
                  <a:schemeClr val="lt1"/>
                </a:solidFill>
                <a:latin typeface="+mn-lt"/>
                <a:ea typeface="+mn-ea"/>
                <a:cs typeface="+mn-cs"/>
              </a:defRPr>
            </a:lvl2pPr>
            <a:lvl3pPr marL="914400" algn="l" rtl="0" eaLnBrk="0" fontAlgn="base" hangingPunct="0">
              <a:spcBef>
                <a:spcPct val="0"/>
              </a:spcBef>
              <a:spcAft>
                <a:spcPct val="0"/>
              </a:spcAft>
              <a:defRPr sz="2400" kern="1200">
                <a:solidFill>
                  <a:schemeClr val="lt1"/>
                </a:solidFill>
                <a:latin typeface="+mn-lt"/>
                <a:ea typeface="+mn-ea"/>
                <a:cs typeface="+mn-cs"/>
              </a:defRPr>
            </a:lvl3pPr>
            <a:lvl4pPr marL="1371600" algn="l" rtl="0" eaLnBrk="0" fontAlgn="base" hangingPunct="0">
              <a:spcBef>
                <a:spcPct val="0"/>
              </a:spcBef>
              <a:spcAft>
                <a:spcPct val="0"/>
              </a:spcAft>
              <a:defRPr sz="2400" kern="1200">
                <a:solidFill>
                  <a:schemeClr val="lt1"/>
                </a:solidFill>
                <a:latin typeface="+mn-lt"/>
                <a:ea typeface="+mn-ea"/>
                <a:cs typeface="+mn-cs"/>
              </a:defRPr>
            </a:lvl4pPr>
            <a:lvl5pPr marL="1828800" algn="l" rtl="0" eaLnBrk="0" fontAlgn="base" hangingPunct="0">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algn="ctr" rtl="0"/>
            <a:r>
              <a:rPr lang="en-GB" sz="2800" b="0" i="0" u="none" strike="noStrike" baseline="0">
                <a:solidFill>
                  <a:srgbClr val="FFFFFF"/>
                </a:solidFill>
                <a:latin typeface="Calibri Light"/>
                <a:ea typeface="Segoe UI"/>
                <a:cs typeface="Segoe UI"/>
              </a:rPr>
              <a:t>16 </a:t>
            </a:r>
            <a:r>
              <a:rPr lang="en-GB" sz="1400" b="0" i="0" u="none" strike="noStrike" baseline="0">
                <a:solidFill>
                  <a:srgbClr val="FFFFFF"/>
                </a:solidFill>
                <a:latin typeface="Calibri Light"/>
                <a:ea typeface="Segoe UI"/>
                <a:cs typeface="Segoe UI"/>
              </a:rPr>
              <a:t>patients at </a:t>
            </a:r>
            <a:r>
              <a:rPr lang="en-US" sz="1400" b="0" i="0">
                <a:solidFill>
                  <a:srgbClr val="FFFFFF"/>
                </a:solidFill>
                <a:latin typeface="Calibri Light"/>
                <a:ea typeface="Segoe UI"/>
                <a:cs typeface="Segoe UI"/>
              </a:rPr>
              <a:t>​</a:t>
            </a:r>
          </a:p>
          <a:p>
            <a:pPr algn="ctr" rtl="0"/>
            <a:r>
              <a:rPr lang="en-GB" sz="1400" b="0" i="0" u="none" strike="noStrike" baseline="0">
                <a:solidFill>
                  <a:srgbClr val="FFFFFF"/>
                </a:solidFill>
                <a:latin typeface="Calibri Light"/>
                <a:ea typeface="Segoe UI"/>
                <a:cs typeface="Segoe UI"/>
              </a:rPr>
              <a:t>focus group</a:t>
            </a:r>
            <a:r>
              <a:rPr lang="en-US" sz="1400" b="0" i="0">
                <a:solidFill>
                  <a:srgbClr val="FFFFFF"/>
                </a:solidFill>
                <a:latin typeface="Calibri Light"/>
                <a:ea typeface="Segoe UI"/>
                <a:cs typeface="Segoe UI"/>
              </a:rPr>
              <a:t>​</a:t>
            </a:r>
          </a:p>
          <a:p>
            <a:pPr algn="ctr" rtl="0"/>
            <a:r>
              <a:rPr lang="en-GB" sz="1400" b="0" i="0">
                <a:solidFill>
                  <a:srgbClr val="FFFFFF"/>
                </a:solidFill>
                <a:latin typeface="Calibri Light"/>
                <a:ea typeface="Segoe UI"/>
                <a:cs typeface="Segoe UI"/>
              </a:rPr>
              <a:t>​</a:t>
            </a:r>
          </a:p>
          <a:p>
            <a:pPr algn="ctr" rtl="0"/>
            <a:r>
              <a:rPr lang="en-GB" sz="2400" b="0" i="0" u="none" strike="noStrike" baseline="0">
                <a:solidFill>
                  <a:srgbClr val="FFFFFF"/>
                </a:solidFill>
                <a:latin typeface="Calibri Light"/>
                <a:ea typeface="Segoe UI"/>
                <a:cs typeface="Segoe UI"/>
              </a:rPr>
              <a:t>162 </a:t>
            </a:r>
            <a:r>
              <a:rPr lang="en-GB" sz="1400" b="0" i="0" u="none" strike="noStrike" baseline="0">
                <a:solidFill>
                  <a:srgbClr val="FFFFFF"/>
                </a:solidFill>
                <a:latin typeface="Calibri Light"/>
                <a:ea typeface="Segoe UI"/>
                <a:cs typeface="Segoe UI"/>
              </a:rPr>
              <a:t>survey responses</a:t>
            </a:r>
            <a:r>
              <a:rPr lang="en-US" sz="1400" b="0" i="0">
                <a:solidFill>
                  <a:srgbClr val="FFFFFF"/>
                </a:solidFill>
                <a:latin typeface="Calibri Light"/>
                <a:ea typeface="Segoe UI"/>
                <a:cs typeface="Segoe UI"/>
              </a:rPr>
              <a:t>​</a:t>
            </a:r>
            <a:endParaRPr lang="en-US">
              <a:solidFill>
                <a:srgbClr val="FF0000"/>
              </a:solidFill>
            </a:endParaRPr>
          </a:p>
        </p:txBody>
      </p:sp>
    </p:spTree>
    <p:extLst>
      <p:ext uri="{BB962C8B-B14F-4D97-AF65-F5344CB8AC3E}">
        <p14:creationId xmlns:p14="http://schemas.microsoft.com/office/powerpoint/2010/main" val="3640845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p:txBody>
          <a:bodyPr>
            <a:normAutofit/>
          </a:bodyPr>
          <a:lstStyle/>
          <a:p>
            <a:r>
              <a:rPr lang="en-GB" sz="3200">
                <a:latin typeface="HGSSoeiKakugothicUB"/>
                <a:ea typeface="HGSSoeiKakugothicUB"/>
                <a:cs typeface="Calibri Light"/>
              </a:rPr>
              <a:t>Chapter 2 - What did we do?</a:t>
            </a:r>
            <a:endParaRPr lang="en-US" sz="3200">
              <a:latin typeface="HGSSoeiKakugothicUB"/>
              <a:ea typeface="HGSSoeiKakugothicUB"/>
              <a:cs typeface="Calibri Light"/>
            </a:endParaRPr>
          </a:p>
        </p:txBody>
      </p:sp>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lnSpcReduction="10000"/>
          </a:bodyPr>
          <a:lstStyle/>
          <a:p>
            <a:r>
              <a:rPr lang="en-GB">
                <a:solidFill>
                  <a:srgbClr val="2A6687"/>
                </a:solidFill>
                <a:ea typeface="Calibri" panose="020F0502020204030204"/>
                <a:cs typeface="Calibri"/>
              </a:rPr>
              <a:t>Setting up for success</a:t>
            </a:r>
            <a:endParaRPr lang="en-GB">
              <a:solidFill>
                <a:srgbClr val="000000"/>
              </a:solidFill>
              <a:ea typeface="Calibri" panose="020F0502020204030204"/>
              <a:cs typeface="Calibri"/>
            </a:endParaRPr>
          </a:p>
          <a:p>
            <a:pPr lvl="1">
              <a:buFont typeface="Courier New,monospace" panose="020B0604020202020204" pitchFamily="34" charset="0"/>
              <a:buChar char="o"/>
            </a:pPr>
            <a:r>
              <a:rPr lang="en-GB">
                <a:solidFill>
                  <a:srgbClr val="2A6687"/>
                </a:solidFill>
                <a:ea typeface="Calibri" panose="020F0502020204030204"/>
                <a:cs typeface="Calibri"/>
              </a:rPr>
              <a:t>Start small</a:t>
            </a:r>
            <a:endParaRPr lang="en-GB">
              <a:solidFill>
                <a:srgbClr val="000000"/>
              </a:solidFill>
              <a:ea typeface="Calibri" panose="020F0502020204030204"/>
              <a:cs typeface="Calibri"/>
            </a:endParaRPr>
          </a:p>
          <a:p>
            <a:pPr lvl="1">
              <a:buFont typeface="Courier New,monospace" panose="020B0604020202020204" pitchFamily="34" charset="0"/>
              <a:buChar char="o"/>
            </a:pPr>
            <a:r>
              <a:rPr lang="en-GB">
                <a:solidFill>
                  <a:srgbClr val="2A6687"/>
                </a:solidFill>
                <a:ea typeface="Calibri" panose="020F0502020204030204"/>
                <a:cs typeface="Calibri"/>
              </a:rPr>
              <a:t>Recognise that our staff are our patients</a:t>
            </a:r>
            <a:endParaRPr lang="en-GB">
              <a:solidFill>
                <a:srgbClr val="000000"/>
              </a:solidFill>
              <a:ea typeface="Calibri" panose="020F0502020204030204"/>
              <a:cs typeface="Calibri"/>
            </a:endParaRPr>
          </a:p>
          <a:p>
            <a:pPr lvl="1">
              <a:buFont typeface="Courier New,monospace" panose="020B0604020202020204" pitchFamily="34" charset="0"/>
              <a:buChar char="o"/>
            </a:pPr>
            <a:r>
              <a:rPr lang="en-GB">
                <a:solidFill>
                  <a:srgbClr val="2A6687"/>
                </a:solidFill>
                <a:ea typeface="Calibri" panose="020F0502020204030204"/>
                <a:cs typeface="Calibri"/>
              </a:rPr>
              <a:t>Daily Brief used as initial communication tool – focus group</a:t>
            </a:r>
          </a:p>
          <a:p>
            <a:pPr lvl="1">
              <a:buFont typeface="Courier New,monospace" panose="020B0604020202020204" pitchFamily="34" charset="0"/>
              <a:buChar char="o"/>
            </a:pPr>
            <a:r>
              <a:rPr lang="en-GB">
                <a:solidFill>
                  <a:srgbClr val="2A6687"/>
                </a:solidFill>
                <a:ea typeface="Calibri" panose="020F0502020204030204"/>
                <a:cs typeface="Calibri"/>
              </a:rPr>
              <a:t>Social media – wider survey</a:t>
            </a:r>
          </a:p>
          <a:p>
            <a:r>
              <a:rPr lang="en-GB">
                <a:solidFill>
                  <a:srgbClr val="2A6687"/>
                </a:solidFill>
                <a:ea typeface="Calibri" panose="020F0502020204030204"/>
                <a:cs typeface="Calibri"/>
              </a:rPr>
              <a:t>What did we hear?</a:t>
            </a:r>
          </a:p>
          <a:p>
            <a:pPr lvl="1">
              <a:buFont typeface="Courier New,monospace" panose="020B0604020202020204" pitchFamily="34" charset="0"/>
              <a:buChar char="o"/>
            </a:pPr>
            <a:r>
              <a:rPr lang="en-GB">
                <a:solidFill>
                  <a:srgbClr val="2A6687"/>
                </a:solidFill>
                <a:ea typeface="Calibri" panose="020F0502020204030204"/>
                <a:cs typeface="Calibri"/>
              </a:rPr>
              <a:t>What good support from pharmacy would look like</a:t>
            </a:r>
          </a:p>
          <a:p>
            <a:pPr lvl="1">
              <a:buFont typeface="Courier New,monospace" panose="020B0604020202020204" pitchFamily="34" charset="0"/>
              <a:buChar char="o"/>
            </a:pPr>
            <a:r>
              <a:rPr lang="en-GB">
                <a:solidFill>
                  <a:srgbClr val="2A6687"/>
                </a:solidFill>
                <a:ea typeface="Calibri" panose="020F0502020204030204"/>
                <a:cs typeface="Calibri"/>
              </a:rPr>
              <a:t>Awareness campaign messaging suggestions</a:t>
            </a:r>
            <a:endParaRPr lang="en-GB"/>
          </a:p>
          <a:p>
            <a:pPr lvl="1">
              <a:buFont typeface="Courier New,monospace" panose="020B0604020202020204" pitchFamily="34" charset="0"/>
              <a:buChar char="o"/>
            </a:pPr>
            <a:r>
              <a:rPr lang="en-GB">
                <a:solidFill>
                  <a:srgbClr val="2A6687"/>
                </a:solidFill>
                <a:ea typeface="Calibri" panose="020F0502020204030204"/>
                <a:cs typeface="Calibri"/>
              </a:rPr>
              <a:t>Enablers to accessing support from pharmacy</a:t>
            </a:r>
          </a:p>
          <a:p>
            <a:pPr lvl="1">
              <a:buFont typeface="Courier New,monospace" panose="020B0604020202020204" pitchFamily="34" charset="0"/>
              <a:buChar char="o"/>
            </a:pPr>
            <a:endParaRPr lang="en-GB">
              <a:solidFill>
                <a:srgbClr val="2A6687"/>
              </a:solidFill>
              <a:ea typeface="Calibri" panose="020F0502020204030204"/>
              <a:cs typeface="Calibri"/>
            </a:endParaRPr>
          </a:p>
          <a:p>
            <a:pPr lvl="1">
              <a:buFont typeface="Courier New,monospace" panose="020B0604020202020204" pitchFamily="34" charset="0"/>
              <a:buChar char="o"/>
            </a:pPr>
            <a:endParaRPr lang="en-GB">
              <a:solidFill>
                <a:srgbClr val="2A6687"/>
              </a:solidFill>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Tree>
    <p:extLst>
      <p:ext uri="{BB962C8B-B14F-4D97-AF65-F5344CB8AC3E}">
        <p14:creationId xmlns:p14="http://schemas.microsoft.com/office/powerpoint/2010/main" val="3129550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9" name="Title 8">
            <a:extLst>
              <a:ext uri="{FF2B5EF4-FFF2-40B4-BE49-F238E27FC236}">
                <a16:creationId xmlns:a16="http://schemas.microsoft.com/office/drawing/2014/main" id="{66E96581-B511-57C9-4BCF-19E9E92232DA}"/>
              </a:ext>
            </a:extLst>
          </p:cNvPr>
          <p:cNvSpPr>
            <a:spLocks noGrp="1"/>
          </p:cNvSpPr>
          <p:nvPr>
            <p:ph type="title"/>
          </p:nvPr>
        </p:nvSpPr>
        <p:spPr>
          <a:xfrm>
            <a:off x="373101" y="1637851"/>
            <a:ext cx="10515600" cy="2852737"/>
          </a:xfrm>
        </p:spPr>
        <p:txBody>
          <a:bodyPr/>
          <a:lstStyle/>
          <a:p>
            <a:r>
              <a:rPr lang="en-GB" err="1">
                <a:latin typeface="HGSSoeiKakugothicUB"/>
                <a:ea typeface="HGSSoeiKakugothicUB"/>
                <a:cs typeface="Calibri Light"/>
              </a:rPr>
              <a:t>MeOC</a:t>
            </a:r>
            <a:r>
              <a:rPr lang="en-GB">
                <a:latin typeface="HGSSoeiKakugothicUB"/>
                <a:ea typeface="HGSSoeiKakugothicUB"/>
                <a:cs typeface="Calibri Light"/>
              </a:rPr>
              <a:t> Ageing Well Tool</a:t>
            </a:r>
            <a:endParaRPr lang="en-GB">
              <a:latin typeface="HGSSoeiKakugothicUB"/>
              <a:ea typeface="HGSSoeiKakugothicUB"/>
            </a:endParaRPr>
          </a:p>
        </p:txBody>
      </p:sp>
      <p:sp>
        <p:nvSpPr>
          <p:cNvPr id="10" name="Text Placeholder 9">
            <a:extLst>
              <a:ext uri="{FF2B5EF4-FFF2-40B4-BE49-F238E27FC236}">
                <a16:creationId xmlns:a16="http://schemas.microsoft.com/office/drawing/2014/main" id="{40E6AC57-811B-F1EB-CC45-E08F5024A89E}"/>
              </a:ext>
            </a:extLst>
          </p:cNvPr>
          <p:cNvSpPr>
            <a:spLocks noGrp="1"/>
          </p:cNvSpPr>
          <p:nvPr>
            <p:ph type="body" idx="1"/>
          </p:nvPr>
        </p:nvSpPr>
        <p:spPr>
          <a:xfrm>
            <a:off x="373101" y="4563363"/>
            <a:ext cx="10515600" cy="1500187"/>
          </a:xfrm>
        </p:spPr>
        <p:txBody>
          <a:bodyPr vert="horz" lIns="91440" tIns="45720" rIns="91440" bIns="45720" rtlCol="0" anchor="t">
            <a:normAutofit/>
          </a:bodyPr>
          <a:lstStyle/>
          <a:p>
            <a:r>
              <a:rPr lang="en-GB">
                <a:cs typeface="Calibri"/>
              </a:rPr>
              <a:t>Connecting older people, their families and carers to early intervention support services to support ageing well.</a:t>
            </a:r>
          </a:p>
        </p:txBody>
      </p:sp>
      <p:pic>
        <p:nvPicPr>
          <p:cNvPr id="2" name="Picture 1" descr="A blue and white logo&#10;&#10;Description automatically generated">
            <a:extLst>
              <a:ext uri="{FF2B5EF4-FFF2-40B4-BE49-F238E27FC236}">
                <a16:creationId xmlns:a16="http://schemas.microsoft.com/office/drawing/2014/main" id="{34A1DD2F-E96D-51F3-F8F3-2A1410334159}"/>
              </a:ext>
            </a:extLst>
          </p:cNvPr>
          <p:cNvPicPr>
            <a:picLocks noChangeAspect="1"/>
          </p:cNvPicPr>
          <p:nvPr/>
        </p:nvPicPr>
        <p:blipFill>
          <a:blip r:embed="rId5"/>
          <a:stretch>
            <a:fillRect/>
          </a:stretch>
        </p:blipFill>
        <p:spPr>
          <a:xfrm>
            <a:off x="10997932" y="281823"/>
            <a:ext cx="923193" cy="923193"/>
          </a:xfrm>
          <a:prstGeom prst="rect">
            <a:avLst/>
          </a:prstGeom>
        </p:spPr>
      </p:pic>
      <p:pic>
        <p:nvPicPr>
          <p:cNvPr id="3" name="Picture 2" descr="A circle with text in it&#10;&#10;Description automatically generated">
            <a:extLst>
              <a:ext uri="{FF2B5EF4-FFF2-40B4-BE49-F238E27FC236}">
                <a16:creationId xmlns:a16="http://schemas.microsoft.com/office/drawing/2014/main" id="{97C3D70C-4B67-957C-477B-1DDDD029673A}"/>
              </a:ext>
            </a:extLst>
          </p:cNvPr>
          <p:cNvPicPr>
            <a:picLocks noChangeAspect="1"/>
          </p:cNvPicPr>
          <p:nvPr/>
        </p:nvPicPr>
        <p:blipFill>
          <a:blip r:embed="rId6"/>
          <a:stretch>
            <a:fillRect/>
          </a:stretch>
        </p:blipFill>
        <p:spPr>
          <a:xfrm>
            <a:off x="9983056" y="291944"/>
            <a:ext cx="927589" cy="904143"/>
          </a:xfrm>
          <a:prstGeom prst="rect">
            <a:avLst/>
          </a:prstGeom>
        </p:spPr>
      </p:pic>
    </p:spTree>
    <p:extLst>
      <p:ext uri="{BB962C8B-B14F-4D97-AF65-F5344CB8AC3E}">
        <p14:creationId xmlns:p14="http://schemas.microsoft.com/office/powerpoint/2010/main" val="4002378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p:txBody>
          <a:bodyPr>
            <a:normAutofit/>
          </a:bodyPr>
          <a:lstStyle/>
          <a:p>
            <a:r>
              <a:rPr lang="en-GB" sz="3200">
                <a:latin typeface="HGSSoeiKakugothicUB"/>
                <a:ea typeface="HGSSoeiKakugothicUB"/>
                <a:cs typeface="Calibri Light"/>
              </a:rPr>
              <a:t>Chapter 3 - What did we do with what we heard?</a:t>
            </a:r>
          </a:p>
        </p:txBody>
      </p:sp>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a:bodyPr>
          <a:lstStyle/>
          <a:p>
            <a:r>
              <a:rPr lang="en-GB">
                <a:solidFill>
                  <a:srgbClr val="2A6687"/>
                </a:solidFill>
                <a:ea typeface="Calibri" panose="020F0502020204030204"/>
                <a:cs typeface="Calibri"/>
              </a:rPr>
              <a:t>We shared it with pharmacy teams</a:t>
            </a:r>
            <a:endParaRPr lang="en-US">
              <a:solidFill>
                <a:srgbClr val="2A6687"/>
              </a:solidFill>
              <a:ea typeface="Calibri" panose="020F0502020204030204"/>
              <a:cs typeface="Calibri"/>
            </a:endParaRPr>
          </a:p>
          <a:p>
            <a:r>
              <a:rPr lang="en-GB">
                <a:solidFill>
                  <a:srgbClr val="2A6687"/>
                </a:solidFill>
                <a:ea typeface="Calibri" panose="020F0502020204030204"/>
                <a:cs typeface="Calibri"/>
              </a:rPr>
              <a:t>We built it into training</a:t>
            </a:r>
          </a:p>
          <a:p>
            <a:pPr lvl="1">
              <a:buFont typeface="Courier New" panose="020B0604020202020204" pitchFamily="34" charset="0"/>
              <a:buChar char="o"/>
            </a:pPr>
            <a:r>
              <a:rPr lang="en-GB">
                <a:solidFill>
                  <a:srgbClr val="2A6687"/>
                </a:solidFill>
                <a:ea typeface="Calibri" panose="020F0502020204030204"/>
                <a:cs typeface="Calibri"/>
              </a:rPr>
              <a:t>The impact of migraine</a:t>
            </a:r>
          </a:p>
          <a:p>
            <a:pPr lvl="1">
              <a:buFont typeface="Courier New" panose="020B0604020202020204" pitchFamily="34" charset="0"/>
              <a:buChar char="o"/>
            </a:pPr>
            <a:r>
              <a:rPr lang="en-GB">
                <a:solidFill>
                  <a:srgbClr val="2A6687"/>
                </a:solidFill>
                <a:ea typeface="Calibri" panose="020F0502020204030204"/>
                <a:cs typeface="Calibri"/>
              </a:rPr>
              <a:t>Patient stories – videos incorporated into eLearning</a:t>
            </a:r>
          </a:p>
          <a:p>
            <a:pPr lvl="1">
              <a:buFont typeface="Courier New" panose="020B0604020202020204" pitchFamily="34" charset="0"/>
              <a:buChar char="o"/>
            </a:pPr>
            <a:r>
              <a:rPr lang="en-GB">
                <a:solidFill>
                  <a:srgbClr val="2A6687"/>
                </a:solidFill>
                <a:ea typeface="Calibri" panose="020F0502020204030204"/>
                <a:cs typeface="Calibri"/>
              </a:rPr>
              <a:t>Signposting</a:t>
            </a:r>
          </a:p>
          <a:p>
            <a:r>
              <a:rPr lang="en-GB">
                <a:solidFill>
                  <a:srgbClr val="2A6687"/>
                </a:solidFill>
                <a:ea typeface="Calibri" panose="020F0502020204030204"/>
                <a:cs typeface="Calibri"/>
              </a:rPr>
              <a:t>We used it to inform the public awareness campaign</a:t>
            </a:r>
          </a:p>
          <a:p>
            <a:r>
              <a:rPr lang="en-GB">
                <a:solidFill>
                  <a:srgbClr val="2A6687"/>
                </a:solidFill>
                <a:ea typeface="Calibri" panose="020F0502020204030204"/>
                <a:cs typeface="Calibri"/>
              </a:rPr>
              <a:t>We used it to inform the patient webinar</a:t>
            </a:r>
          </a:p>
          <a:p>
            <a:pPr lvl="1">
              <a:buFont typeface="Courier New" panose="020B0604020202020204" pitchFamily="34" charset="0"/>
              <a:buChar char="o"/>
            </a:pPr>
            <a:endParaRPr lang="en-GB">
              <a:solidFill>
                <a:srgbClr val="2A6687"/>
              </a:solidFill>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Tree>
    <p:extLst>
      <p:ext uri="{BB962C8B-B14F-4D97-AF65-F5344CB8AC3E}">
        <p14:creationId xmlns:p14="http://schemas.microsoft.com/office/powerpoint/2010/main" val="3406686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p:txBody>
          <a:bodyPr>
            <a:normAutofit/>
          </a:bodyPr>
          <a:lstStyle/>
          <a:p>
            <a:r>
              <a:rPr lang="en-GB" sz="3200">
                <a:latin typeface="HGSSoeiKakugothicUB"/>
                <a:ea typeface="HGSSoeiKakugothicUB"/>
                <a:cs typeface="Calibri Light"/>
              </a:rPr>
              <a:t>Chapter 4 - How did we keep the conversation going?</a:t>
            </a:r>
          </a:p>
        </p:txBody>
      </p:sp>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lnSpcReduction="10000"/>
          </a:bodyPr>
          <a:lstStyle/>
          <a:p>
            <a:r>
              <a:rPr lang="en-GB">
                <a:solidFill>
                  <a:srgbClr val="2A6687"/>
                </a:solidFill>
                <a:ea typeface="Calibri" panose="020F0502020204030204"/>
                <a:cs typeface="Calibri"/>
              </a:rPr>
              <a:t>Continuing the story</a:t>
            </a:r>
            <a:endParaRPr lang="en-US">
              <a:solidFill>
                <a:srgbClr val="2A6687"/>
              </a:solidFill>
              <a:ea typeface="Calibri" panose="020F0502020204030204"/>
              <a:cs typeface="Calibri"/>
            </a:endParaRPr>
          </a:p>
          <a:p>
            <a:pPr lvl="1">
              <a:buFont typeface="Courier New" panose="020B0604020202020204" pitchFamily="34" charset="0"/>
              <a:buChar char="o"/>
            </a:pPr>
            <a:r>
              <a:rPr lang="en-GB">
                <a:solidFill>
                  <a:srgbClr val="2A6687"/>
                </a:solidFill>
                <a:ea typeface="Calibri" panose="020F0502020204030204"/>
                <a:cs typeface="Calibri"/>
              </a:rPr>
              <a:t>Mailing list - </a:t>
            </a:r>
            <a:r>
              <a:rPr lang="en-GB">
                <a:solidFill>
                  <a:srgbClr val="2A6687"/>
                </a:solidFill>
                <a:ea typeface="+mn-lt"/>
                <a:cs typeface="+mn-lt"/>
                <a:hlinkClick r:id="rId5"/>
              </a:rPr>
              <a:t>sway</a:t>
            </a:r>
            <a:endParaRPr lang="en-GB">
              <a:solidFill>
                <a:srgbClr val="2A6687"/>
              </a:solidFill>
              <a:ea typeface="+mn-lt"/>
              <a:cs typeface="+mn-lt"/>
            </a:endParaRPr>
          </a:p>
          <a:p>
            <a:pPr lvl="1">
              <a:buFont typeface="Courier New" panose="020B0604020202020204" pitchFamily="34" charset="0"/>
              <a:buChar char="o"/>
            </a:pPr>
            <a:r>
              <a:rPr lang="en-GB">
                <a:solidFill>
                  <a:srgbClr val="2A6687"/>
                </a:solidFill>
                <a:ea typeface="Calibri" panose="020F0502020204030204"/>
                <a:cs typeface="Calibri"/>
              </a:rPr>
              <a:t>Daily Brief</a:t>
            </a:r>
          </a:p>
          <a:p>
            <a:pPr lvl="1">
              <a:buFont typeface="Courier New" panose="020B0604020202020204" pitchFamily="34" charset="0"/>
              <a:buChar char="o"/>
            </a:pPr>
            <a:r>
              <a:rPr lang="en-GB">
                <a:solidFill>
                  <a:srgbClr val="2A6687"/>
                </a:solidFill>
                <a:ea typeface="Calibri" panose="020F0502020204030204"/>
                <a:cs typeface="Calibri"/>
              </a:rPr>
              <a:t>Social media </a:t>
            </a:r>
          </a:p>
          <a:p>
            <a:r>
              <a:rPr lang="en-GB">
                <a:solidFill>
                  <a:srgbClr val="2A6687"/>
                </a:solidFill>
                <a:ea typeface="Calibri" panose="020F0502020204030204"/>
                <a:cs typeface="Calibri"/>
              </a:rPr>
              <a:t>Public Awareness Campaign</a:t>
            </a:r>
          </a:p>
          <a:p>
            <a:pPr lvl="1">
              <a:buFont typeface="Courier New" panose="020B0604020202020204" pitchFamily="34" charset="0"/>
              <a:buChar char="o"/>
            </a:pPr>
            <a:r>
              <a:rPr lang="en-GB">
                <a:solidFill>
                  <a:srgbClr val="2A6687"/>
                </a:solidFill>
                <a:ea typeface="Calibri" panose="020F0502020204030204"/>
                <a:cs typeface="Calibri"/>
              </a:rPr>
              <a:t>Local radio</a:t>
            </a:r>
          </a:p>
          <a:p>
            <a:pPr lvl="1">
              <a:buFont typeface="Courier New" panose="020B0604020202020204" pitchFamily="34" charset="0"/>
              <a:buChar char="o"/>
            </a:pPr>
            <a:r>
              <a:rPr lang="en-GB">
                <a:solidFill>
                  <a:srgbClr val="2A6687"/>
                </a:solidFill>
                <a:ea typeface="Calibri" panose="020F0502020204030204"/>
                <a:cs typeface="Calibri"/>
              </a:rPr>
              <a:t>Bus adverts</a:t>
            </a:r>
          </a:p>
          <a:p>
            <a:pPr lvl="1">
              <a:buFont typeface="Courier New" panose="020B0604020202020204" pitchFamily="34" charset="0"/>
              <a:buChar char="o"/>
            </a:pPr>
            <a:r>
              <a:rPr lang="en-GB">
                <a:solidFill>
                  <a:srgbClr val="2A6687"/>
                </a:solidFill>
                <a:ea typeface="Calibri" panose="020F0502020204030204"/>
                <a:cs typeface="Calibri"/>
              </a:rPr>
              <a:t>Sports venues' banners</a:t>
            </a:r>
          </a:p>
          <a:p>
            <a:r>
              <a:rPr lang="en-GB">
                <a:solidFill>
                  <a:srgbClr val="2A6687"/>
                </a:solidFill>
                <a:ea typeface="Calibri" panose="020F0502020204030204"/>
                <a:cs typeface="Calibri"/>
              </a:rPr>
              <a:t>Public information webinar</a:t>
            </a: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pic>
        <p:nvPicPr>
          <p:cNvPr id="7" name="Picture 6" descr="A green square with white lines on it&#10;&#10;Description automatically generated">
            <a:extLst>
              <a:ext uri="{FF2B5EF4-FFF2-40B4-BE49-F238E27FC236}">
                <a16:creationId xmlns:a16="http://schemas.microsoft.com/office/drawing/2014/main" id="{F96D57B7-0E5E-0E86-760C-5FB8F5A01443}"/>
              </a:ext>
            </a:extLst>
          </p:cNvPr>
          <p:cNvPicPr>
            <a:picLocks noChangeAspect="1"/>
          </p:cNvPicPr>
          <p:nvPr/>
        </p:nvPicPr>
        <p:blipFill>
          <a:blip r:embed="rId6"/>
          <a:stretch>
            <a:fillRect/>
          </a:stretch>
        </p:blipFill>
        <p:spPr>
          <a:xfrm>
            <a:off x="6914237" y="1693363"/>
            <a:ext cx="4229882" cy="3909686"/>
          </a:xfrm>
          <a:prstGeom prst="rect">
            <a:avLst/>
          </a:prstGeom>
        </p:spPr>
      </p:pic>
    </p:spTree>
    <p:extLst>
      <p:ext uri="{BB962C8B-B14F-4D97-AF65-F5344CB8AC3E}">
        <p14:creationId xmlns:p14="http://schemas.microsoft.com/office/powerpoint/2010/main" val="35422557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p:txBody>
          <a:bodyPr>
            <a:normAutofit/>
          </a:bodyPr>
          <a:lstStyle/>
          <a:p>
            <a:r>
              <a:rPr lang="en-GB" sz="3200">
                <a:latin typeface="HGSSoeiKakugothicUB"/>
                <a:ea typeface="HGSSoeiKakugothicUB"/>
                <a:cs typeface="Calibri Light"/>
              </a:rPr>
              <a:t>Chapter 5 - A happy ending? </a:t>
            </a:r>
          </a:p>
        </p:txBody>
      </p:sp>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a:bodyPr>
          <a:lstStyle/>
          <a:p>
            <a:endParaRPr lang="en-GB">
              <a:solidFill>
                <a:srgbClr val="2A6687"/>
              </a:solidFill>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
        <p:nvSpPr>
          <p:cNvPr id="7" name="Content Placeholder 9">
            <a:extLst>
              <a:ext uri="{FF2B5EF4-FFF2-40B4-BE49-F238E27FC236}">
                <a16:creationId xmlns:a16="http://schemas.microsoft.com/office/drawing/2014/main" id="{CA66BBA8-5F90-81E5-6745-BC791BD78EC8}"/>
              </a:ext>
            </a:extLst>
          </p:cNvPr>
          <p:cNvSpPr txBox="1">
            <a:spLocks/>
          </p:cNvSpPr>
          <p:nvPr/>
        </p:nvSpPr>
        <p:spPr>
          <a:xfrm>
            <a:off x="990600" y="1978025"/>
            <a:ext cx="10400582" cy="37187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a:solidFill>
                  <a:srgbClr val="7030A0"/>
                </a:solidFill>
                <a:ea typeface="Calibri" panose="020F0502020204030204"/>
                <a:cs typeface="Calibri"/>
              </a:rPr>
              <a:t>How many people signed up for the webinar?</a:t>
            </a:r>
            <a:endParaRPr lang="en-US" sz="3600" b="1">
              <a:solidFill>
                <a:srgbClr val="7030A0"/>
              </a:solidFill>
              <a:ea typeface="Calibri" panose="020F0502020204030204"/>
              <a:cs typeface="Calibri"/>
            </a:endParaRPr>
          </a:p>
          <a:p>
            <a:pPr marL="742950" indent="-742950">
              <a:buAutoNum type="alphaLcPeriod"/>
            </a:pPr>
            <a:r>
              <a:rPr lang="en-GB" sz="3600">
                <a:solidFill>
                  <a:srgbClr val="7030A0"/>
                </a:solidFill>
                <a:ea typeface="Calibri" panose="020F0502020204030204"/>
                <a:cs typeface="Calibri"/>
              </a:rPr>
              <a:t>300</a:t>
            </a:r>
          </a:p>
          <a:p>
            <a:pPr marL="742950" indent="-742950">
              <a:buAutoNum type="alphaLcPeriod"/>
            </a:pPr>
            <a:r>
              <a:rPr lang="en-GB" sz="3600">
                <a:solidFill>
                  <a:srgbClr val="7030A0"/>
                </a:solidFill>
                <a:ea typeface="Calibri" panose="020F0502020204030204"/>
                <a:cs typeface="Calibri"/>
              </a:rPr>
              <a:t>600</a:t>
            </a:r>
          </a:p>
          <a:p>
            <a:pPr marL="742950" indent="-742950">
              <a:buAutoNum type="alphaLcPeriod"/>
            </a:pPr>
            <a:r>
              <a:rPr lang="en-GB" sz="3600">
                <a:solidFill>
                  <a:srgbClr val="7030A0"/>
                </a:solidFill>
                <a:ea typeface="Calibri" panose="020F0502020204030204"/>
                <a:cs typeface="Calibri"/>
              </a:rPr>
              <a:t>900</a:t>
            </a:r>
          </a:p>
          <a:p>
            <a:pPr marL="0" indent="0">
              <a:buNone/>
            </a:pPr>
            <a:endParaRPr lang="en-GB" sz="3600">
              <a:solidFill>
                <a:srgbClr val="2A6687"/>
              </a:solidFill>
              <a:ea typeface="Calibri" panose="020F0502020204030204"/>
              <a:cs typeface="Calibri"/>
            </a:endParaRPr>
          </a:p>
          <a:p>
            <a:pPr>
              <a:buAutoNum type="alphaLcPeriod"/>
            </a:pPr>
            <a:endParaRPr lang="en-GB">
              <a:ea typeface="Calibri" panose="020F0502020204030204"/>
              <a:cs typeface="Calibri"/>
            </a:endParaRPr>
          </a:p>
          <a:p>
            <a:pPr>
              <a:buAutoNum type="alphaLcPeriod"/>
            </a:pPr>
            <a:endParaRPr lang="en-GB">
              <a:ea typeface="Calibri" panose="020F0502020204030204"/>
              <a:cs typeface="Calibri"/>
            </a:endParaRPr>
          </a:p>
          <a:p>
            <a:pPr>
              <a:buAutoNum type="alphaLcPeriod"/>
            </a:pPr>
            <a:endParaRPr lang="en-GB">
              <a:ea typeface="Calibri" panose="020F0502020204030204"/>
              <a:cs typeface="Calibri"/>
            </a:endParaRPr>
          </a:p>
          <a:p>
            <a:pPr>
              <a:buAutoNum type="alphaLcPeriod"/>
            </a:pPr>
            <a:endParaRPr lang="en-GB">
              <a:ea typeface="Calibri" panose="020F0502020204030204"/>
              <a:cs typeface="Calibri"/>
            </a:endParaRPr>
          </a:p>
        </p:txBody>
      </p:sp>
    </p:spTree>
    <p:extLst>
      <p:ext uri="{BB962C8B-B14F-4D97-AF65-F5344CB8AC3E}">
        <p14:creationId xmlns:p14="http://schemas.microsoft.com/office/powerpoint/2010/main" val="910408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a:bodyPr>
          <a:lstStyle/>
          <a:p>
            <a:endParaRPr lang="en-GB">
              <a:solidFill>
                <a:srgbClr val="2A6687"/>
              </a:solidFill>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pic>
        <p:nvPicPr>
          <p:cNvPr id="3" name="Picture 2" descr="A screenshot of a computer&#10;&#10;Description automatically generated">
            <a:extLst>
              <a:ext uri="{FF2B5EF4-FFF2-40B4-BE49-F238E27FC236}">
                <a16:creationId xmlns:a16="http://schemas.microsoft.com/office/drawing/2014/main" id="{C19D4A4F-CDD4-45BB-9498-11B578810E82}"/>
              </a:ext>
            </a:extLst>
          </p:cNvPr>
          <p:cNvPicPr>
            <a:picLocks noChangeAspect="1"/>
          </p:cNvPicPr>
          <p:nvPr/>
        </p:nvPicPr>
        <p:blipFill rotWithShape="1">
          <a:blip r:embed="rId5"/>
          <a:srcRect t="11062" r="138" b="221"/>
          <a:stretch/>
        </p:blipFill>
        <p:spPr>
          <a:xfrm>
            <a:off x="2334539" y="1342961"/>
            <a:ext cx="7533367" cy="4182891"/>
          </a:xfrm>
          <a:prstGeom prst="rect">
            <a:avLst/>
          </a:prstGeom>
        </p:spPr>
      </p:pic>
    </p:spTree>
    <p:extLst>
      <p:ext uri="{BB962C8B-B14F-4D97-AF65-F5344CB8AC3E}">
        <p14:creationId xmlns:p14="http://schemas.microsoft.com/office/powerpoint/2010/main" val="2293847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a:bodyPr>
          <a:lstStyle/>
          <a:p>
            <a:endParaRPr lang="en-GB">
              <a:solidFill>
                <a:srgbClr val="2A6687"/>
              </a:solidFill>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
        <p:nvSpPr>
          <p:cNvPr id="7" name="Content Placeholder 9">
            <a:extLst>
              <a:ext uri="{FF2B5EF4-FFF2-40B4-BE49-F238E27FC236}">
                <a16:creationId xmlns:a16="http://schemas.microsoft.com/office/drawing/2014/main" id="{CA66BBA8-5F90-81E5-6745-BC791BD78EC8}"/>
              </a:ext>
            </a:extLst>
          </p:cNvPr>
          <p:cNvSpPr txBox="1">
            <a:spLocks/>
          </p:cNvSpPr>
          <p:nvPr/>
        </p:nvSpPr>
        <p:spPr>
          <a:xfrm>
            <a:off x="854902" y="1570929"/>
            <a:ext cx="10400582" cy="371873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a:solidFill>
                  <a:srgbClr val="7030A0"/>
                </a:solidFill>
                <a:ea typeface="Calibri" panose="020F0502020204030204"/>
                <a:cs typeface="Calibri"/>
              </a:rPr>
              <a:t>How did people hear about the webinar?</a:t>
            </a:r>
          </a:p>
          <a:p>
            <a:pPr marL="0" indent="0">
              <a:buNone/>
            </a:pPr>
            <a:endParaRPr lang="en-GB" sz="3600" b="1">
              <a:solidFill>
                <a:srgbClr val="7030A0"/>
              </a:solidFill>
              <a:ea typeface="Calibri" panose="020F0502020204030204"/>
              <a:cs typeface="Calibri"/>
            </a:endParaRPr>
          </a:p>
          <a:p>
            <a:pPr marL="742950" indent="-742950">
              <a:buAutoNum type="alphaLcPeriod"/>
            </a:pPr>
            <a:r>
              <a:rPr lang="en-GB" sz="3600">
                <a:solidFill>
                  <a:srgbClr val="7030A0"/>
                </a:solidFill>
                <a:ea typeface="Calibri" panose="020F0502020204030204"/>
                <a:cs typeface="Calibri"/>
              </a:rPr>
              <a:t>Facebook</a:t>
            </a:r>
          </a:p>
          <a:p>
            <a:pPr marL="742950" indent="-742950">
              <a:buAutoNum type="alphaLcPeriod"/>
            </a:pPr>
            <a:r>
              <a:rPr lang="en-GB" sz="3600">
                <a:solidFill>
                  <a:srgbClr val="7030A0"/>
                </a:solidFill>
                <a:ea typeface="Calibri" panose="020F0502020204030204"/>
                <a:cs typeface="Calibri"/>
              </a:rPr>
              <a:t>Word of Mouth</a:t>
            </a:r>
          </a:p>
          <a:p>
            <a:pPr marL="742950" indent="-742950">
              <a:buAutoNum type="alphaLcPeriod"/>
            </a:pPr>
            <a:r>
              <a:rPr lang="en-GB" sz="3600">
                <a:solidFill>
                  <a:srgbClr val="7030A0"/>
                </a:solidFill>
                <a:ea typeface="Calibri" panose="020F0502020204030204"/>
                <a:cs typeface="Calibri"/>
              </a:rPr>
              <a:t>Twitter/X</a:t>
            </a:r>
          </a:p>
          <a:p>
            <a:pPr marL="742950" indent="-742950">
              <a:buAutoNum type="alphaLcPeriod"/>
            </a:pPr>
            <a:r>
              <a:rPr lang="en-GB" sz="3600">
                <a:solidFill>
                  <a:srgbClr val="7030A0"/>
                </a:solidFill>
                <a:ea typeface="Calibri" panose="020F0502020204030204"/>
                <a:cs typeface="Calibri"/>
              </a:rPr>
              <a:t>Instagram</a:t>
            </a:r>
          </a:p>
          <a:p>
            <a:pPr marL="742950" indent="-742950">
              <a:buAutoNum type="alphaLcPeriod"/>
            </a:pPr>
            <a:r>
              <a:rPr lang="en-GB" sz="3600">
                <a:solidFill>
                  <a:srgbClr val="7030A0"/>
                </a:solidFill>
                <a:ea typeface="Calibri" panose="020F0502020204030204"/>
                <a:cs typeface="Calibri"/>
              </a:rPr>
              <a:t>Daily Brief </a:t>
            </a:r>
          </a:p>
          <a:p>
            <a:pPr marL="742950" indent="-742950">
              <a:buAutoNum type="alphaLcPeriod"/>
            </a:pPr>
            <a:r>
              <a:rPr lang="en-GB" sz="3600">
                <a:solidFill>
                  <a:srgbClr val="7030A0"/>
                </a:solidFill>
                <a:ea typeface="Calibri" panose="020F0502020204030204"/>
                <a:cs typeface="Calibri"/>
              </a:rPr>
              <a:t>Other</a:t>
            </a:r>
          </a:p>
          <a:p>
            <a:pPr marL="0" indent="0">
              <a:buNone/>
            </a:pPr>
            <a:endParaRPr lang="en-GB" sz="3600">
              <a:solidFill>
                <a:srgbClr val="2A6687"/>
              </a:solidFill>
              <a:ea typeface="Calibri" panose="020F0502020204030204"/>
              <a:cs typeface="Calibri"/>
            </a:endParaRPr>
          </a:p>
          <a:p>
            <a:pPr>
              <a:buAutoNum type="alphaLcPeriod"/>
            </a:pPr>
            <a:endParaRPr lang="en-GB">
              <a:ea typeface="Calibri" panose="020F0502020204030204"/>
              <a:cs typeface="Calibri"/>
            </a:endParaRPr>
          </a:p>
          <a:p>
            <a:pPr>
              <a:buAutoNum type="alphaLcPeriod"/>
            </a:pPr>
            <a:endParaRPr lang="en-GB">
              <a:ea typeface="Calibri" panose="020F0502020204030204"/>
              <a:cs typeface="Calibri"/>
            </a:endParaRPr>
          </a:p>
          <a:p>
            <a:pPr>
              <a:buAutoNum type="alphaLcPeriod"/>
            </a:pPr>
            <a:endParaRPr lang="en-GB">
              <a:ea typeface="Calibri" panose="020F0502020204030204"/>
              <a:cs typeface="Calibri"/>
            </a:endParaRPr>
          </a:p>
          <a:p>
            <a:pPr>
              <a:buAutoNum type="alphaLcPeriod"/>
            </a:pPr>
            <a:endParaRPr lang="en-GB">
              <a:ea typeface="Calibri" panose="020F0502020204030204"/>
              <a:cs typeface="Calibri"/>
            </a:endParaRPr>
          </a:p>
        </p:txBody>
      </p:sp>
    </p:spTree>
    <p:extLst>
      <p:ext uri="{BB962C8B-B14F-4D97-AF65-F5344CB8AC3E}">
        <p14:creationId xmlns:p14="http://schemas.microsoft.com/office/powerpoint/2010/main" val="10911707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a:bodyPr>
          <a:lstStyle/>
          <a:p>
            <a:endParaRPr lang="en-GB">
              <a:solidFill>
                <a:srgbClr val="2A6687"/>
              </a:solidFill>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pic>
        <p:nvPicPr>
          <p:cNvPr id="2" name="Picture 1" descr="A pie chart with numbers and text&#10;&#10;Description automatically generated">
            <a:extLst>
              <a:ext uri="{FF2B5EF4-FFF2-40B4-BE49-F238E27FC236}">
                <a16:creationId xmlns:a16="http://schemas.microsoft.com/office/drawing/2014/main" id="{CFA3B0C3-E185-4493-0B81-3B340EB5BE9B}"/>
              </a:ext>
            </a:extLst>
          </p:cNvPr>
          <p:cNvPicPr>
            <a:picLocks noChangeAspect="1"/>
          </p:cNvPicPr>
          <p:nvPr/>
        </p:nvPicPr>
        <p:blipFill>
          <a:blip r:embed="rId5"/>
          <a:stretch>
            <a:fillRect/>
          </a:stretch>
        </p:blipFill>
        <p:spPr>
          <a:xfrm>
            <a:off x="3695700" y="1336370"/>
            <a:ext cx="4800600" cy="4686300"/>
          </a:xfrm>
          <a:prstGeom prst="rect">
            <a:avLst/>
          </a:prstGeom>
        </p:spPr>
      </p:pic>
    </p:spTree>
    <p:extLst>
      <p:ext uri="{BB962C8B-B14F-4D97-AF65-F5344CB8AC3E}">
        <p14:creationId xmlns:p14="http://schemas.microsoft.com/office/powerpoint/2010/main" val="2010125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a:bodyPr>
          <a:lstStyle/>
          <a:p>
            <a:endParaRPr lang="en-GB">
              <a:solidFill>
                <a:srgbClr val="2A6687"/>
              </a:solidFill>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
        <p:nvSpPr>
          <p:cNvPr id="7" name="Content Placeholder 9">
            <a:extLst>
              <a:ext uri="{FF2B5EF4-FFF2-40B4-BE49-F238E27FC236}">
                <a16:creationId xmlns:a16="http://schemas.microsoft.com/office/drawing/2014/main" id="{CA66BBA8-5F90-81E5-6745-BC791BD78EC8}"/>
              </a:ext>
            </a:extLst>
          </p:cNvPr>
          <p:cNvSpPr txBox="1">
            <a:spLocks/>
          </p:cNvSpPr>
          <p:nvPr/>
        </p:nvSpPr>
        <p:spPr>
          <a:xfrm>
            <a:off x="854902" y="1570929"/>
            <a:ext cx="10400582" cy="371873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a:solidFill>
                  <a:srgbClr val="7030A0"/>
                </a:solidFill>
                <a:ea typeface="Calibri" panose="020F0502020204030204"/>
                <a:cs typeface="Calibri"/>
              </a:rPr>
              <a:t>How many said they would attend a future event?</a:t>
            </a:r>
            <a:endParaRPr lang="en-US" sz="3600" b="1">
              <a:solidFill>
                <a:srgbClr val="7030A0"/>
              </a:solidFill>
              <a:ea typeface="Calibri" panose="020F0502020204030204"/>
              <a:cs typeface="Calibri"/>
            </a:endParaRPr>
          </a:p>
          <a:p>
            <a:pPr marL="0" indent="0">
              <a:buNone/>
            </a:pPr>
            <a:endParaRPr lang="en-GB" sz="3600" b="1">
              <a:solidFill>
                <a:srgbClr val="2A6687"/>
              </a:solidFill>
              <a:ea typeface="Calibri" panose="020F0502020204030204"/>
              <a:cs typeface="Calibri"/>
            </a:endParaRPr>
          </a:p>
          <a:p>
            <a:pPr marL="0" indent="0">
              <a:buNone/>
            </a:pPr>
            <a:endParaRPr lang="en-GB" sz="3600">
              <a:solidFill>
                <a:srgbClr val="2A6687"/>
              </a:solidFill>
              <a:ea typeface="Calibri" panose="020F0502020204030204"/>
              <a:cs typeface="Calibri"/>
            </a:endParaRPr>
          </a:p>
          <a:p>
            <a:pPr marL="0" indent="0">
              <a:buNone/>
            </a:pPr>
            <a:endParaRPr lang="en-GB" sz="3600">
              <a:solidFill>
                <a:srgbClr val="2A6687"/>
              </a:solidFill>
              <a:ea typeface="Calibri" panose="020F0502020204030204"/>
              <a:cs typeface="Calibri"/>
            </a:endParaRPr>
          </a:p>
          <a:p>
            <a:pPr>
              <a:buAutoNum type="alphaLcPeriod"/>
            </a:pPr>
            <a:endParaRPr lang="en-GB">
              <a:ea typeface="Calibri" panose="020F0502020204030204"/>
              <a:cs typeface="Calibri"/>
            </a:endParaRPr>
          </a:p>
          <a:p>
            <a:pPr>
              <a:buAutoNum type="alphaLcPeriod"/>
            </a:pPr>
            <a:endParaRPr lang="en-GB">
              <a:ea typeface="Calibri" panose="020F0502020204030204"/>
              <a:cs typeface="Calibri"/>
            </a:endParaRPr>
          </a:p>
          <a:p>
            <a:pPr>
              <a:buAutoNum type="alphaLcPeriod"/>
            </a:pPr>
            <a:endParaRPr lang="en-GB">
              <a:ea typeface="Calibri" panose="020F0502020204030204"/>
              <a:cs typeface="Calibri"/>
            </a:endParaRPr>
          </a:p>
          <a:p>
            <a:pPr>
              <a:buAutoNum type="alphaLcPeriod"/>
            </a:pPr>
            <a:endParaRPr lang="en-GB">
              <a:ea typeface="Calibri" panose="020F0502020204030204"/>
              <a:cs typeface="Calibri"/>
            </a:endParaRPr>
          </a:p>
        </p:txBody>
      </p:sp>
    </p:spTree>
    <p:extLst>
      <p:ext uri="{BB962C8B-B14F-4D97-AF65-F5344CB8AC3E}">
        <p14:creationId xmlns:p14="http://schemas.microsoft.com/office/powerpoint/2010/main" val="3860465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a:bodyPr>
          <a:lstStyle/>
          <a:p>
            <a:endParaRPr lang="en-GB">
              <a:solidFill>
                <a:srgbClr val="2A6687"/>
              </a:solidFill>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pic>
        <p:nvPicPr>
          <p:cNvPr id="2" name="Picture 1" descr="A blue and black graphic with a number&#10;&#10;Description automatically generated">
            <a:extLst>
              <a:ext uri="{FF2B5EF4-FFF2-40B4-BE49-F238E27FC236}">
                <a16:creationId xmlns:a16="http://schemas.microsoft.com/office/drawing/2014/main" id="{521D931E-3B24-35AB-8AB4-3047760505F6}"/>
              </a:ext>
            </a:extLst>
          </p:cNvPr>
          <p:cNvPicPr>
            <a:picLocks noChangeAspect="1"/>
          </p:cNvPicPr>
          <p:nvPr/>
        </p:nvPicPr>
        <p:blipFill>
          <a:blip r:embed="rId5"/>
          <a:stretch>
            <a:fillRect/>
          </a:stretch>
        </p:blipFill>
        <p:spPr>
          <a:xfrm>
            <a:off x="3294737" y="1847590"/>
            <a:ext cx="5602527" cy="3162822"/>
          </a:xfrm>
          <a:prstGeom prst="rect">
            <a:avLst/>
          </a:prstGeom>
        </p:spPr>
      </p:pic>
    </p:spTree>
    <p:extLst>
      <p:ext uri="{BB962C8B-B14F-4D97-AF65-F5344CB8AC3E}">
        <p14:creationId xmlns:p14="http://schemas.microsoft.com/office/powerpoint/2010/main" val="756536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p:txBody>
          <a:bodyPr/>
          <a:lstStyle/>
          <a:p>
            <a:r>
              <a:rPr lang="en-GB">
                <a:latin typeface="HGSSoeiKakugothicUB"/>
                <a:ea typeface="HGSSoeiKakugothicUB"/>
                <a:cs typeface="Calibri Light"/>
              </a:rPr>
              <a:t>A sequel?</a:t>
            </a:r>
          </a:p>
        </p:txBody>
      </p:sp>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lnSpcReduction="10000"/>
          </a:bodyPr>
          <a:lstStyle/>
          <a:p>
            <a:r>
              <a:rPr lang="en-GB">
                <a:solidFill>
                  <a:srgbClr val="2A6687"/>
                </a:solidFill>
                <a:ea typeface="Calibri" panose="020F0502020204030204"/>
                <a:cs typeface="Calibri"/>
              </a:rPr>
              <a:t>Project Phase 2</a:t>
            </a:r>
            <a:endParaRPr lang="en-US">
              <a:solidFill>
                <a:srgbClr val="2A6687"/>
              </a:solidFill>
              <a:ea typeface="Calibri" panose="020F0502020204030204"/>
              <a:cs typeface="Calibri"/>
            </a:endParaRPr>
          </a:p>
          <a:p>
            <a:pPr lvl="1">
              <a:buFont typeface="Courier New" panose="020B0604020202020204" pitchFamily="34" charset="0"/>
              <a:buChar char="o"/>
            </a:pPr>
            <a:r>
              <a:rPr lang="en-GB">
                <a:solidFill>
                  <a:srgbClr val="2A6687"/>
                </a:solidFill>
                <a:ea typeface="Calibri" panose="020F0502020204030204"/>
                <a:cs typeface="Calibri"/>
              </a:rPr>
              <a:t>Funding extended for a further year</a:t>
            </a:r>
          </a:p>
          <a:p>
            <a:pPr lvl="1">
              <a:buFont typeface="Courier New" panose="020B0604020202020204" pitchFamily="34" charset="0"/>
              <a:buChar char="o"/>
            </a:pPr>
            <a:r>
              <a:rPr lang="en-GB">
                <a:solidFill>
                  <a:srgbClr val="2A6687"/>
                </a:solidFill>
                <a:ea typeface="Calibri" panose="020F0502020204030204"/>
                <a:cs typeface="Calibri"/>
              </a:rPr>
              <a:t>Roll out in at least 3 other Boards (Lanarkshire, Lothian, Tayside, Orkney, Shetland &amp; Highland)</a:t>
            </a:r>
          </a:p>
          <a:p>
            <a:pPr lvl="1">
              <a:buFont typeface="Courier New" panose="020B0604020202020204" pitchFamily="34" charset="0"/>
              <a:buChar char="o"/>
            </a:pPr>
            <a:r>
              <a:rPr lang="en-GB">
                <a:solidFill>
                  <a:srgbClr val="2A6687"/>
                </a:solidFill>
                <a:ea typeface="Calibri" panose="020F0502020204030204"/>
                <a:cs typeface="Calibri"/>
              </a:rPr>
              <a:t>Further embed in Grampian</a:t>
            </a:r>
          </a:p>
          <a:p>
            <a:pPr lvl="2">
              <a:buFont typeface="Wingdings" panose="020B0604020202020204" pitchFamily="34" charset="0"/>
              <a:buChar char="§"/>
            </a:pPr>
            <a:r>
              <a:rPr lang="en-GB">
                <a:solidFill>
                  <a:srgbClr val="2A6687"/>
                </a:solidFill>
                <a:ea typeface="Calibri" panose="020F0502020204030204"/>
                <a:cs typeface="Calibri"/>
              </a:rPr>
              <a:t>Continuing the conversation</a:t>
            </a:r>
          </a:p>
          <a:p>
            <a:r>
              <a:rPr lang="en-GB">
                <a:solidFill>
                  <a:srgbClr val="2A6687"/>
                </a:solidFill>
                <a:ea typeface="Calibri" panose="020F0502020204030204"/>
                <a:cs typeface="Calibri"/>
              </a:rPr>
              <a:t>Putting People First – The Approach</a:t>
            </a:r>
          </a:p>
          <a:p>
            <a:pPr lvl="1">
              <a:buFont typeface="Courier New" panose="020B0604020202020204" pitchFamily="34" charset="0"/>
              <a:buChar char="o"/>
            </a:pPr>
            <a:r>
              <a:rPr lang="en-GB">
                <a:solidFill>
                  <a:srgbClr val="2A6687"/>
                </a:solidFill>
                <a:ea typeface="Calibri" panose="020F0502020204030204"/>
                <a:cs typeface="Calibri"/>
              </a:rPr>
              <a:t>Strategy</a:t>
            </a:r>
          </a:p>
          <a:p>
            <a:pPr lvl="1">
              <a:buFont typeface="Courier New" panose="020B0604020202020204" pitchFamily="34" charset="0"/>
              <a:buChar char="o"/>
            </a:pPr>
            <a:r>
              <a:rPr lang="en-GB">
                <a:solidFill>
                  <a:srgbClr val="2A6687"/>
                </a:solidFill>
                <a:ea typeface="Calibri" panose="020F0502020204030204"/>
                <a:cs typeface="Calibri"/>
              </a:rPr>
              <a:t>Next steps – Adapt/adopt (eg Brain Health Service) &amp; Community Appointment Days</a:t>
            </a: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Tree>
    <p:extLst>
      <p:ext uri="{BB962C8B-B14F-4D97-AF65-F5344CB8AC3E}">
        <p14:creationId xmlns:p14="http://schemas.microsoft.com/office/powerpoint/2010/main" val="26748332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p:txBody>
          <a:bodyPr/>
          <a:lstStyle/>
          <a:p>
            <a:r>
              <a:rPr lang="en-GB" sz="3200">
                <a:latin typeface="HGSSoeiKakugothicUB"/>
                <a:ea typeface="HGSSoeiKakugothicUB"/>
                <a:cs typeface="Calibri Light"/>
              </a:rPr>
              <a:t>Bringing it together -what have we learnt? </a:t>
            </a:r>
          </a:p>
        </p:txBody>
      </p:sp>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838200" y="1825625"/>
            <a:ext cx="10400582" cy="3718735"/>
          </a:xfrm>
        </p:spPr>
        <p:txBody>
          <a:bodyPr vert="horz" lIns="91440" tIns="45720" rIns="91440" bIns="45720" rtlCol="0" anchor="t">
            <a:normAutofit/>
          </a:bodyPr>
          <a:lstStyle/>
          <a:p>
            <a:r>
              <a:rPr lang="en-GB">
                <a:solidFill>
                  <a:srgbClr val="2A6687"/>
                </a:solidFill>
                <a:ea typeface="Calibri" panose="020F0502020204030204"/>
                <a:cs typeface="Calibri"/>
              </a:rPr>
              <a:t>The importance of a connector (social prescribing)</a:t>
            </a:r>
          </a:p>
          <a:p>
            <a:r>
              <a:rPr lang="en-GB">
                <a:solidFill>
                  <a:srgbClr val="2A6687"/>
                </a:solidFill>
                <a:ea typeface="Calibri" panose="020F0502020204030204"/>
                <a:cs typeface="Calibri"/>
              </a:rPr>
              <a:t>Think about how to reach your community</a:t>
            </a:r>
          </a:p>
          <a:p>
            <a:r>
              <a:rPr lang="en-GB">
                <a:solidFill>
                  <a:srgbClr val="2A6687"/>
                </a:solidFill>
                <a:ea typeface="Calibri" panose="020F0502020204030204"/>
                <a:cs typeface="Calibri"/>
              </a:rPr>
              <a:t>Start somewhere:  listen, learn, improve</a:t>
            </a:r>
          </a:p>
          <a:p>
            <a:r>
              <a:rPr lang="en-GB">
                <a:solidFill>
                  <a:srgbClr val="2A6687"/>
                </a:solidFill>
                <a:ea typeface="Calibri" panose="020F0502020204030204"/>
                <a:cs typeface="Calibri"/>
              </a:rPr>
              <a:t>People value being part of the story, and they make the story better</a:t>
            </a:r>
          </a:p>
          <a:p>
            <a:pPr lvl="1">
              <a:buFont typeface="Courier New" panose="020B0604020202020204" pitchFamily="34" charset="0"/>
              <a:buChar char="o"/>
            </a:pPr>
            <a:endParaRPr lang="en-GB">
              <a:solidFill>
                <a:srgbClr val="2A6687"/>
              </a:solidFill>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a:p>
            <a:endParaRPr lang="en-GB">
              <a:ea typeface="Calibri" panose="020F0502020204030204"/>
              <a:cs typeface="Calibri"/>
            </a:endParaRPr>
          </a:p>
        </p:txBody>
      </p:sp>
    </p:spTree>
    <p:extLst>
      <p:ext uri="{BB962C8B-B14F-4D97-AF65-F5344CB8AC3E}">
        <p14:creationId xmlns:p14="http://schemas.microsoft.com/office/powerpoint/2010/main" val="2121095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a:xfrm>
            <a:off x="916771" y="225586"/>
            <a:ext cx="10515600" cy="1325563"/>
          </a:xfrm>
        </p:spPr>
        <p:txBody>
          <a:bodyPr/>
          <a:lstStyle/>
          <a:p>
            <a:r>
              <a:rPr lang="en-GB">
                <a:latin typeface="HGSSoeiKakugothicUB"/>
                <a:ea typeface="HGSSoeiKakugothicUB"/>
                <a:cs typeface="Calibri Light"/>
              </a:rPr>
              <a:t>Realistic Medicine Wellbeing Coordinators</a:t>
            </a:r>
          </a:p>
        </p:txBody>
      </p:sp>
      <p:sp>
        <p:nvSpPr>
          <p:cNvPr id="9" name="Content Placeholder 8">
            <a:extLst>
              <a:ext uri="{FF2B5EF4-FFF2-40B4-BE49-F238E27FC236}">
                <a16:creationId xmlns:a16="http://schemas.microsoft.com/office/drawing/2014/main" id="{0F20F52F-BA86-56A5-C84C-C9057FACD1CC}"/>
              </a:ext>
            </a:extLst>
          </p:cNvPr>
          <p:cNvSpPr>
            <a:spLocks noGrp="1"/>
          </p:cNvSpPr>
          <p:nvPr>
            <p:ph idx="1"/>
          </p:nvPr>
        </p:nvSpPr>
        <p:spPr>
          <a:xfrm>
            <a:off x="809641" y="1551265"/>
            <a:ext cx="10583635" cy="4473803"/>
          </a:xfrm>
        </p:spPr>
        <p:txBody>
          <a:bodyPr vert="horz" lIns="91440" tIns="45720" rIns="91440" bIns="45720" rtlCol="0" anchor="t">
            <a:normAutofit/>
          </a:bodyPr>
          <a:lstStyle/>
          <a:p>
            <a:pPr marL="0" indent="0">
              <a:buNone/>
            </a:pPr>
            <a:r>
              <a:rPr lang="en-GB" b="1">
                <a:solidFill>
                  <a:srgbClr val="2A6687"/>
                </a:solidFill>
                <a:ea typeface="Calibri"/>
                <a:cs typeface="Calibri"/>
              </a:rPr>
              <a:t>Key Areas of focus:</a:t>
            </a:r>
          </a:p>
          <a:p>
            <a:r>
              <a:rPr lang="en-GB">
                <a:solidFill>
                  <a:srgbClr val="2A6687"/>
                </a:solidFill>
                <a:ea typeface="Calibri"/>
                <a:cs typeface="Calibri"/>
              </a:rPr>
              <a:t>Improving outcomes for those living with frailty and prefrailty conditions through engagement - 'What matters to you'</a:t>
            </a:r>
            <a:endParaRPr lang="en-GB">
              <a:solidFill>
                <a:srgbClr val="000000"/>
              </a:solidFill>
              <a:ea typeface="Calibri"/>
              <a:cs typeface="Calibri"/>
            </a:endParaRPr>
          </a:p>
          <a:p>
            <a:r>
              <a:rPr lang="en-GB">
                <a:solidFill>
                  <a:srgbClr val="2A6687"/>
                </a:solidFill>
                <a:ea typeface="Calibri"/>
                <a:cs typeface="Calibri"/>
              </a:rPr>
              <a:t>Promoting  early intervention/prevention support through the development of the Ageing Well tool </a:t>
            </a:r>
          </a:p>
          <a:p>
            <a:r>
              <a:rPr lang="en-GB">
                <a:solidFill>
                  <a:srgbClr val="2A6687"/>
                </a:solidFill>
                <a:ea typeface="Calibri"/>
                <a:cs typeface="Calibri"/>
              </a:rPr>
              <a:t>Collaborating with Communities, Primary/Secondary Care and LA and third sector partners – Shared Decision Making</a:t>
            </a:r>
          </a:p>
          <a:p>
            <a:r>
              <a:rPr lang="en-GB">
                <a:solidFill>
                  <a:srgbClr val="2A6687"/>
                </a:solidFill>
                <a:ea typeface="Calibri"/>
                <a:cs typeface="Calibri"/>
              </a:rPr>
              <a:t>Investigating the use of Digital Health Interventions </a:t>
            </a:r>
          </a:p>
          <a:p>
            <a:endParaRPr lang="en-GB">
              <a:solidFill>
                <a:srgbClr val="2A6687"/>
              </a:solidFill>
              <a:ea typeface="Calibri"/>
              <a:cs typeface="Calibri"/>
            </a:endParaRPr>
          </a:p>
          <a:p>
            <a:pPr lvl="1">
              <a:buFont typeface="Courier New" panose="020B0604020202020204" pitchFamily="34" charset="0"/>
              <a:buChar char="o"/>
            </a:pPr>
            <a:endParaRPr lang="en-GB">
              <a:solidFill>
                <a:srgbClr val="000000"/>
              </a:solidFill>
              <a:ea typeface="Calibri"/>
              <a:cs typeface="Calibri"/>
            </a:endParaRPr>
          </a:p>
          <a:p>
            <a:pPr lvl="1">
              <a:buFont typeface="Courier New" panose="020B0604020202020204" pitchFamily="34" charset="0"/>
              <a:buChar char="o"/>
            </a:pPr>
            <a:endParaRPr lang="en-GB">
              <a:solidFill>
                <a:srgbClr val="000000"/>
              </a:solidFill>
              <a:ea typeface="Calibri"/>
              <a:cs typeface="Calibri"/>
            </a:endParaRPr>
          </a:p>
        </p:txBody>
      </p:sp>
    </p:spTree>
    <p:extLst>
      <p:ext uri="{BB962C8B-B14F-4D97-AF65-F5344CB8AC3E}">
        <p14:creationId xmlns:p14="http://schemas.microsoft.com/office/powerpoint/2010/main" val="1288989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p:txBody>
          <a:bodyPr/>
          <a:lstStyle/>
          <a:p>
            <a:r>
              <a:rPr lang="en-GB">
                <a:latin typeface="HGSSoeiKakugothicUB"/>
                <a:ea typeface="HGSSoeiKakugothicUB"/>
                <a:cs typeface="Calibri Light"/>
              </a:rPr>
              <a:t>Questions</a:t>
            </a:r>
          </a:p>
        </p:txBody>
      </p:sp>
      <p:sp>
        <p:nvSpPr>
          <p:cNvPr id="11" name="Text Placeholder 10">
            <a:extLst>
              <a:ext uri="{FF2B5EF4-FFF2-40B4-BE49-F238E27FC236}">
                <a16:creationId xmlns:a16="http://schemas.microsoft.com/office/drawing/2014/main" id="{B169D331-8265-8B33-36EF-198F012D0D61}"/>
              </a:ext>
            </a:extLst>
          </p:cNvPr>
          <p:cNvSpPr>
            <a:spLocks noGrp="1"/>
          </p:cNvSpPr>
          <p:nvPr>
            <p:ph type="body" idx="1"/>
          </p:nvPr>
        </p:nvSpPr>
        <p:spPr>
          <a:xfrm>
            <a:off x="828082" y="4757353"/>
            <a:ext cx="5267012" cy="597511"/>
          </a:xfrm>
        </p:spPr>
        <p:txBody>
          <a:bodyPr vert="horz" lIns="91440" tIns="45720" rIns="91440" bIns="45720" rtlCol="0" anchor="t">
            <a:normAutofit/>
          </a:bodyPr>
          <a:lstStyle/>
          <a:p>
            <a:r>
              <a:rPr lang="en-GB">
                <a:ea typeface="+mn-lt"/>
                <a:cs typeface="+mn-lt"/>
                <a:hlinkClick r:id="rId5"/>
              </a:rPr>
              <a:t>gram.realisticmedicine@nhs.scot</a:t>
            </a:r>
            <a:r>
              <a:rPr lang="en-GB">
                <a:ea typeface="+mn-lt"/>
                <a:cs typeface="+mn-lt"/>
              </a:rPr>
              <a:t> </a:t>
            </a:r>
            <a:endParaRPr lang="en-US"/>
          </a:p>
        </p:txBody>
      </p:sp>
    </p:spTree>
    <p:extLst>
      <p:ext uri="{BB962C8B-B14F-4D97-AF65-F5344CB8AC3E}">
        <p14:creationId xmlns:p14="http://schemas.microsoft.com/office/powerpoint/2010/main" val="3634173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p:txBody>
          <a:bodyPr/>
          <a:lstStyle/>
          <a:p>
            <a:r>
              <a:rPr lang="en-GB">
                <a:latin typeface="HGSSoeiKakugothicUB"/>
                <a:ea typeface="HGSSoeiKakugothicUB"/>
                <a:cs typeface="Calibri Light"/>
              </a:rPr>
              <a:t>One Key Takeaway</a:t>
            </a:r>
          </a:p>
        </p:txBody>
      </p:sp>
      <p:sp>
        <p:nvSpPr>
          <p:cNvPr id="11" name="Text Placeholder 10">
            <a:extLst>
              <a:ext uri="{FF2B5EF4-FFF2-40B4-BE49-F238E27FC236}">
                <a16:creationId xmlns:a16="http://schemas.microsoft.com/office/drawing/2014/main" id="{B169D331-8265-8B33-36EF-198F012D0D61}"/>
              </a:ext>
            </a:extLst>
          </p:cNvPr>
          <p:cNvSpPr>
            <a:spLocks noGrp="1"/>
          </p:cNvSpPr>
          <p:nvPr>
            <p:ph type="body" idx="1"/>
          </p:nvPr>
        </p:nvSpPr>
        <p:spPr>
          <a:xfrm>
            <a:off x="828082" y="4757353"/>
            <a:ext cx="5267012" cy="597511"/>
          </a:xfrm>
        </p:spPr>
        <p:txBody>
          <a:bodyPr vert="horz" lIns="91440" tIns="45720" rIns="91440" bIns="45720" rtlCol="0" anchor="t">
            <a:normAutofit/>
          </a:bodyPr>
          <a:lstStyle/>
          <a:p>
            <a:r>
              <a:rPr lang="en-GB">
                <a:ea typeface="+mn-lt"/>
                <a:cs typeface="+mn-lt"/>
                <a:hlinkClick r:id="rId5"/>
              </a:rPr>
              <a:t>gram.realisticmedicine@nhs.scot</a:t>
            </a:r>
            <a:r>
              <a:rPr lang="en-GB">
                <a:ea typeface="+mn-lt"/>
                <a:cs typeface="+mn-lt"/>
              </a:rPr>
              <a:t> </a:t>
            </a:r>
            <a:endParaRPr lang="en-US"/>
          </a:p>
        </p:txBody>
      </p:sp>
    </p:spTree>
    <p:extLst>
      <p:ext uri="{BB962C8B-B14F-4D97-AF65-F5344CB8AC3E}">
        <p14:creationId xmlns:p14="http://schemas.microsoft.com/office/powerpoint/2010/main" val="33424148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A057834-AF1F-B8D6-E0A8-757EB37926E9}"/>
              </a:ext>
            </a:extLst>
          </p:cNvPr>
          <p:cNvGrpSpPr/>
          <p:nvPr/>
        </p:nvGrpSpPr>
        <p:grpSpPr>
          <a:xfrm>
            <a:off x="2460489" y="2367845"/>
            <a:ext cx="3141710" cy="1190702"/>
            <a:chOff x="837624" y="4764556"/>
            <a:chExt cx="3141710" cy="1190702"/>
          </a:xfrm>
        </p:grpSpPr>
        <p:pic>
          <p:nvPicPr>
            <p:cNvPr id="4" name="Picture 2" descr="Twitter Logo transparent PNG - StickPNG">
              <a:extLst>
                <a:ext uri="{FF2B5EF4-FFF2-40B4-BE49-F238E27FC236}">
                  <a16:creationId xmlns:a16="http://schemas.microsoft.com/office/drawing/2014/main" id="{B3637F0B-A656-257B-C8EC-9103A6D8F63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002" y="4764556"/>
              <a:ext cx="828774" cy="8287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EDC81FF-6E7B-7E59-C8D2-FC4217B7EE80}"/>
                </a:ext>
              </a:extLst>
            </p:cNvPr>
            <p:cNvSpPr txBox="1"/>
            <p:nvPr/>
          </p:nvSpPr>
          <p:spPr>
            <a:xfrm>
              <a:off x="837624" y="5308927"/>
              <a:ext cx="2826327" cy="646331"/>
            </a:xfrm>
            <a:prstGeom prst="rect">
              <a:avLst/>
            </a:prstGeom>
            <a:noFill/>
          </p:spPr>
          <p:txBody>
            <a:bodyPr wrap="square" rtlCol="0">
              <a:spAutoFit/>
            </a:bodyPr>
            <a:lstStyle/>
            <a:p>
              <a:endParaRPr lang="en-GB">
                <a:solidFill>
                  <a:schemeClr val="bg1"/>
                </a:solidFill>
              </a:endParaRPr>
            </a:p>
            <a:p>
              <a:r>
                <a:rPr lang="en-GB">
                  <a:solidFill>
                    <a:schemeClr val="bg1"/>
                  </a:solidFill>
                </a:rPr>
                <a:t>www.realisticmedicine.scot</a:t>
              </a:r>
            </a:p>
          </p:txBody>
        </p:sp>
        <p:sp>
          <p:nvSpPr>
            <p:cNvPr id="6" name="TextBox 5">
              <a:extLst>
                <a:ext uri="{FF2B5EF4-FFF2-40B4-BE49-F238E27FC236}">
                  <a16:creationId xmlns:a16="http://schemas.microsoft.com/office/drawing/2014/main" id="{7188A34A-533B-2854-325E-0BD1555AF9E8}"/>
                </a:ext>
              </a:extLst>
            </p:cNvPr>
            <p:cNvSpPr txBox="1"/>
            <p:nvPr/>
          </p:nvSpPr>
          <p:spPr>
            <a:xfrm>
              <a:off x="1779776" y="4889966"/>
              <a:ext cx="1533236" cy="369332"/>
            </a:xfrm>
            <a:prstGeom prst="rect">
              <a:avLst/>
            </a:prstGeom>
            <a:noFill/>
          </p:spPr>
          <p:txBody>
            <a:bodyPr wrap="square" rtlCol="0">
              <a:spAutoFit/>
            </a:bodyPr>
            <a:lstStyle/>
            <a:p>
              <a:r>
                <a:rPr lang="en-GB">
                  <a:solidFill>
                    <a:schemeClr val="bg1"/>
                  </a:solidFill>
                </a:rPr>
                <a:t>@realisticmed</a:t>
              </a:r>
            </a:p>
          </p:txBody>
        </p:sp>
        <p:sp>
          <p:nvSpPr>
            <p:cNvPr id="7" name="TextBox 6">
              <a:extLst>
                <a:ext uri="{FF2B5EF4-FFF2-40B4-BE49-F238E27FC236}">
                  <a16:creationId xmlns:a16="http://schemas.microsoft.com/office/drawing/2014/main" id="{DE532647-F375-E68F-A179-62690DC6FA42}"/>
                </a:ext>
              </a:extLst>
            </p:cNvPr>
            <p:cNvSpPr txBox="1"/>
            <p:nvPr/>
          </p:nvSpPr>
          <p:spPr>
            <a:xfrm>
              <a:off x="1779776" y="5178943"/>
              <a:ext cx="2199558" cy="369332"/>
            </a:xfrm>
            <a:prstGeom prst="rect">
              <a:avLst/>
            </a:prstGeom>
            <a:noFill/>
          </p:spPr>
          <p:txBody>
            <a:bodyPr wrap="square" rtlCol="0">
              <a:spAutoFit/>
            </a:bodyPr>
            <a:lstStyle/>
            <a:p>
              <a:r>
                <a:rPr lang="en-GB" i="1">
                  <a:solidFill>
                    <a:schemeClr val="bg1"/>
                  </a:solidFill>
                </a:rPr>
                <a:t>#RealMed2024</a:t>
              </a:r>
            </a:p>
          </p:txBody>
        </p:sp>
      </p:grpSp>
      <p:grpSp>
        <p:nvGrpSpPr>
          <p:cNvPr id="2" name="Group 1">
            <a:extLst>
              <a:ext uri="{FF2B5EF4-FFF2-40B4-BE49-F238E27FC236}">
                <a16:creationId xmlns:a16="http://schemas.microsoft.com/office/drawing/2014/main" id="{56618D35-ABD5-FA7F-D9D8-2A8F6FB14CD1}"/>
              </a:ext>
            </a:extLst>
          </p:cNvPr>
          <p:cNvGrpSpPr/>
          <p:nvPr/>
        </p:nvGrpSpPr>
        <p:grpSpPr>
          <a:xfrm>
            <a:off x="6476424" y="2376956"/>
            <a:ext cx="3141710" cy="1190702"/>
            <a:chOff x="837624" y="4764556"/>
            <a:chExt cx="3141710" cy="1190702"/>
          </a:xfrm>
        </p:grpSpPr>
        <p:pic>
          <p:nvPicPr>
            <p:cNvPr id="3" name="Picture 2" descr="Twitter Logo transparent PNG - StickPNG">
              <a:extLst>
                <a:ext uri="{FF2B5EF4-FFF2-40B4-BE49-F238E27FC236}">
                  <a16:creationId xmlns:a16="http://schemas.microsoft.com/office/drawing/2014/main" id="{09EC5DB6-9A6D-1320-3452-30A2EF9D72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1002" y="4764556"/>
              <a:ext cx="828774" cy="8287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D0C9400-7558-2DCB-E68F-14A6A6FFED33}"/>
                </a:ext>
              </a:extLst>
            </p:cNvPr>
            <p:cNvSpPr txBox="1"/>
            <p:nvPr/>
          </p:nvSpPr>
          <p:spPr>
            <a:xfrm>
              <a:off x="837624" y="5308927"/>
              <a:ext cx="2826327" cy="646331"/>
            </a:xfrm>
            <a:prstGeom prst="rect">
              <a:avLst/>
            </a:prstGeom>
            <a:noFill/>
          </p:spPr>
          <p:txBody>
            <a:bodyPr wrap="square" rtlCol="0">
              <a:spAutoFit/>
            </a:bodyPr>
            <a:lstStyle/>
            <a:p>
              <a:endParaRPr lang="en-GB">
                <a:solidFill>
                  <a:srgbClr val="002C69"/>
                </a:solidFill>
              </a:endParaRPr>
            </a:p>
            <a:p>
              <a:r>
                <a:rPr lang="en-GB">
                  <a:solidFill>
                    <a:srgbClr val="002C69"/>
                  </a:solidFill>
                </a:rPr>
                <a:t>www.realisticmedicine.scot</a:t>
              </a:r>
            </a:p>
          </p:txBody>
        </p:sp>
        <p:sp>
          <p:nvSpPr>
            <p:cNvPr id="10" name="TextBox 9">
              <a:extLst>
                <a:ext uri="{FF2B5EF4-FFF2-40B4-BE49-F238E27FC236}">
                  <a16:creationId xmlns:a16="http://schemas.microsoft.com/office/drawing/2014/main" id="{0D9647B7-A2CC-0612-A651-9F4FA5B8B5F1}"/>
                </a:ext>
              </a:extLst>
            </p:cNvPr>
            <p:cNvSpPr txBox="1"/>
            <p:nvPr/>
          </p:nvSpPr>
          <p:spPr>
            <a:xfrm>
              <a:off x="1779776" y="4889966"/>
              <a:ext cx="1533236" cy="369332"/>
            </a:xfrm>
            <a:prstGeom prst="rect">
              <a:avLst/>
            </a:prstGeom>
            <a:noFill/>
          </p:spPr>
          <p:txBody>
            <a:bodyPr wrap="square" rtlCol="0">
              <a:spAutoFit/>
            </a:bodyPr>
            <a:lstStyle/>
            <a:p>
              <a:r>
                <a:rPr lang="en-GB">
                  <a:solidFill>
                    <a:srgbClr val="002C69"/>
                  </a:solidFill>
                </a:rPr>
                <a:t>@realisticmed</a:t>
              </a:r>
            </a:p>
          </p:txBody>
        </p:sp>
        <p:sp>
          <p:nvSpPr>
            <p:cNvPr id="11" name="TextBox 10">
              <a:extLst>
                <a:ext uri="{FF2B5EF4-FFF2-40B4-BE49-F238E27FC236}">
                  <a16:creationId xmlns:a16="http://schemas.microsoft.com/office/drawing/2014/main" id="{248A4708-F091-8FA0-BDD0-B2CF021593EF}"/>
                </a:ext>
              </a:extLst>
            </p:cNvPr>
            <p:cNvSpPr txBox="1"/>
            <p:nvPr/>
          </p:nvSpPr>
          <p:spPr>
            <a:xfrm>
              <a:off x="1779776" y="5178943"/>
              <a:ext cx="2199558" cy="369332"/>
            </a:xfrm>
            <a:prstGeom prst="rect">
              <a:avLst/>
            </a:prstGeom>
            <a:noFill/>
          </p:spPr>
          <p:txBody>
            <a:bodyPr wrap="square" rtlCol="0">
              <a:spAutoFit/>
            </a:bodyPr>
            <a:lstStyle/>
            <a:p>
              <a:r>
                <a:rPr lang="en-GB" i="1">
                  <a:solidFill>
                    <a:srgbClr val="002C69"/>
                  </a:solidFill>
                </a:rPr>
                <a:t>#RealMed2024</a:t>
              </a:r>
            </a:p>
          </p:txBody>
        </p:sp>
      </p:grpSp>
    </p:spTree>
    <p:extLst>
      <p:ext uri="{BB962C8B-B14F-4D97-AF65-F5344CB8AC3E}">
        <p14:creationId xmlns:p14="http://schemas.microsoft.com/office/powerpoint/2010/main" val="63816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12" name="Oval 11">
            <a:extLst>
              <a:ext uri="{FF2B5EF4-FFF2-40B4-BE49-F238E27FC236}">
                <a16:creationId xmlns:a16="http://schemas.microsoft.com/office/drawing/2014/main" id="{B93BD581-F8D7-BF65-0088-64F8262DBAC4}"/>
              </a:ext>
            </a:extLst>
          </p:cNvPr>
          <p:cNvSpPr/>
          <p:nvPr/>
        </p:nvSpPr>
        <p:spPr>
          <a:xfrm>
            <a:off x="4104744" y="1850740"/>
            <a:ext cx="3986891" cy="2571749"/>
          </a:xfrm>
          <a:prstGeom prst="ellipse">
            <a:avLst/>
          </a:prstGeom>
          <a:solidFill>
            <a:srgbClr val="2A6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a:latin typeface="HGSSoeiKakugothicUB"/>
                <a:ea typeface="Calibri"/>
                <a:cs typeface="Calibri"/>
              </a:rPr>
              <a:t>Realistic Medicine Wellbeing Coordinators</a:t>
            </a:r>
            <a:endParaRPr lang="en-GB" sz="2800">
              <a:latin typeface="HGSSoeiKakugothicUB"/>
              <a:ea typeface="HGSSoeiKakugothicUB"/>
            </a:endParaRPr>
          </a:p>
        </p:txBody>
      </p:sp>
      <p:sp>
        <p:nvSpPr>
          <p:cNvPr id="14" name="Oval 13">
            <a:extLst>
              <a:ext uri="{FF2B5EF4-FFF2-40B4-BE49-F238E27FC236}">
                <a16:creationId xmlns:a16="http://schemas.microsoft.com/office/drawing/2014/main" id="{64C27570-0F96-75E4-F2D3-60C5819B6654}"/>
              </a:ext>
            </a:extLst>
          </p:cNvPr>
          <p:cNvSpPr/>
          <p:nvPr/>
        </p:nvSpPr>
        <p:spPr>
          <a:xfrm>
            <a:off x="7017285" y="4426842"/>
            <a:ext cx="2639784" cy="1537607"/>
          </a:xfrm>
          <a:prstGeom prst="ellipse">
            <a:avLst/>
          </a:prstGeom>
          <a:solidFill>
            <a:srgbClr val="3B8AB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ea typeface="Calibri"/>
                <a:cs typeface="Calibri"/>
              </a:rPr>
              <a:t>Grampian Realistic Medicine</a:t>
            </a:r>
            <a:endParaRPr lang="en-GB" sz="2400"/>
          </a:p>
        </p:txBody>
      </p:sp>
      <p:sp>
        <p:nvSpPr>
          <p:cNvPr id="15" name="Oval 14">
            <a:extLst>
              <a:ext uri="{FF2B5EF4-FFF2-40B4-BE49-F238E27FC236}">
                <a16:creationId xmlns:a16="http://schemas.microsoft.com/office/drawing/2014/main" id="{6824A830-ECC0-E43E-387D-1D87C36E53AF}"/>
              </a:ext>
            </a:extLst>
          </p:cNvPr>
          <p:cNvSpPr/>
          <p:nvPr/>
        </p:nvSpPr>
        <p:spPr>
          <a:xfrm>
            <a:off x="6876428" y="103101"/>
            <a:ext cx="2789463" cy="1768928"/>
          </a:xfrm>
          <a:prstGeom prst="ellipse">
            <a:avLst/>
          </a:prstGeom>
          <a:solidFill>
            <a:srgbClr val="4196C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ea typeface="Calibri"/>
                <a:cs typeface="Calibri"/>
              </a:rPr>
              <a:t>GIRFE </a:t>
            </a:r>
            <a:endParaRPr lang="en-GB" sz="2400"/>
          </a:p>
        </p:txBody>
      </p:sp>
      <p:sp>
        <p:nvSpPr>
          <p:cNvPr id="16" name="Oval 15">
            <a:extLst>
              <a:ext uri="{FF2B5EF4-FFF2-40B4-BE49-F238E27FC236}">
                <a16:creationId xmlns:a16="http://schemas.microsoft.com/office/drawing/2014/main" id="{5E51BED3-F67B-18FA-734C-8BFB1601F35B}"/>
              </a:ext>
            </a:extLst>
          </p:cNvPr>
          <p:cNvSpPr/>
          <p:nvPr/>
        </p:nvSpPr>
        <p:spPr>
          <a:xfrm>
            <a:off x="2478237" y="199645"/>
            <a:ext cx="2939142" cy="1768928"/>
          </a:xfrm>
          <a:prstGeom prst="ellipse">
            <a:avLst/>
          </a:prstGeom>
          <a:solidFill>
            <a:srgbClr val="46A0D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ea typeface="Calibri"/>
                <a:cs typeface="Calibri"/>
              </a:rPr>
              <a:t>Early Intervention Prevention</a:t>
            </a:r>
          </a:p>
        </p:txBody>
      </p:sp>
      <p:sp>
        <p:nvSpPr>
          <p:cNvPr id="17" name="Oval 16">
            <a:extLst>
              <a:ext uri="{FF2B5EF4-FFF2-40B4-BE49-F238E27FC236}">
                <a16:creationId xmlns:a16="http://schemas.microsoft.com/office/drawing/2014/main" id="{7FCFC1FB-81B0-69B9-CD7E-D85AE9AC74C6}"/>
              </a:ext>
            </a:extLst>
          </p:cNvPr>
          <p:cNvSpPr/>
          <p:nvPr/>
        </p:nvSpPr>
        <p:spPr>
          <a:xfrm>
            <a:off x="636042" y="2355356"/>
            <a:ext cx="2626178" cy="1551214"/>
          </a:xfrm>
          <a:prstGeom prst="ellipse">
            <a:avLst/>
          </a:prstGeom>
          <a:solidFill>
            <a:srgbClr val="3B8AB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ea typeface="Calibri"/>
                <a:cs typeface="Calibri"/>
              </a:rPr>
              <a:t>HIS Frailty Collaborative</a:t>
            </a:r>
          </a:p>
        </p:txBody>
      </p:sp>
      <p:sp>
        <p:nvSpPr>
          <p:cNvPr id="18" name="Oval 17">
            <a:extLst>
              <a:ext uri="{FF2B5EF4-FFF2-40B4-BE49-F238E27FC236}">
                <a16:creationId xmlns:a16="http://schemas.microsoft.com/office/drawing/2014/main" id="{15E2E99D-EF55-9195-15AF-DB133B973EFE}"/>
              </a:ext>
            </a:extLst>
          </p:cNvPr>
          <p:cNvSpPr/>
          <p:nvPr/>
        </p:nvSpPr>
        <p:spPr>
          <a:xfrm>
            <a:off x="2483187" y="4306453"/>
            <a:ext cx="2939142" cy="1782536"/>
          </a:xfrm>
          <a:prstGeom prst="ellipse">
            <a:avLst/>
          </a:prstGeom>
          <a:solidFill>
            <a:srgbClr val="4CA3D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ea typeface="Calibri"/>
                <a:cs typeface="Calibri"/>
              </a:rPr>
              <a:t>Community Engagement &amp; Collaboration </a:t>
            </a:r>
            <a:endParaRPr lang="en-GB" sz="2400" err="1"/>
          </a:p>
        </p:txBody>
      </p:sp>
      <p:sp>
        <p:nvSpPr>
          <p:cNvPr id="19" name="Oval 18">
            <a:extLst>
              <a:ext uri="{FF2B5EF4-FFF2-40B4-BE49-F238E27FC236}">
                <a16:creationId xmlns:a16="http://schemas.microsoft.com/office/drawing/2014/main" id="{1062903B-B558-1DCC-C4B9-68222ED4016C}"/>
              </a:ext>
            </a:extLst>
          </p:cNvPr>
          <p:cNvSpPr/>
          <p:nvPr/>
        </p:nvSpPr>
        <p:spPr>
          <a:xfrm>
            <a:off x="8421961" y="2091475"/>
            <a:ext cx="3512050" cy="2071099"/>
          </a:xfrm>
          <a:prstGeom prst="ellipse">
            <a:avLst/>
          </a:prstGeom>
          <a:solidFill>
            <a:srgbClr val="4CA3D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ea typeface="Calibri"/>
                <a:cs typeface="Calibri"/>
              </a:rPr>
              <a:t>Sustainability through  training</a:t>
            </a:r>
          </a:p>
        </p:txBody>
      </p:sp>
    </p:spTree>
    <p:extLst>
      <p:ext uri="{BB962C8B-B14F-4D97-AF65-F5344CB8AC3E}">
        <p14:creationId xmlns:p14="http://schemas.microsoft.com/office/powerpoint/2010/main" val="1395403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a:xfrm>
            <a:off x="305290" y="84475"/>
            <a:ext cx="10515600" cy="1325563"/>
          </a:xfrm>
        </p:spPr>
        <p:txBody>
          <a:bodyPr/>
          <a:lstStyle/>
          <a:p>
            <a:r>
              <a:rPr lang="en-GB">
                <a:latin typeface="HGSSoeiKakugothicUB"/>
                <a:ea typeface="HGSSoeiKakugothicUB"/>
                <a:cs typeface="Calibri Light"/>
              </a:rPr>
              <a:t>Background to Ageing Well Tool</a:t>
            </a:r>
            <a:endParaRPr lang="en-GB">
              <a:latin typeface="HGSSoeiKakugothicUB"/>
              <a:ea typeface="HGSSoeiKakugothicUB"/>
            </a:endParaRPr>
          </a:p>
        </p:txBody>
      </p:sp>
      <p:sp>
        <p:nvSpPr>
          <p:cNvPr id="9" name="Content Placeholder 8">
            <a:extLst>
              <a:ext uri="{FF2B5EF4-FFF2-40B4-BE49-F238E27FC236}">
                <a16:creationId xmlns:a16="http://schemas.microsoft.com/office/drawing/2014/main" id="{0F20F52F-BA86-56A5-C84C-C9057FACD1CC}"/>
              </a:ext>
            </a:extLst>
          </p:cNvPr>
          <p:cNvSpPr>
            <a:spLocks noGrp="1"/>
          </p:cNvSpPr>
          <p:nvPr>
            <p:ph idx="1"/>
          </p:nvPr>
        </p:nvSpPr>
        <p:spPr>
          <a:xfrm>
            <a:off x="590558" y="1716201"/>
            <a:ext cx="8556744" cy="4603532"/>
          </a:xfrm>
        </p:spPr>
        <p:txBody>
          <a:bodyPr vert="horz" lIns="91440" tIns="45720" rIns="91440" bIns="45720" rtlCol="0" anchor="t">
            <a:normAutofit/>
          </a:bodyPr>
          <a:lstStyle/>
          <a:p>
            <a:r>
              <a:rPr lang="en-GB">
                <a:solidFill>
                  <a:srgbClr val="2A6687"/>
                </a:solidFill>
                <a:cs typeface="Calibri"/>
              </a:rPr>
              <a:t>Moray's Population is older than the National average   </a:t>
            </a:r>
            <a:endParaRPr lang="en-GB">
              <a:solidFill>
                <a:srgbClr val="2A6687"/>
              </a:solidFill>
              <a:ea typeface="Calibri"/>
              <a:cs typeface="Calibri"/>
            </a:endParaRPr>
          </a:p>
          <a:p>
            <a:r>
              <a:rPr lang="en-GB">
                <a:solidFill>
                  <a:srgbClr val="2A6687"/>
                </a:solidFill>
                <a:cs typeface="Calibri"/>
              </a:rPr>
              <a:t>Based on established </a:t>
            </a:r>
            <a:r>
              <a:rPr lang="en-GB" err="1">
                <a:solidFill>
                  <a:srgbClr val="2A6687"/>
                </a:solidFill>
                <a:cs typeface="Calibri"/>
              </a:rPr>
              <a:t>MeOC</a:t>
            </a:r>
            <a:r>
              <a:rPr lang="en-GB">
                <a:solidFill>
                  <a:srgbClr val="2A6687"/>
                </a:solidFill>
                <a:cs typeface="Calibri"/>
              </a:rPr>
              <a:t> (Making every Opportunity Count) work in Moray</a:t>
            </a:r>
            <a:endParaRPr lang="en-GB">
              <a:solidFill>
                <a:srgbClr val="2A6687"/>
              </a:solidFill>
              <a:ea typeface="Calibri"/>
              <a:cs typeface="Calibri"/>
            </a:endParaRPr>
          </a:p>
          <a:p>
            <a:r>
              <a:rPr lang="en-GB">
                <a:solidFill>
                  <a:srgbClr val="2A6687"/>
                </a:solidFill>
                <a:ea typeface="Calibri"/>
                <a:cs typeface="Calibri"/>
              </a:rPr>
              <a:t>Using </a:t>
            </a:r>
            <a:r>
              <a:rPr lang="en-GB" err="1">
                <a:solidFill>
                  <a:srgbClr val="2A6687"/>
                </a:solidFill>
                <a:ea typeface="Calibri"/>
                <a:cs typeface="Calibri"/>
              </a:rPr>
              <a:t>MeOC</a:t>
            </a:r>
            <a:r>
              <a:rPr lang="en-GB">
                <a:solidFill>
                  <a:srgbClr val="2A6687"/>
                </a:solidFill>
                <a:ea typeface="Calibri"/>
                <a:cs typeface="Calibri"/>
              </a:rPr>
              <a:t> Approach to target older people </a:t>
            </a:r>
          </a:p>
          <a:p>
            <a:pPr lvl="1">
              <a:buFont typeface="Courier New" panose="020B0604020202020204" pitchFamily="34" charset="0"/>
              <a:buChar char="o"/>
            </a:pPr>
            <a:endParaRPr lang="en-GB">
              <a:solidFill>
                <a:srgbClr val="2A6687"/>
              </a:solidFill>
              <a:ea typeface="Calibri"/>
              <a:cs typeface="Calibri"/>
            </a:endParaRPr>
          </a:p>
          <a:p>
            <a:r>
              <a:rPr lang="en-GB">
                <a:solidFill>
                  <a:srgbClr val="2A6687"/>
                </a:solidFill>
                <a:ea typeface="Calibri"/>
                <a:cs typeface="Calibri"/>
              </a:rPr>
              <a:t>Project fits in with Local &amp; National Strategies</a:t>
            </a:r>
          </a:p>
          <a:p>
            <a:pPr lvl="1">
              <a:buFont typeface="Courier New" panose="020B0604020202020204" pitchFamily="34" charset="0"/>
              <a:buChar char="o"/>
            </a:pPr>
            <a:r>
              <a:rPr lang="en-GB" sz="2800">
                <a:solidFill>
                  <a:srgbClr val="2A6687"/>
                </a:solidFill>
                <a:ea typeface="Calibri"/>
                <a:cs typeface="Calibri"/>
              </a:rPr>
              <a:t>Partners in Care: Moray H&amp;SC Strategic Plan</a:t>
            </a:r>
          </a:p>
          <a:p>
            <a:pPr lvl="1">
              <a:buFont typeface="Courier New" panose="020B0604020202020204" pitchFamily="34" charset="0"/>
              <a:buChar char="o"/>
            </a:pPr>
            <a:r>
              <a:rPr lang="en-GB" sz="2800">
                <a:solidFill>
                  <a:srgbClr val="2A6687"/>
                </a:solidFill>
                <a:ea typeface="Calibri"/>
                <a:cs typeface="Calibri"/>
              </a:rPr>
              <a:t>Value Based Health and Care Action Plan</a:t>
            </a:r>
          </a:p>
          <a:p>
            <a:pPr lvl="1">
              <a:buFont typeface="Courier New" panose="020B0604020202020204" pitchFamily="34" charset="0"/>
              <a:buChar char="o"/>
            </a:pPr>
            <a:endParaRPr lang="en-GB">
              <a:solidFill>
                <a:srgbClr val="000000"/>
              </a:solidFill>
              <a:ea typeface="Calibri"/>
              <a:cs typeface="Calibri"/>
            </a:endParaRPr>
          </a:p>
        </p:txBody>
      </p:sp>
      <p:pic>
        <p:nvPicPr>
          <p:cNvPr id="3" name="Picture 2" descr="A close-up of two children&#10;&#10;Description automatically generated">
            <a:extLst>
              <a:ext uri="{FF2B5EF4-FFF2-40B4-BE49-F238E27FC236}">
                <a16:creationId xmlns:a16="http://schemas.microsoft.com/office/drawing/2014/main" id="{7468B243-5E6D-CDCA-8F0C-9B742A2BA7FB}"/>
              </a:ext>
            </a:extLst>
          </p:cNvPr>
          <p:cNvPicPr>
            <a:picLocks noChangeAspect="1"/>
          </p:cNvPicPr>
          <p:nvPr/>
        </p:nvPicPr>
        <p:blipFill>
          <a:blip r:embed="rId5"/>
          <a:stretch>
            <a:fillRect/>
          </a:stretch>
        </p:blipFill>
        <p:spPr>
          <a:xfrm>
            <a:off x="9439734" y="4219728"/>
            <a:ext cx="2206695" cy="1528999"/>
          </a:xfrm>
          <a:prstGeom prst="rect">
            <a:avLst/>
          </a:prstGeom>
        </p:spPr>
      </p:pic>
      <p:pic>
        <p:nvPicPr>
          <p:cNvPr id="10" name="Picture 9" descr="A diagram of a diagram of people&#10;&#10;Description automatically generated">
            <a:extLst>
              <a:ext uri="{FF2B5EF4-FFF2-40B4-BE49-F238E27FC236}">
                <a16:creationId xmlns:a16="http://schemas.microsoft.com/office/drawing/2014/main" id="{61F5BF69-403A-55DE-A4AE-E5DD6565A74B}"/>
              </a:ext>
            </a:extLst>
          </p:cNvPr>
          <p:cNvPicPr>
            <a:picLocks noChangeAspect="1"/>
          </p:cNvPicPr>
          <p:nvPr/>
        </p:nvPicPr>
        <p:blipFill>
          <a:blip r:embed="rId6"/>
          <a:stretch>
            <a:fillRect/>
          </a:stretch>
        </p:blipFill>
        <p:spPr>
          <a:xfrm>
            <a:off x="9829129" y="871929"/>
            <a:ext cx="1815153" cy="2565816"/>
          </a:xfrm>
          <a:prstGeom prst="rect">
            <a:avLst/>
          </a:prstGeom>
        </p:spPr>
      </p:pic>
    </p:spTree>
    <p:extLst>
      <p:ext uri="{BB962C8B-B14F-4D97-AF65-F5344CB8AC3E}">
        <p14:creationId xmlns:p14="http://schemas.microsoft.com/office/powerpoint/2010/main" val="2301734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p:txBody>
          <a:bodyPr/>
          <a:lstStyle/>
          <a:p>
            <a:r>
              <a:rPr lang="en-GB">
                <a:latin typeface="HGSSoeiKakugothicUB"/>
                <a:ea typeface="HGSSoeiKakugothicUB"/>
                <a:cs typeface="Calibri Light"/>
              </a:rPr>
              <a:t>Making Every Opportunity Count </a:t>
            </a:r>
          </a:p>
        </p:txBody>
      </p:sp>
      <p:sp>
        <p:nvSpPr>
          <p:cNvPr id="9" name="Content Placeholder 8">
            <a:extLst>
              <a:ext uri="{FF2B5EF4-FFF2-40B4-BE49-F238E27FC236}">
                <a16:creationId xmlns:a16="http://schemas.microsoft.com/office/drawing/2014/main" id="{0F20F52F-BA86-56A5-C84C-C9057FACD1CC}"/>
              </a:ext>
            </a:extLst>
          </p:cNvPr>
          <p:cNvSpPr>
            <a:spLocks noGrp="1"/>
          </p:cNvSpPr>
          <p:nvPr>
            <p:ph sz="half" idx="1"/>
          </p:nvPr>
        </p:nvSpPr>
        <p:spPr/>
        <p:txBody>
          <a:bodyPr vert="horz" lIns="91440" tIns="45720" rIns="91440" bIns="45720" rtlCol="0" anchor="t">
            <a:normAutofit/>
          </a:bodyPr>
          <a:lstStyle/>
          <a:p>
            <a:endParaRPr lang="en-GB">
              <a:solidFill>
                <a:srgbClr val="2A6687"/>
              </a:solidFill>
              <a:ea typeface="Calibri"/>
              <a:cs typeface="Calibri"/>
            </a:endParaRPr>
          </a:p>
          <a:p>
            <a:endParaRPr lang="en-GB">
              <a:solidFill>
                <a:srgbClr val="2A6687"/>
              </a:solidFill>
              <a:ea typeface="Calibri"/>
              <a:cs typeface="Calibri"/>
            </a:endParaRPr>
          </a:p>
          <a:p>
            <a:pPr lvl="1">
              <a:buFont typeface="Courier New" panose="020B0604020202020204" pitchFamily="34" charset="0"/>
              <a:buChar char="o"/>
            </a:pPr>
            <a:endParaRPr lang="en-GB">
              <a:cs typeface="Calibri"/>
            </a:endParaRPr>
          </a:p>
        </p:txBody>
      </p:sp>
      <p:sp>
        <p:nvSpPr>
          <p:cNvPr id="12" name="Content Placeholder 11">
            <a:extLst>
              <a:ext uri="{FF2B5EF4-FFF2-40B4-BE49-F238E27FC236}">
                <a16:creationId xmlns:a16="http://schemas.microsoft.com/office/drawing/2014/main" id="{EE81433A-4105-21DF-E70E-148A53120EFA}"/>
              </a:ext>
            </a:extLst>
          </p:cNvPr>
          <p:cNvSpPr>
            <a:spLocks noGrp="1"/>
          </p:cNvSpPr>
          <p:nvPr>
            <p:ph sz="half" idx="2"/>
          </p:nvPr>
        </p:nvSpPr>
        <p:spPr>
          <a:xfrm>
            <a:off x="5880687" y="1365797"/>
            <a:ext cx="5470634" cy="4285649"/>
          </a:xfrm>
        </p:spPr>
        <p:txBody>
          <a:bodyPr vert="horz" lIns="91440" tIns="45720" rIns="91440" bIns="45720" rtlCol="0" anchor="t">
            <a:normAutofit/>
          </a:bodyPr>
          <a:lstStyle/>
          <a:p>
            <a:pPr marL="0" indent="0">
              <a:buNone/>
            </a:pPr>
            <a:r>
              <a:rPr lang="en-GB">
                <a:solidFill>
                  <a:srgbClr val="2A6687"/>
                </a:solidFill>
                <a:latin typeface="Arial"/>
                <a:cs typeface="Arial"/>
              </a:rPr>
              <a:t>•</a:t>
            </a:r>
            <a:r>
              <a:rPr lang="en-GB">
                <a:solidFill>
                  <a:srgbClr val="2A6687"/>
                </a:solidFill>
                <a:ea typeface="Calibri"/>
                <a:cs typeface="Calibri"/>
              </a:rPr>
              <a:t>Early intervention   </a:t>
            </a:r>
            <a:endParaRPr lang="en-US">
              <a:solidFill>
                <a:srgbClr val="2A6687"/>
              </a:solidFill>
              <a:ea typeface="Calibri"/>
              <a:cs typeface="Calibri"/>
            </a:endParaRPr>
          </a:p>
          <a:p>
            <a:pPr marL="0" indent="0">
              <a:buNone/>
            </a:pPr>
            <a:r>
              <a:rPr lang="en-GB">
                <a:solidFill>
                  <a:srgbClr val="2A6687"/>
                </a:solidFill>
                <a:latin typeface="Arial"/>
                <a:cs typeface="Arial"/>
              </a:rPr>
              <a:t>•</a:t>
            </a:r>
            <a:r>
              <a:rPr lang="en-GB">
                <a:solidFill>
                  <a:srgbClr val="2A6687"/>
                </a:solidFill>
                <a:ea typeface="Calibri"/>
                <a:cs typeface="Calibri"/>
              </a:rPr>
              <a:t>Providing staff with the tools to engage in conversations on lifestyle and life circumstances – ‘what matters to you’.</a:t>
            </a:r>
          </a:p>
          <a:p>
            <a:pPr marL="0" indent="0">
              <a:buNone/>
            </a:pPr>
            <a:r>
              <a:rPr lang="en-GB">
                <a:solidFill>
                  <a:srgbClr val="2A6687"/>
                </a:solidFill>
                <a:latin typeface="Arial"/>
                <a:cs typeface="Arial"/>
              </a:rPr>
              <a:t>•</a:t>
            </a:r>
            <a:r>
              <a:rPr lang="en-GB">
                <a:solidFill>
                  <a:srgbClr val="2A6687"/>
                </a:solidFill>
                <a:ea typeface="Calibri"/>
                <a:cs typeface="Calibri"/>
              </a:rPr>
              <a:t>Maximising resources by providing the right information to people at the right time. </a:t>
            </a:r>
          </a:p>
          <a:p>
            <a:endParaRPr lang="en-GB">
              <a:ea typeface="Calibri"/>
              <a:cs typeface="Calibri"/>
            </a:endParaRPr>
          </a:p>
        </p:txBody>
      </p:sp>
      <p:pic>
        <p:nvPicPr>
          <p:cNvPr id="11" name="Picture 10" descr="A diagram of a customer support&#10;&#10;Description automatically generated">
            <a:extLst>
              <a:ext uri="{FF2B5EF4-FFF2-40B4-BE49-F238E27FC236}">
                <a16:creationId xmlns:a16="http://schemas.microsoft.com/office/drawing/2014/main" id="{2D9271F4-9E47-CC7B-556A-6A9D596BBFFF}"/>
              </a:ext>
            </a:extLst>
          </p:cNvPr>
          <p:cNvPicPr>
            <a:picLocks noChangeAspect="1"/>
          </p:cNvPicPr>
          <p:nvPr/>
        </p:nvPicPr>
        <p:blipFill>
          <a:blip r:embed="rId5"/>
          <a:stretch>
            <a:fillRect/>
          </a:stretch>
        </p:blipFill>
        <p:spPr>
          <a:xfrm>
            <a:off x="991622" y="1366343"/>
            <a:ext cx="4414926" cy="4611415"/>
          </a:xfrm>
          <a:prstGeom prst="rect">
            <a:avLst/>
          </a:prstGeom>
        </p:spPr>
      </p:pic>
    </p:spTree>
    <p:extLst>
      <p:ext uri="{BB962C8B-B14F-4D97-AF65-F5344CB8AC3E}">
        <p14:creationId xmlns:p14="http://schemas.microsoft.com/office/powerpoint/2010/main" val="1439984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9B4C5E-A16D-0C0C-99C0-AA61169A8B1E}"/>
              </a:ext>
            </a:extLst>
          </p:cNvPr>
          <p:cNvSpPr/>
          <p:nvPr/>
        </p:nvSpPr>
        <p:spPr>
          <a:xfrm>
            <a:off x="0" y="6413156"/>
            <a:ext cx="12192000" cy="444843"/>
          </a:xfrm>
          <a:prstGeom prst="rect">
            <a:avLst/>
          </a:prstGeom>
          <a:gradFill flip="none" rotWithShape="1">
            <a:gsLst>
              <a:gs pos="0">
                <a:srgbClr val="4F9EC9">
                  <a:shade val="30000"/>
                  <a:satMod val="115000"/>
                </a:srgbClr>
              </a:gs>
              <a:gs pos="50000">
                <a:srgbClr val="4F9EC9">
                  <a:shade val="67500"/>
                  <a:satMod val="115000"/>
                </a:srgbClr>
              </a:gs>
              <a:gs pos="100000">
                <a:srgbClr val="4F9EC9">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22FADEA-DEF1-9D80-FC43-05A9238872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654" y="6363484"/>
            <a:ext cx="1345346" cy="544185"/>
          </a:xfrm>
          <a:prstGeom prst="rect">
            <a:avLst/>
          </a:prstGeom>
        </p:spPr>
      </p:pic>
      <p:sp>
        <p:nvSpPr>
          <p:cNvPr id="6" name="TextBox 5">
            <a:extLst>
              <a:ext uri="{FF2B5EF4-FFF2-40B4-BE49-F238E27FC236}">
                <a16:creationId xmlns:a16="http://schemas.microsoft.com/office/drawing/2014/main" id="{19EDE26B-A25B-E896-74C0-212854285C52}"/>
              </a:ext>
            </a:extLst>
          </p:cNvPr>
          <p:cNvSpPr txBox="1"/>
          <p:nvPr/>
        </p:nvSpPr>
        <p:spPr>
          <a:xfrm>
            <a:off x="1524000" y="6450910"/>
            <a:ext cx="6100119" cy="369332"/>
          </a:xfrm>
          <a:prstGeom prst="rect">
            <a:avLst/>
          </a:prstGeom>
          <a:noFill/>
        </p:spPr>
        <p:txBody>
          <a:bodyPr wrap="square" rtlCol="0">
            <a:spAutoFit/>
          </a:bodyPr>
          <a:lstStyle/>
          <a:p>
            <a:r>
              <a:rPr lang="en-GB" b="1">
                <a:solidFill>
                  <a:schemeClr val="bg1"/>
                </a:solidFill>
                <a:latin typeface="HGSSoeiKakugothicUB" panose="020B0400000000000000" pitchFamily="34" charset="-128"/>
                <a:ea typeface="HGSSoeiKakugothicUB" panose="020B0400000000000000" pitchFamily="34" charset="-128"/>
                <a:cs typeface="Aharoni" panose="02010803020104030203" pitchFamily="2" charset="-79"/>
              </a:rPr>
              <a:t>Conference 2024: Reform and Recovery</a:t>
            </a:r>
          </a:p>
        </p:txBody>
      </p:sp>
      <p:pic>
        <p:nvPicPr>
          <p:cNvPr id="8" name="Picture 7" descr="Blue text on a black background&#10;&#10;Description automatically generated">
            <a:extLst>
              <a:ext uri="{FF2B5EF4-FFF2-40B4-BE49-F238E27FC236}">
                <a16:creationId xmlns:a16="http://schemas.microsoft.com/office/drawing/2014/main" id="{7545920A-EA2A-DD7A-1D72-020329C4B4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34549" y="6392048"/>
            <a:ext cx="1888271" cy="477778"/>
          </a:xfrm>
          <a:prstGeom prst="rect">
            <a:avLst/>
          </a:prstGeom>
        </p:spPr>
      </p:pic>
      <p:sp>
        <p:nvSpPr>
          <p:cNvPr id="2" name="Title 1">
            <a:extLst>
              <a:ext uri="{FF2B5EF4-FFF2-40B4-BE49-F238E27FC236}">
                <a16:creationId xmlns:a16="http://schemas.microsoft.com/office/drawing/2014/main" id="{C93D99EE-2EFA-A17F-4617-737B7CA212FA}"/>
              </a:ext>
            </a:extLst>
          </p:cNvPr>
          <p:cNvSpPr>
            <a:spLocks noGrp="1"/>
          </p:cNvSpPr>
          <p:nvPr>
            <p:ph type="title"/>
          </p:nvPr>
        </p:nvSpPr>
        <p:spPr>
          <a:xfrm>
            <a:off x="850900" y="200025"/>
            <a:ext cx="10515600" cy="1325563"/>
          </a:xfrm>
        </p:spPr>
        <p:txBody>
          <a:bodyPr/>
          <a:lstStyle/>
          <a:p>
            <a:r>
              <a:rPr lang="en-GB">
                <a:latin typeface="HGSSoeiKakugothicUB"/>
                <a:ea typeface="HGSSoeiKakugothicUB"/>
                <a:cs typeface="Calibri Light"/>
              </a:rPr>
              <a:t>Developing Ageing Well Tool</a:t>
            </a:r>
          </a:p>
        </p:txBody>
      </p:sp>
      <p:sp>
        <p:nvSpPr>
          <p:cNvPr id="10" name="Content Placeholder 9">
            <a:extLst>
              <a:ext uri="{FF2B5EF4-FFF2-40B4-BE49-F238E27FC236}">
                <a16:creationId xmlns:a16="http://schemas.microsoft.com/office/drawing/2014/main" id="{1FBEF1A6-D3DB-DB0F-CD55-41DC68D9F2BB}"/>
              </a:ext>
            </a:extLst>
          </p:cNvPr>
          <p:cNvSpPr>
            <a:spLocks noGrp="1"/>
          </p:cNvSpPr>
          <p:nvPr>
            <p:ph idx="1"/>
          </p:nvPr>
        </p:nvSpPr>
        <p:spPr>
          <a:xfrm>
            <a:off x="521898" y="1384223"/>
            <a:ext cx="7640130" cy="4638885"/>
          </a:xfrm>
        </p:spPr>
        <p:txBody>
          <a:bodyPr vert="horz" lIns="91440" tIns="45720" rIns="91440" bIns="45720" rtlCol="0" anchor="t">
            <a:normAutofit lnSpcReduction="10000"/>
          </a:bodyPr>
          <a:lstStyle/>
          <a:p>
            <a:r>
              <a:rPr lang="en-GB">
                <a:solidFill>
                  <a:srgbClr val="2A6687"/>
                </a:solidFill>
                <a:ea typeface="Calibri"/>
                <a:cs typeface="Calibri"/>
              </a:rPr>
              <a:t>Quality Improvement Methods used to develop </a:t>
            </a:r>
            <a:r>
              <a:rPr lang="en-GB" err="1">
                <a:solidFill>
                  <a:srgbClr val="2A6687"/>
                </a:solidFill>
                <a:ea typeface="Calibri"/>
                <a:cs typeface="Calibri"/>
              </a:rPr>
              <a:t>MeOC</a:t>
            </a:r>
            <a:r>
              <a:rPr lang="en-GB">
                <a:solidFill>
                  <a:srgbClr val="2A6687"/>
                </a:solidFill>
                <a:ea typeface="Calibri"/>
                <a:cs typeface="Calibri"/>
              </a:rPr>
              <a:t> Ageing Well tool</a:t>
            </a:r>
          </a:p>
          <a:p>
            <a:r>
              <a:rPr lang="en-GB">
                <a:solidFill>
                  <a:srgbClr val="2A6687"/>
                </a:solidFill>
                <a:ea typeface="Calibri"/>
                <a:cs typeface="Calibri"/>
              </a:rPr>
              <a:t>The tool was tested at over-75 Vaccination Clinics throughout Moray</a:t>
            </a:r>
          </a:p>
          <a:p>
            <a:r>
              <a:rPr lang="en-GB">
                <a:solidFill>
                  <a:srgbClr val="2A6687"/>
                </a:solidFill>
                <a:ea typeface="Calibri"/>
                <a:cs typeface="Calibri"/>
              </a:rPr>
              <a:t>Changes to the tool were made using the feedback from each session</a:t>
            </a:r>
          </a:p>
          <a:p>
            <a:r>
              <a:rPr lang="en-GB">
                <a:solidFill>
                  <a:srgbClr val="2A6687"/>
                </a:solidFill>
                <a:ea typeface="Calibri"/>
                <a:cs typeface="Calibri"/>
              </a:rPr>
              <a:t>Adapting Rockwood Frailty Score to promote a uniformed approach</a:t>
            </a:r>
            <a:endParaRPr lang="en-GB">
              <a:solidFill>
                <a:srgbClr val="2A6687"/>
              </a:solidFill>
              <a:cs typeface="Calibri"/>
            </a:endParaRPr>
          </a:p>
          <a:p>
            <a:r>
              <a:rPr lang="en-GB">
                <a:solidFill>
                  <a:srgbClr val="2A6687"/>
                </a:solidFill>
                <a:cs typeface="Calibri"/>
              </a:rPr>
              <a:t>Use of Pilot as opportunity to investigate technology use, health information sources and community involvement</a:t>
            </a:r>
            <a:endParaRPr lang="en-GB">
              <a:solidFill>
                <a:srgbClr val="2A6687"/>
              </a:solidFill>
              <a:ea typeface="Calibri"/>
              <a:cs typeface="Calibri"/>
            </a:endParaRPr>
          </a:p>
          <a:p>
            <a:pPr lvl="1">
              <a:buFont typeface="Courier New" panose="020B0604020202020204" pitchFamily="34" charset="0"/>
              <a:buChar char="o"/>
            </a:pPr>
            <a:endParaRPr lang="en-GB">
              <a:cs typeface="Calibri"/>
            </a:endParaRPr>
          </a:p>
        </p:txBody>
      </p:sp>
      <p:graphicFrame>
        <p:nvGraphicFramePr>
          <p:cNvPr id="7" name="Diagram 6">
            <a:extLst>
              <a:ext uri="{FF2B5EF4-FFF2-40B4-BE49-F238E27FC236}">
                <a16:creationId xmlns:a16="http://schemas.microsoft.com/office/drawing/2014/main" id="{AA4CD7A0-BA57-5FCD-B338-0CDBE55399F7}"/>
              </a:ext>
            </a:extLst>
          </p:cNvPr>
          <p:cNvGraphicFramePr/>
          <p:nvPr>
            <p:extLst>
              <p:ext uri="{D42A27DB-BD31-4B8C-83A1-F6EECF244321}">
                <p14:modId xmlns:p14="http://schemas.microsoft.com/office/powerpoint/2010/main" val="3468067115"/>
              </p:ext>
            </p:extLst>
          </p:nvPr>
        </p:nvGraphicFramePr>
        <p:xfrm>
          <a:off x="8166340" y="1895707"/>
          <a:ext cx="3881887" cy="30537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477716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EA699B6D2F44B89301C4251D31F12" ma:contentTypeVersion="12" ma:contentTypeDescription="Create a new document." ma:contentTypeScope="" ma:versionID="d6b51023a8545fc74c4f678348f5e1ef">
  <xsd:schema xmlns:xsd="http://www.w3.org/2001/XMLSchema" xmlns:xs="http://www.w3.org/2001/XMLSchema" xmlns:p="http://schemas.microsoft.com/office/2006/metadata/properties" xmlns:ns2="8b6395df-c400-4ae7-9ebc-ebcae2089d5a" xmlns:ns3="52ece4f4-ddcd-4927-bc3e-6d5aead39faa" targetNamespace="http://schemas.microsoft.com/office/2006/metadata/properties" ma:root="true" ma:fieldsID="dac37520aef78b0a3e6ec2b6188b1b8e" ns2:_="" ns3:_="">
    <xsd:import namespace="8b6395df-c400-4ae7-9ebc-ebcae2089d5a"/>
    <xsd:import namespace="52ece4f4-ddcd-4927-bc3e-6d5aead39fa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6395df-c400-4ae7-9ebc-ebcae2089d5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6ac32b6-d060-42fb-93c0-6c46742e1aee"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2ece4f4-ddcd-4927-bc3e-6d5aead39fa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0199dbca-dc37-4362-93da-8544a9f4eb88}" ma:internalName="TaxCatchAll" ma:showField="CatchAllData" ma:web="52ece4f4-ddcd-4927-bc3e-6d5aead39f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2ece4f4-ddcd-4927-bc3e-6d5aead39faa" xsi:nil="true"/>
    <lcf76f155ced4ddcb4097134ff3c332f xmlns="8b6395df-c400-4ae7-9ebc-ebcae2089d5a">
      <Terms xmlns="http://schemas.microsoft.com/office/infopath/2007/PartnerControls"/>
    </lcf76f155ced4ddcb4097134ff3c332f>
    <SharedWithUsers xmlns="52ece4f4-ddcd-4927-bc3e-6d5aead39faa">
      <UserInfo>
        <DisplayName>Alice Illingworth (NHS Grampian)</DisplayName>
        <AccountId>10</AccountId>
        <AccountType/>
      </UserInfo>
      <UserInfo>
        <DisplayName>Laura Sutherland (NHS Grampian)</DisplayName>
        <AccountId>30</AccountId>
        <AccountType/>
      </UserInfo>
      <UserInfo>
        <DisplayName>Lisa Taylor (NHS Grampian)</DisplayName>
        <AccountId>13</AccountId>
        <AccountType/>
      </UserInfo>
      <UserInfo>
        <DisplayName>Nicole Davison (NHS Grampian)</DisplayName>
        <AccountId>12</AccountId>
        <AccountType/>
      </UserInfo>
    </SharedWithUsers>
  </documentManagement>
</p:properties>
</file>

<file path=customXml/itemProps1.xml><?xml version="1.0" encoding="utf-8"?>
<ds:datastoreItem xmlns:ds="http://schemas.openxmlformats.org/officeDocument/2006/customXml" ds:itemID="{252D30D8-BB49-4C94-9D98-96A8E4B2B386}">
  <ds:schemaRefs>
    <ds:schemaRef ds:uri="52ece4f4-ddcd-4927-bc3e-6d5aead39faa"/>
    <ds:schemaRef ds:uri="8b6395df-c400-4ae7-9ebc-ebcae2089d5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9FEB76E-731D-4AC2-8021-DE44D0EB6A6D}">
  <ds:schemaRefs>
    <ds:schemaRef ds:uri="http://schemas.microsoft.com/sharepoint/v3/contenttype/forms"/>
  </ds:schemaRefs>
</ds:datastoreItem>
</file>

<file path=customXml/itemProps3.xml><?xml version="1.0" encoding="utf-8"?>
<ds:datastoreItem xmlns:ds="http://schemas.openxmlformats.org/officeDocument/2006/customXml" ds:itemID="{1F35E5CA-3243-4C26-85CD-FD17DEAC3777}">
  <ds:schemaRefs>
    <ds:schemaRef ds:uri="http://purl.org/dc/terms/"/>
    <ds:schemaRef ds:uri="8b6395df-c400-4ae7-9ebc-ebcae2089d5a"/>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2ece4f4-ddcd-4927-bc3e-6d5aead39faa"/>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TotalTime>
  <Words>3571</Words>
  <Application>Microsoft Office PowerPoint</Application>
  <PresentationFormat>Widescreen</PresentationFormat>
  <Paragraphs>514</Paragraphs>
  <Slides>52</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Aharoni</vt:lpstr>
      <vt:lpstr>Arial</vt:lpstr>
      <vt:lpstr>Calibri</vt:lpstr>
      <vt:lpstr>Calibri Light</vt:lpstr>
      <vt:lpstr>Courier New</vt:lpstr>
      <vt:lpstr>Courier New,monospace</vt:lpstr>
      <vt:lpstr>HGSSoeiKakugothicUB</vt:lpstr>
      <vt:lpstr>Segoe UI</vt:lpstr>
      <vt:lpstr>Wingdings</vt:lpstr>
      <vt:lpstr>Office Theme</vt:lpstr>
      <vt:lpstr>PowerPoint Presentation</vt:lpstr>
      <vt:lpstr>Workshop Plan</vt:lpstr>
      <vt:lpstr>Learning Outcomes</vt:lpstr>
      <vt:lpstr>MeOC Ageing Well Tool</vt:lpstr>
      <vt:lpstr>Realistic Medicine Wellbeing Coordinators</vt:lpstr>
      <vt:lpstr>PowerPoint Presentation</vt:lpstr>
      <vt:lpstr>Background to Ageing Well Tool</vt:lpstr>
      <vt:lpstr>Making Every Opportunity Count </vt:lpstr>
      <vt:lpstr>Developing Ageing Well Tool</vt:lpstr>
      <vt:lpstr>Realistic Medicine Principles</vt:lpstr>
      <vt:lpstr>PowerPoint Presentation</vt:lpstr>
      <vt:lpstr>PowerPoint Presentation</vt:lpstr>
      <vt:lpstr>PowerPoint Presentation</vt:lpstr>
      <vt:lpstr>Over to You!</vt:lpstr>
      <vt:lpstr>Fred's story</vt:lpstr>
      <vt:lpstr>Which service would you go to?</vt:lpstr>
      <vt:lpstr>PowerPoint Presentation</vt:lpstr>
      <vt:lpstr>PowerPoint Presentation</vt:lpstr>
      <vt:lpstr>PowerPoint Presentation</vt:lpstr>
      <vt:lpstr>PowerPoint Presentation</vt:lpstr>
      <vt:lpstr>PowerPoint Presentation</vt:lpstr>
      <vt:lpstr>Betty's story</vt:lpstr>
      <vt:lpstr>Which service would you go to? </vt:lpstr>
      <vt:lpstr>PowerPoint Presentation</vt:lpstr>
      <vt:lpstr>PowerPoint Presentation</vt:lpstr>
      <vt:lpstr>PowerPoint Presentation</vt:lpstr>
      <vt:lpstr>PowerPoint Presentation</vt:lpstr>
      <vt:lpstr>PowerPoint Presentation</vt:lpstr>
      <vt:lpstr>Feedback on MeOC Approach</vt:lpstr>
      <vt:lpstr>Pilot Evaluation </vt:lpstr>
      <vt:lpstr>Localised Data</vt:lpstr>
      <vt:lpstr>Self – Perception Frailty Scores</vt:lpstr>
      <vt:lpstr>Sample of Engagement Findings</vt:lpstr>
      <vt:lpstr>Impact of Engagement</vt:lpstr>
      <vt:lpstr>Next Steps</vt:lpstr>
      <vt:lpstr>Improving Migraine Management </vt:lpstr>
      <vt:lpstr>The Blurb</vt:lpstr>
      <vt:lpstr>Chapter 1 - where did we start?</vt:lpstr>
      <vt:lpstr>Chapter 2 - What did we do?</vt:lpstr>
      <vt:lpstr>Chapter 3 - What did we do with what we heard?</vt:lpstr>
      <vt:lpstr>Chapter 4 - How did we keep the conversation going?</vt:lpstr>
      <vt:lpstr>Chapter 5 - A happy ending? </vt:lpstr>
      <vt:lpstr>PowerPoint Presentation</vt:lpstr>
      <vt:lpstr>PowerPoint Presentation</vt:lpstr>
      <vt:lpstr>PowerPoint Presentation</vt:lpstr>
      <vt:lpstr>PowerPoint Presentation</vt:lpstr>
      <vt:lpstr>PowerPoint Presentation</vt:lpstr>
      <vt:lpstr>A sequel?</vt:lpstr>
      <vt:lpstr>Bringing it together -what have we learnt? </vt:lpstr>
      <vt:lpstr>Questions</vt:lpstr>
      <vt:lpstr>One Key Takeaway</vt:lpstr>
      <vt:lpstr>PowerPoint Presentation</vt:lpstr>
    </vt:vector>
  </TitlesOfParts>
  <Company>NHS Grampian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George’s story</dc:title>
  <dc:creator>Alice Illingworth (NHS Grampian)</dc:creator>
  <cp:lastModifiedBy>Nicole Davison (NHS Grampian)</cp:lastModifiedBy>
  <cp:revision>3</cp:revision>
  <dcterms:created xsi:type="dcterms:W3CDTF">2024-03-18T15:16:50Z</dcterms:created>
  <dcterms:modified xsi:type="dcterms:W3CDTF">2024-04-19T11:58:53Z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0x010100823EA699B6D2F44B89301C4251D31F12</vt:lpwstr>
  </property>
  <property fmtid="{D5CDD505-2E9C-101B-9397-08002B2CF9AE}" pid="3" name="MediaServiceImageTags">
    <vt:lpwstr/>
  </property>
</Properties>
</file>