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11" r:id="rId5"/>
    <p:sldId id="312" r:id="rId6"/>
    <p:sldId id="324" r:id="rId7"/>
    <p:sldId id="328" r:id="rId8"/>
    <p:sldId id="307" r:id="rId9"/>
    <p:sldId id="309" r:id="rId10"/>
    <p:sldId id="313" r:id="rId11"/>
    <p:sldId id="325" r:id="rId12"/>
    <p:sldId id="256" r:id="rId13"/>
    <p:sldId id="301" r:id="rId14"/>
    <p:sldId id="320" r:id="rId15"/>
    <p:sldId id="305" r:id="rId16"/>
    <p:sldId id="321" r:id="rId17"/>
    <p:sldId id="322" r:id="rId18"/>
    <p:sldId id="323" r:id="rId19"/>
    <p:sldId id="261" r:id="rId20"/>
    <p:sldId id="306" r:id="rId21"/>
    <p:sldId id="3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AE1"/>
    <a:srgbClr val="13213B"/>
    <a:srgbClr val="D4D9EC"/>
    <a:srgbClr val="172B4C"/>
    <a:srgbClr val="4D81C2"/>
    <a:srgbClr val="F7FFFF"/>
    <a:srgbClr val="14396E"/>
    <a:srgbClr val="40ABE3"/>
    <a:srgbClr val="FF9A36"/>
    <a:srgbClr val="17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7662" autoAdjust="0"/>
  </p:normalViewPr>
  <p:slideViewPr>
    <p:cSldViewPr snapToGrid="0">
      <p:cViewPr varScale="1">
        <p:scale>
          <a:sx n="58" d="100"/>
          <a:sy n="58" d="100"/>
        </p:scale>
        <p:origin x="9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5AAB1-96AA-4D9B-A162-FE9583A8F67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80FFFCC7-B1E1-411D-9A92-CDD8509B090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Text message reminders</a:t>
          </a:r>
          <a:endParaRPr lang="en-US" dirty="0"/>
        </a:p>
      </dgm:t>
    </dgm:pt>
    <dgm:pt modelId="{DF0E58E5-6ACD-4BF9-A78B-0AF9C1C0ED72}" type="parTrans" cxnId="{872401A2-8E77-44BA-A51C-001240FA5183}">
      <dgm:prSet/>
      <dgm:spPr/>
      <dgm:t>
        <a:bodyPr/>
        <a:lstStyle/>
        <a:p>
          <a:endParaRPr lang="en-US"/>
        </a:p>
      </dgm:t>
    </dgm:pt>
    <dgm:pt modelId="{B000F824-FBA5-46B1-AD15-C38C718CACE6}" type="sibTrans" cxnId="{872401A2-8E77-44BA-A51C-001240FA5183}">
      <dgm:prSet/>
      <dgm:spPr/>
      <dgm:t>
        <a:bodyPr/>
        <a:lstStyle/>
        <a:p>
          <a:endParaRPr lang="en-US"/>
        </a:p>
      </dgm:t>
    </dgm:pt>
    <dgm:pt modelId="{0E677311-7524-4BFF-B51D-F1A5650EF9E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First Appointment letters</a:t>
          </a:r>
          <a:endParaRPr lang="en-US" dirty="0"/>
        </a:p>
      </dgm:t>
    </dgm:pt>
    <dgm:pt modelId="{DE51629A-A85F-4BE0-8755-1BA31147D7DB}" type="parTrans" cxnId="{E9FA863E-A006-490B-8820-2EC38EC749E2}">
      <dgm:prSet/>
      <dgm:spPr/>
      <dgm:t>
        <a:bodyPr/>
        <a:lstStyle/>
        <a:p>
          <a:endParaRPr lang="en-US"/>
        </a:p>
      </dgm:t>
    </dgm:pt>
    <dgm:pt modelId="{A8D608AD-6A16-429B-BA9E-4AD33C280F04}" type="sibTrans" cxnId="{E9FA863E-A006-490B-8820-2EC38EC749E2}">
      <dgm:prSet/>
      <dgm:spPr/>
      <dgm:t>
        <a:bodyPr/>
        <a:lstStyle/>
        <a:p>
          <a:endParaRPr lang="en-US"/>
        </a:p>
      </dgm:t>
    </dgm:pt>
    <dgm:pt modelId="{B23552E5-2705-4DB0-8A66-E33789DCECC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Article in our Local paper</a:t>
          </a:r>
          <a:endParaRPr lang="en-US" dirty="0"/>
        </a:p>
      </dgm:t>
    </dgm:pt>
    <dgm:pt modelId="{3035AB14-3D1F-4A9B-A7FE-138566AFF475}" type="parTrans" cxnId="{8C162CAF-1934-4783-9C8B-A32D03AE2C5E}">
      <dgm:prSet/>
      <dgm:spPr/>
      <dgm:t>
        <a:bodyPr/>
        <a:lstStyle/>
        <a:p>
          <a:endParaRPr lang="en-US"/>
        </a:p>
      </dgm:t>
    </dgm:pt>
    <dgm:pt modelId="{8AC8CBC7-3A93-431E-9127-F976EED34DB8}" type="sibTrans" cxnId="{8C162CAF-1934-4783-9C8B-A32D03AE2C5E}">
      <dgm:prSet/>
      <dgm:spPr/>
      <dgm:t>
        <a:bodyPr/>
        <a:lstStyle/>
        <a:p>
          <a:endParaRPr lang="en-US"/>
        </a:p>
      </dgm:t>
    </dgm:pt>
    <dgm:pt modelId="{C9A8C7C9-9E89-4E42-9690-6904EA9834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Community events</a:t>
          </a:r>
          <a:endParaRPr lang="en-US"/>
        </a:p>
      </dgm:t>
    </dgm:pt>
    <dgm:pt modelId="{B1516FD9-14E0-4D94-8DF2-659CC13C9C41}" type="parTrans" cxnId="{9A566FA9-A913-4ACC-9883-C45900789647}">
      <dgm:prSet/>
      <dgm:spPr/>
      <dgm:t>
        <a:bodyPr/>
        <a:lstStyle/>
        <a:p>
          <a:endParaRPr lang="en-US"/>
        </a:p>
      </dgm:t>
    </dgm:pt>
    <dgm:pt modelId="{36775331-17E0-4B15-966F-284A0601E32A}" type="sibTrans" cxnId="{9A566FA9-A913-4ACC-9883-C45900789647}">
      <dgm:prSet/>
      <dgm:spPr/>
      <dgm:t>
        <a:bodyPr/>
        <a:lstStyle/>
        <a:p>
          <a:endParaRPr lang="en-US"/>
        </a:p>
      </dgm:t>
    </dgm:pt>
    <dgm:pt modelId="{943C9F7F-F4A7-4114-93F5-442D488A3787}" type="pres">
      <dgm:prSet presAssocID="{6895AAB1-96AA-4D9B-A162-FE9583A8F679}" presName="root" presStyleCnt="0">
        <dgm:presLayoutVars>
          <dgm:dir/>
          <dgm:resizeHandles val="exact"/>
        </dgm:presLayoutVars>
      </dgm:prSet>
      <dgm:spPr/>
    </dgm:pt>
    <dgm:pt modelId="{10F0639C-705B-4D57-BC7D-F50540BE8740}" type="pres">
      <dgm:prSet presAssocID="{80FFFCC7-B1E1-411D-9A92-CDD8509B0909}" presName="compNode" presStyleCnt="0"/>
      <dgm:spPr/>
    </dgm:pt>
    <dgm:pt modelId="{7FCE50D9-82BF-462C-AC19-A450F21605F0}" type="pres">
      <dgm:prSet presAssocID="{80FFFCC7-B1E1-411D-9A92-CDD8509B09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01C65C5-CAC6-4933-AA50-1870173F3579}" type="pres">
      <dgm:prSet presAssocID="{80FFFCC7-B1E1-411D-9A92-CDD8509B0909}" presName="spaceRect" presStyleCnt="0"/>
      <dgm:spPr/>
    </dgm:pt>
    <dgm:pt modelId="{C3A74B36-61D7-4BD4-B143-4D82E56FD774}" type="pres">
      <dgm:prSet presAssocID="{80FFFCC7-B1E1-411D-9A92-CDD8509B0909}" presName="textRect" presStyleLbl="revTx" presStyleIdx="0" presStyleCnt="4">
        <dgm:presLayoutVars>
          <dgm:chMax val="1"/>
          <dgm:chPref val="1"/>
        </dgm:presLayoutVars>
      </dgm:prSet>
      <dgm:spPr/>
    </dgm:pt>
    <dgm:pt modelId="{82C0D8E6-AC39-4E09-8356-7E091A94136D}" type="pres">
      <dgm:prSet presAssocID="{B000F824-FBA5-46B1-AD15-C38C718CACE6}" presName="sibTrans" presStyleCnt="0"/>
      <dgm:spPr/>
    </dgm:pt>
    <dgm:pt modelId="{B0DC3F86-40BA-4133-9482-BC8AB58F6274}" type="pres">
      <dgm:prSet presAssocID="{0E677311-7524-4BFF-B51D-F1A5650EF9E4}" presName="compNode" presStyleCnt="0"/>
      <dgm:spPr/>
    </dgm:pt>
    <dgm:pt modelId="{E41BA899-4414-4491-BE8D-068F35F6B0FA}" type="pres">
      <dgm:prSet presAssocID="{0E677311-7524-4BFF-B51D-F1A5650EF9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906DB9A-B95F-4545-A242-B8B2EB439099}" type="pres">
      <dgm:prSet presAssocID="{0E677311-7524-4BFF-B51D-F1A5650EF9E4}" presName="spaceRect" presStyleCnt="0"/>
      <dgm:spPr/>
    </dgm:pt>
    <dgm:pt modelId="{4FCD4C86-0BD6-4320-B146-660F6CB39FFF}" type="pres">
      <dgm:prSet presAssocID="{0E677311-7524-4BFF-B51D-F1A5650EF9E4}" presName="textRect" presStyleLbl="revTx" presStyleIdx="1" presStyleCnt="4">
        <dgm:presLayoutVars>
          <dgm:chMax val="1"/>
          <dgm:chPref val="1"/>
        </dgm:presLayoutVars>
      </dgm:prSet>
      <dgm:spPr/>
    </dgm:pt>
    <dgm:pt modelId="{6A677B1C-1C57-4025-BE06-5C0097BB9269}" type="pres">
      <dgm:prSet presAssocID="{A8D608AD-6A16-429B-BA9E-4AD33C280F04}" presName="sibTrans" presStyleCnt="0"/>
      <dgm:spPr/>
    </dgm:pt>
    <dgm:pt modelId="{F0142165-6A16-4C47-9F3E-5716AB46038C}" type="pres">
      <dgm:prSet presAssocID="{B23552E5-2705-4DB0-8A66-E33789DCECC1}" presName="compNode" presStyleCnt="0"/>
      <dgm:spPr/>
    </dgm:pt>
    <dgm:pt modelId="{7F2F9F5F-0578-415C-B33A-1B47BCFD989D}" type="pres">
      <dgm:prSet presAssocID="{B23552E5-2705-4DB0-8A66-E33789DCEC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2838DC0-5F12-4E1A-82E6-65C1CED9F865}" type="pres">
      <dgm:prSet presAssocID="{B23552E5-2705-4DB0-8A66-E33789DCECC1}" presName="spaceRect" presStyleCnt="0"/>
      <dgm:spPr/>
    </dgm:pt>
    <dgm:pt modelId="{C2B37DF4-C232-411E-B522-59C1F0F7E721}" type="pres">
      <dgm:prSet presAssocID="{B23552E5-2705-4DB0-8A66-E33789DCECC1}" presName="textRect" presStyleLbl="revTx" presStyleIdx="2" presStyleCnt="4">
        <dgm:presLayoutVars>
          <dgm:chMax val="1"/>
          <dgm:chPref val="1"/>
        </dgm:presLayoutVars>
      </dgm:prSet>
      <dgm:spPr/>
    </dgm:pt>
    <dgm:pt modelId="{78C774BF-7DF9-4FEE-8EE1-B1504BA77383}" type="pres">
      <dgm:prSet presAssocID="{8AC8CBC7-3A93-431E-9127-F976EED34DB8}" presName="sibTrans" presStyleCnt="0"/>
      <dgm:spPr/>
    </dgm:pt>
    <dgm:pt modelId="{FEAA7994-8AB3-413C-9FB1-CD0BF83A4593}" type="pres">
      <dgm:prSet presAssocID="{C9A8C7C9-9E89-4E42-9690-6904EA98347B}" presName="compNode" presStyleCnt="0"/>
      <dgm:spPr/>
    </dgm:pt>
    <dgm:pt modelId="{40F982A3-406C-4A7C-9AE1-B2A86E20849F}" type="pres">
      <dgm:prSet presAssocID="{C9A8C7C9-9E89-4E42-9690-6904EA98347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DB45AAC-7B8F-4F62-8305-2EECE4A4F189}" type="pres">
      <dgm:prSet presAssocID="{C9A8C7C9-9E89-4E42-9690-6904EA98347B}" presName="spaceRect" presStyleCnt="0"/>
      <dgm:spPr/>
    </dgm:pt>
    <dgm:pt modelId="{EF6E73B9-3559-4AF9-BC3A-DFB2B6F639C8}" type="pres">
      <dgm:prSet presAssocID="{C9A8C7C9-9E89-4E42-9690-6904EA98347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8A3CE16-1FA6-4F34-8101-45562DAC4BD9}" type="presOf" srcId="{B23552E5-2705-4DB0-8A66-E33789DCECC1}" destId="{C2B37DF4-C232-411E-B522-59C1F0F7E721}" srcOrd="0" destOrd="0" presId="urn:microsoft.com/office/officeart/2018/2/layout/IconLabelList"/>
    <dgm:cxn modelId="{EA5F0825-0FC8-4BBD-B46F-007C48C89B3F}" type="presOf" srcId="{6895AAB1-96AA-4D9B-A162-FE9583A8F679}" destId="{943C9F7F-F4A7-4114-93F5-442D488A3787}" srcOrd="0" destOrd="0" presId="urn:microsoft.com/office/officeart/2018/2/layout/IconLabelList"/>
    <dgm:cxn modelId="{1534192B-CDC6-467F-AE8F-0C9D54DE6450}" type="presOf" srcId="{C9A8C7C9-9E89-4E42-9690-6904EA98347B}" destId="{EF6E73B9-3559-4AF9-BC3A-DFB2B6F639C8}" srcOrd="0" destOrd="0" presId="urn:microsoft.com/office/officeart/2018/2/layout/IconLabelList"/>
    <dgm:cxn modelId="{E06A0C35-F16A-45A4-B2C4-7C3E820FDCCC}" type="presOf" srcId="{80FFFCC7-B1E1-411D-9A92-CDD8509B0909}" destId="{C3A74B36-61D7-4BD4-B143-4D82E56FD774}" srcOrd="0" destOrd="0" presId="urn:microsoft.com/office/officeart/2018/2/layout/IconLabelList"/>
    <dgm:cxn modelId="{E9FA863E-A006-490B-8820-2EC38EC749E2}" srcId="{6895AAB1-96AA-4D9B-A162-FE9583A8F679}" destId="{0E677311-7524-4BFF-B51D-F1A5650EF9E4}" srcOrd="1" destOrd="0" parTransId="{DE51629A-A85F-4BE0-8755-1BA31147D7DB}" sibTransId="{A8D608AD-6A16-429B-BA9E-4AD33C280F04}"/>
    <dgm:cxn modelId="{872401A2-8E77-44BA-A51C-001240FA5183}" srcId="{6895AAB1-96AA-4D9B-A162-FE9583A8F679}" destId="{80FFFCC7-B1E1-411D-9A92-CDD8509B0909}" srcOrd="0" destOrd="0" parTransId="{DF0E58E5-6ACD-4BF9-A78B-0AF9C1C0ED72}" sibTransId="{B000F824-FBA5-46B1-AD15-C38C718CACE6}"/>
    <dgm:cxn modelId="{9A566FA9-A913-4ACC-9883-C45900789647}" srcId="{6895AAB1-96AA-4D9B-A162-FE9583A8F679}" destId="{C9A8C7C9-9E89-4E42-9690-6904EA98347B}" srcOrd="3" destOrd="0" parTransId="{B1516FD9-14E0-4D94-8DF2-659CC13C9C41}" sibTransId="{36775331-17E0-4B15-966F-284A0601E32A}"/>
    <dgm:cxn modelId="{8C162CAF-1934-4783-9C8B-A32D03AE2C5E}" srcId="{6895AAB1-96AA-4D9B-A162-FE9583A8F679}" destId="{B23552E5-2705-4DB0-8A66-E33789DCECC1}" srcOrd="2" destOrd="0" parTransId="{3035AB14-3D1F-4A9B-A7FE-138566AFF475}" sibTransId="{8AC8CBC7-3A93-431E-9127-F976EED34DB8}"/>
    <dgm:cxn modelId="{875EE8CA-0AF3-4131-AC1B-FD33CC2E9645}" type="presOf" srcId="{0E677311-7524-4BFF-B51D-F1A5650EF9E4}" destId="{4FCD4C86-0BD6-4320-B146-660F6CB39FFF}" srcOrd="0" destOrd="0" presId="urn:microsoft.com/office/officeart/2018/2/layout/IconLabelList"/>
    <dgm:cxn modelId="{D65BB292-2A4E-496D-8BFB-CD390EBF9A2E}" type="presParOf" srcId="{943C9F7F-F4A7-4114-93F5-442D488A3787}" destId="{10F0639C-705B-4D57-BC7D-F50540BE8740}" srcOrd="0" destOrd="0" presId="urn:microsoft.com/office/officeart/2018/2/layout/IconLabelList"/>
    <dgm:cxn modelId="{FEC1B597-B748-4E39-97DB-12E736A6795D}" type="presParOf" srcId="{10F0639C-705B-4D57-BC7D-F50540BE8740}" destId="{7FCE50D9-82BF-462C-AC19-A450F21605F0}" srcOrd="0" destOrd="0" presId="urn:microsoft.com/office/officeart/2018/2/layout/IconLabelList"/>
    <dgm:cxn modelId="{ECF49A2B-B660-4DA2-A088-6E3CCFEEAEF9}" type="presParOf" srcId="{10F0639C-705B-4D57-BC7D-F50540BE8740}" destId="{801C65C5-CAC6-4933-AA50-1870173F3579}" srcOrd="1" destOrd="0" presId="urn:microsoft.com/office/officeart/2018/2/layout/IconLabelList"/>
    <dgm:cxn modelId="{B93E91EC-A1EC-4307-A492-C4A0C1BB2F29}" type="presParOf" srcId="{10F0639C-705B-4D57-BC7D-F50540BE8740}" destId="{C3A74B36-61D7-4BD4-B143-4D82E56FD774}" srcOrd="2" destOrd="0" presId="urn:microsoft.com/office/officeart/2018/2/layout/IconLabelList"/>
    <dgm:cxn modelId="{5DC0EF8B-CDE3-4630-B859-E5016C5BDC78}" type="presParOf" srcId="{943C9F7F-F4A7-4114-93F5-442D488A3787}" destId="{82C0D8E6-AC39-4E09-8356-7E091A94136D}" srcOrd="1" destOrd="0" presId="urn:microsoft.com/office/officeart/2018/2/layout/IconLabelList"/>
    <dgm:cxn modelId="{95DC9647-F1DD-47F7-8237-40D8EC548D2D}" type="presParOf" srcId="{943C9F7F-F4A7-4114-93F5-442D488A3787}" destId="{B0DC3F86-40BA-4133-9482-BC8AB58F6274}" srcOrd="2" destOrd="0" presId="urn:microsoft.com/office/officeart/2018/2/layout/IconLabelList"/>
    <dgm:cxn modelId="{17F58FD8-3903-4583-A1DA-57BAD76CDE72}" type="presParOf" srcId="{B0DC3F86-40BA-4133-9482-BC8AB58F6274}" destId="{E41BA899-4414-4491-BE8D-068F35F6B0FA}" srcOrd="0" destOrd="0" presId="urn:microsoft.com/office/officeart/2018/2/layout/IconLabelList"/>
    <dgm:cxn modelId="{155FDBCF-DD6C-4FA6-A7FE-B97C36F1D85A}" type="presParOf" srcId="{B0DC3F86-40BA-4133-9482-BC8AB58F6274}" destId="{A906DB9A-B95F-4545-A242-B8B2EB439099}" srcOrd="1" destOrd="0" presId="urn:microsoft.com/office/officeart/2018/2/layout/IconLabelList"/>
    <dgm:cxn modelId="{CE69A39D-1DC8-44EE-A682-AD584FF30F63}" type="presParOf" srcId="{B0DC3F86-40BA-4133-9482-BC8AB58F6274}" destId="{4FCD4C86-0BD6-4320-B146-660F6CB39FFF}" srcOrd="2" destOrd="0" presId="urn:microsoft.com/office/officeart/2018/2/layout/IconLabelList"/>
    <dgm:cxn modelId="{C748F0A8-FA75-4A7B-8AB2-1DFB58790389}" type="presParOf" srcId="{943C9F7F-F4A7-4114-93F5-442D488A3787}" destId="{6A677B1C-1C57-4025-BE06-5C0097BB9269}" srcOrd="3" destOrd="0" presId="urn:microsoft.com/office/officeart/2018/2/layout/IconLabelList"/>
    <dgm:cxn modelId="{058F7202-BFB7-4CF9-A698-2C15EA603A38}" type="presParOf" srcId="{943C9F7F-F4A7-4114-93F5-442D488A3787}" destId="{F0142165-6A16-4C47-9F3E-5716AB46038C}" srcOrd="4" destOrd="0" presId="urn:microsoft.com/office/officeart/2018/2/layout/IconLabelList"/>
    <dgm:cxn modelId="{5A101D86-A205-4FD1-AA70-8C6B1E94D93B}" type="presParOf" srcId="{F0142165-6A16-4C47-9F3E-5716AB46038C}" destId="{7F2F9F5F-0578-415C-B33A-1B47BCFD989D}" srcOrd="0" destOrd="0" presId="urn:microsoft.com/office/officeart/2018/2/layout/IconLabelList"/>
    <dgm:cxn modelId="{B11B7219-DBB2-4EBD-A292-67078C544309}" type="presParOf" srcId="{F0142165-6A16-4C47-9F3E-5716AB46038C}" destId="{32838DC0-5F12-4E1A-82E6-65C1CED9F865}" srcOrd="1" destOrd="0" presId="urn:microsoft.com/office/officeart/2018/2/layout/IconLabelList"/>
    <dgm:cxn modelId="{910AF746-D89B-4571-AE8F-F08FADDC1CFD}" type="presParOf" srcId="{F0142165-6A16-4C47-9F3E-5716AB46038C}" destId="{C2B37DF4-C232-411E-B522-59C1F0F7E721}" srcOrd="2" destOrd="0" presId="urn:microsoft.com/office/officeart/2018/2/layout/IconLabelList"/>
    <dgm:cxn modelId="{3533E0BB-80AF-448A-A514-2546AD1C6051}" type="presParOf" srcId="{943C9F7F-F4A7-4114-93F5-442D488A3787}" destId="{78C774BF-7DF9-4FEE-8EE1-B1504BA77383}" srcOrd="5" destOrd="0" presId="urn:microsoft.com/office/officeart/2018/2/layout/IconLabelList"/>
    <dgm:cxn modelId="{44394F93-B87B-4676-886C-651E482CC030}" type="presParOf" srcId="{943C9F7F-F4A7-4114-93F5-442D488A3787}" destId="{FEAA7994-8AB3-413C-9FB1-CD0BF83A4593}" srcOrd="6" destOrd="0" presId="urn:microsoft.com/office/officeart/2018/2/layout/IconLabelList"/>
    <dgm:cxn modelId="{43576A78-072B-4044-A3C3-5F06CE7E73E6}" type="presParOf" srcId="{FEAA7994-8AB3-413C-9FB1-CD0BF83A4593}" destId="{40F982A3-406C-4A7C-9AE1-B2A86E20849F}" srcOrd="0" destOrd="0" presId="urn:microsoft.com/office/officeart/2018/2/layout/IconLabelList"/>
    <dgm:cxn modelId="{AFB0A560-9EBA-496F-813B-F1AB1654045D}" type="presParOf" srcId="{FEAA7994-8AB3-413C-9FB1-CD0BF83A4593}" destId="{4DB45AAC-7B8F-4F62-8305-2EECE4A4F189}" srcOrd="1" destOrd="0" presId="urn:microsoft.com/office/officeart/2018/2/layout/IconLabelList"/>
    <dgm:cxn modelId="{476FD13D-0080-4100-BE52-038C3031434F}" type="presParOf" srcId="{FEAA7994-8AB3-413C-9FB1-CD0BF83A4593}" destId="{EF6E73B9-3559-4AF9-BC3A-DFB2B6F639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D00CF-D0CD-4B07-8A2B-E0D80C8BEC80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11E94E-022E-486D-9420-8AC63F728AE0}">
      <dgm:prSet/>
      <dgm:spPr/>
      <dgm:t>
        <a:bodyPr/>
        <a:lstStyle/>
        <a:p>
          <a:r>
            <a:rPr lang="en-GB" dirty="0"/>
            <a:t>3,942 </a:t>
          </a:r>
        </a:p>
        <a:p>
          <a:r>
            <a:rPr lang="en-GB" dirty="0"/>
            <a:t> Jan – Mar 2024</a:t>
          </a:r>
          <a:endParaRPr lang="en-US" dirty="0"/>
        </a:p>
      </dgm:t>
    </dgm:pt>
    <dgm:pt modelId="{7960DE4B-74D7-4A1D-B4A6-E2943A8ECB26}" type="parTrans" cxnId="{11C53674-C7D9-4F81-B48C-EF219DCE1F50}">
      <dgm:prSet/>
      <dgm:spPr/>
      <dgm:t>
        <a:bodyPr/>
        <a:lstStyle/>
        <a:p>
          <a:endParaRPr lang="en-US"/>
        </a:p>
      </dgm:t>
    </dgm:pt>
    <dgm:pt modelId="{0F9E4114-EA37-4834-906C-330659CB759A}" type="sibTrans" cxnId="{11C53674-C7D9-4F81-B48C-EF219DCE1F50}">
      <dgm:prSet/>
      <dgm:spPr/>
      <dgm:t>
        <a:bodyPr/>
        <a:lstStyle/>
        <a:p>
          <a:endParaRPr lang="en-US"/>
        </a:p>
      </dgm:t>
    </dgm:pt>
    <dgm:pt modelId="{E497785A-C773-449D-9ADE-62224C2FD12A}">
      <dgm:prSet/>
      <dgm:spPr/>
      <dgm:t>
        <a:bodyPr/>
        <a:lstStyle/>
        <a:p>
          <a:r>
            <a:rPr lang="en-GB" dirty="0"/>
            <a:t>10,679 </a:t>
          </a:r>
        </a:p>
        <a:p>
          <a:r>
            <a:rPr lang="en-US" dirty="0"/>
            <a:t>Jan – Oct 2023</a:t>
          </a:r>
        </a:p>
      </dgm:t>
    </dgm:pt>
    <dgm:pt modelId="{0DEC9A28-0F65-470B-B4E9-29AB8B49F8C0}" type="sibTrans" cxnId="{BFDF4999-1E61-42ED-9DD1-72063C3E321A}">
      <dgm:prSet/>
      <dgm:spPr/>
      <dgm:t>
        <a:bodyPr/>
        <a:lstStyle/>
        <a:p>
          <a:endParaRPr lang="en-US"/>
        </a:p>
      </dgm:t>
    </dgm:pt>
    <dgm:pt modelId="{75604533-7AF5-4517-AFA7-AFB1848AAC32}" type="parTrans" cxnId="{BFDF4999-1E61-42ED-9DD1-72063C3E321A}">
      <dgm:prSet/>
      <dgm:spPr/>
      <dgm:t>
        <a:bodyPr/>
        <a:lstStyle/>
        <a:p>
          <a:endParaRPr lang="en-US"/>
        </a:p>
      </dgm:t>
    </dgm:pt>
    <dgm:pt modelId="{DD3227F2-2B9D-4D53-A66E-EDF13B797249}" type="pres">
      <dgm:prSet presAssocID="{08ED00CF-D0CD-4B07-8A2B-E0D80C8BEC80}" presName="Name0" presStyleCnt="0">
        <dgm:presLayoutVars>
          <dgm:dir/>
          <dgm:animLvl val="lvl"/>
          <dgm:resizeHandles val="exact"/>
        </dgm:presLayoutVars>
      </dgm:prSet>
      <dgm:spPr/>
    </dgm:pt>
    <dgm:pt modelId="{A71979B1-95B5-484B-AC48-E028C03BE406}" type="pres">
      <dgm:prSet presAssocID="{E497785A-C773-449D-9ADE-62224C2FD12A}" presName="linNode" presStyleCnt="0"/>
      <dgm:spPr/>
    </dgm:pt>
    <dgm:pt modelId="{66848D72-02F9-4272-9377-AB774F378977}" type="pres">
      <dgm:prSet presAssocID="{E497785A-C773-449D-9ADE-62224C2FD12A}" presName="parentText" presStyleLbl="node1" presStyleIdx="0" presStyleCnt="2" custScaleX="184495">
        <dgm:presLayoutVars>
          <dgm:chMax val="1"/>
          <dgm:bulletEnabled val="1"/>
        </dgm:presLayoutVars>
      </dgm:prSet>
      <dgm:spPr/>
    </dgm:pt>
    <dgm:pt modelId="{013D78A8-5BDC-49E0-A2A5-FF3BF500ADEC}" type="pres">
      <dgm:prSet presAssocID="{0DEC9A28-0F65-470B-B4E9-29AB8B49F8C0}" presName="sp" presStyleCnt="0"/>
      <dgm:spPr/>
    </dgm:pt>
    <dgm:pt modelId="{E1518C50-341C-4384-8742-E69B79C78E19}" type="pres">
      <dgm:prSet presAssocID="{7E11E94E-022E-486D-9420-8AC63F728AE0}" presName="linNode" presStyleCnt="0"/>
      <dgm:spPr/>
    </dgm:pt>
    <dgm:pt modelId="{D64D0608-8F4C-42D5-9C07-5C7119AA240B}" type="pres">
      <dgm:prSet presAssocID="{7E11E94E-022E-486D-9420-8AC63F728AE0}" presName="parentText" presStyleLbl="node1" presStyleIdx="1" presStyleCnt="2" custScaleX="184495">
        <dgm:presLayoutVars>
          <dgm:chMax val="1"/>
          <dgm:bulletEnabled val="1"/>
        </dgm:presLayoutVars>
      </dgm:prSet>
      <dgm:spPr/>
    </dgm:pt>
  </dgm:ptLst>
  <dgm:cxnLst>
    <dgm:cxn modelId="{83DD5D1B-15F4-4778-A348-E7C41EED99D2}" type="presOf" srcId="{08ED00CF-D0CD-4B07-8A2B-E0D80C8BEC80}" destId="{DD3227F2-2B9D-4D53-A66E-EDF13B797249}" srcOrd="0" destOrd="0" presId="urn:microsoft.com/office/officeart/2005/8/layout/vList5"/>
    <dgm:cxn modelId="{C6E9382E-749F-451C-8B1A-0C6FB3377119}" type="presOf" srcId="{E497785A-C773-449D-9ADE-62224C2FD12A}" destId="{66848D72-02F9-4272-9377-AB774F378977}" srcOrd="0" destOrd="0" presId="urn:microsoft.com/office/officeart/2005/8/layout/vList5"/>
    <dgm:cxn modelId="{11C53674-C7D9-4F81-B48C-EF219DCE1F50}" srcId="{08ED00CF-D0CD-4B07-8A2B-E0D80C8BEC80}" destId="{7E11E94E-022E-486D-9420-8AC63F728AE0}" srcOrd="1" destOrd="0" parTransId="{7960DE4B-74D7-4A1D-B4A6-E2943A8ECB26}" sibTransId="{0F9E4114-EA37-4834-906C-330659CB759A}"/>
    <dgm:cxn modelId="{BFDF4999-1E61-42ED-9DD1-72063C3E321A}" srcId="{08ED00CF-D0CD-4B07-8A2B-E0D80C8BEC80}" destId="{E497785A-C773-449D-9ADE-62224C2FD12A}" srcOrd="0" destOrd="0" parTransId="{75604533-7AF5-4517-AFA7-AFB1848AAC32}" sibTransId="{0DEC9A28-0F65-470B-B4E9-29AB8B49F8C0}"/>
    <dgm:cxn modelId="{A7001DCC-BBC7-4E5A-8DC9-C5751C12102E}" type="presOf" srcId="{7E11E94E-022E-486D-9420-8AC63F728AE0}" destId="{D64D0608-8F4C-42D5-9C07-5C7119AA240B}" srcOrd="0" destOrd="0" presId="urn:microsoft.com/office/officeart/2005/8/layout/vList5"/>
    <dgm:cxn modelId="{1F940B29-08EE-416D-B7E1-2B76D991842B}" type="presParOf" srcId="{DD3227F2-2B9D-4D53-A66E-EDF13B797249}" destId="{A71979B1-95B5-484B-AC48-E028C03BE406}" srcOrd="0" destOrd="0" presId="urn:microsoft.com/office/officeart/2005/8/layout/vList5"/>
    <dgm:cxn modelId="{DB9DBA2E-7694-41BB-ADB8-B3AA67C1FCCC}" type="presParOf" srcId="{A71979B1-95B5-484B-AC48-E028C03BE406}" destId="{66848D72-02F9-4272-9377-AB774F378977}" srcOrd="0" destOrd="0" presId="urn:microsoft.com/office/officeart/2005/8/layout/vList5"/>
    <dgm:cxn modelId="{CADE4212-18E7-4113-83B5-9652B46817E0}" type="presParOf" srcId="{DD3227F2-2B9D-4D53-A66E-EDF13B797249}" destId="{013D78A8-5BDC-49E0-A2A5-FF3BF500ADEC}" srcOrd="1" destOrd="0" presId="urn:microsoft.com/office/officeart/2005/8/layout/vList5"/>
    <dgm:cxn modelId="{62B313CA-B70F-4F79-A643-4D5AA4644222}" type="presParOf" srcId="{DD3227F2-2B9D-4D53-A66E-EDF13B797249}" destId="{E1518C50-341C-4384-8742-E69B79C78E19}" srcOrd="2" destOrd="0" presId="urn:microsoft.com/office/officeart/2005/8/layout/vList5"/>
    <dgm:cxn modelId="{503B781B-E64F-473C-9BE6-63E1FD492C2D}" type="presParOf" srcId="{E1518C50-341C-4384-8742-E69B79C78E19}" destId="{D64D0608-8F4C-42D5-9C07-5C7119AA24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8B3ACA-3335-4842-B44C-46525578DA0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6475333-DCAF-4855-A4AE-1988521BD287}">
      <dgm:prSet/>
      <dgm:spPr/>
      <dgm:t>
        <a:bodyPr/>
        <a:lstStyle/>
        <a:p>
          <a:r>
            <a:rPr lang="en-GB" b="0" i="0"/>
            <a:t>What are you doing within your board to increase public participation?</a:t>
          </a:r>
          <a:endParaRPr lang="en-US"/>
        </a:p>
      </dgm:t>
    </dgm:pt>
    <dgm:pt modelId="{6D3892C5-6A70-48C3-80DF-1CB2FD988914}" type="parTrans" cxnId="{C2A3F7AE-5AE7-4437-9D07-77EA98629147}">
      <dgm:prSet/>
      <dgm:spPr/>
      <dgm:t>
        <a:bodyPr/>
        <a:lstStyle/>
        <a:p>
          <a:endParaRPr lang="en-US"/>
        </a:p>
      </dgm:t>
    </dgm:pt>
    <dgm:pt modelId="{8E9661F0-7F1F-4529-877D-3CE636236EC5}" type="sibTrans" cxnId="{C2A3F7AE-5AE7-4437-9D07-77EA98629147}">
      <dgm:prSet/>
      <dgm:spPr/>
      <dgm:t>
        <a:bodyPr/>
        <a:lstStyle/>
        <a:p>
          <a:endParaRPr lang="en-US"/>
        </a:p>
      </dgm:t>
    </dgm:pt>
    <dgm:pt modelId="{6B2052AF-4938-4BEA-905A-B133162FECC1}">
      <dgm:prSet/>
      <dgm:spPr/>
      <dgm:t>
        <a:bodyPr/>
        <a:lstStyle/>
        <a:p>
          <a:r>
            <a:rPr lang="en-GB" b="0" i="0"/>
            <a:t>What suggestions do you have to increase public participation in your board?</a:t>
          </a:r>
          <a:endParaRPr lang="en-US"/>
        </a:p>
      </dgm:t>
    </dgm:pt>
    <dgm:pt modelId="{00607075-2762-4532-ADB9-6DA21C1D7FB4}" type="parTrans" cxnId="{04A8C879-098B-4A9E-9E6E-85D5E8D186D4}">
      <dgm:prSet/>
      <dgm:spPr/>
      <dgm:t>
        <a:bodyPr/>
        <a:lstStyle/>
        <a:p>
          <a:endParaRPr lang="en-US"/>
        </a:p>
      </dgm:t>
    </dgm:pt>
    <dgm:pt modelId="{C7824C99-6FF3-43E3-A42A-F7DF510A4576}" type="sibTrans" cxnId="{04A8C879-098B-4A9E-9E6E-85D5E8D186D4}">
      <dgm:prSet/>
      <dgm:spPr/>
      <dgm:t>
        <a:bodyPr/>
        <a:lstStyle/>
        <a:p>
          <a:endParaRPr lang="en-US"/>
        </a:p>
      </dgm:t>
    </dgm:pt>
    <dgm:pt modelId="{C4BA4238-0483-4F3E-80B7-4B5D7B077556}" type="pres">
      <dgm:prSet presAssocID="{BF8B3ACA-3335-4842-B44C-46525578D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95BB64-2C08-47D4-8114-BC4EAAB2BAF4}" type="pres">
      <dgm:prSet presAssocID="{56475333-DCAF-4855-A4AE-1988521BD287}" presName="hierRoot1" presStyleCnt="0"/>
      <dgm:spPr/>
    </dgm:pt>
    <dgm:pt modelId="{0D2410CB-4580-4368-A3FB-07A102BC87B7}" type="pres">
      <dgm:prSet presAssocID="{56475333-DCAF-4855-A4AE-1988521BD287}" presName="composite" presStyleCnt="0"/>
      <dgm:spPr/>
    </dgm:pt>
    <dgm:pt modelId="{CCAD20AD-2D18-415D-AEF4-8F77D2E15BE8}" type="pres">
      <dgm:prSet presAssocID="{56475333-DCAF-4855-A4AE-1988521BD287}" presName="background" presStyleLbl="node0" presStyleIdx="0" presStyleCnt="2"/>
      <dgm:spPr/>
    </dgm:pt>
    <dgm:pt modelId="{A781FD6D-4F22-4080-826A-FBE47F001AF5}" type="pres">
      <dgm:prSet presAssocID="{56475333-DCAF-4855-A4AE-1988521BD287}" presName="text" presStyleLbl="fgAcc0" presStyleIdx="0" presStyleCnt="2">
        <dgm:presLayoutVars>
          <dgm:chPref val="3"/>
        </dgm:presLayoutVars>
      </dgm:prSet>
      <dgm:spPr/>
    </dgm:pt>
    <dgm:pt modelId="{5502BCEF-3ABD-4D4D-9AC4-9AA0A38DC036}" type="pres">
      <dgm:prSet presAssocID="{56475333-DCAF-4855-A4AE-1988521BD287}" presName="hierChild2" presStyleCnt="0"/>
      <dgm:spPr/>
    </dgm:pt>
    <dgm:pt modelId="{587D52DE-6CED-4AAE-8135-25047CF767A3}" type="pres">
      <dgm:prSet presAssocID="{6B2052AF-4938-4BEA-905A-B133162FECC1}" presName="hierRoot1" presStyleCnt="0"/>
      <dgm:spPr/>
    </dgm:pt>
    <dgm:pt modelId="{21915E9B-9566-479B-AF0D-790CE08C0B03}" type="pres">
      <dgm:prSet presAssocID="{6B2052AF-4938-4BEA-905A-B133162FECC1}" presName="composite" presStyleCnt="0"/>
      <dgm:spPr/>
    </dgm:pt>
    <dgm:pt modelId="{7C0C5794-A8C8-4D3E-A7FB-9DB37253C4D7}" type="pres">
      <dgm:prSet presAssocID="{6B2052AF-4938-4BEA-905A-B133162FECC1}" presName="background" presStyleLbl="node0" presStyleIdx="1" presStyleCnt="2"/>
      <dgm:spPr/>
    </dgm:pt>
    <dgm:pt modelId="{E4BE8BD5-25EA-4F0F-A778-F2737060A5B0}" type="pres">
      <dgm:prSet presAssocID="{6B2052AF-4938-4BEA-905A-B133162FECC1}" presName="text" presStyleLbl="fgAcc0" presStyleIdx="1" presStyleCnt="2">
        <dgm:presLayoutVars>
          <dgm:chPref val="3"/>
        </dgm:presLayoutVars>
      </dgm:prSet>
      <dgm:spPr/>
    </dgm:pt>
    <dgm:pt modelId="{F56B5E5E-0CE5-44DD-A95A-8AD22E121813}" type="pres">
      <dgm:prSet presAssocID="{6B2052AF-4938-4BEA-905A-B133162FECC1}" presName="hierChild2" presStyleCnt="0"/>
      <dgm:spPr/>
    </dgm:pt>
  </dgm:ptLst>
  <dgm:cxnLst>
    <dgm:cxn modelId="{A543D70C-F45B-4B14-9E41-DC91417C8F86}" type="presOf" srcId="{BF8B3ACA-3335-4842-B44C-46525578DA0B}" destId="{C4BA4238-0483-4F3E-80B7-4B5D7B077556}" srcOrd="0" destOrd="0" presId="urn:microsoft.com/office/officeart/2005/8/layout/hierarchy1"/>
    <dgm:cxn modelId="{04A8C879-098B-4A9E-9E6E-85D5E8D186D4}" srcId="{BF8B3ACA-3335-4842-B44C-46525578DA0B}" destId="{6B2052AF-4938-4BEA-905A-B133162FECC1}" srcOrd="1" destOrd="0" parTransId="{00607075-2762-4532-ADB9-6DA21C1D7FB4}" sibTransId="{C7824C99-6FF3-43E3-A42A-F7DF510A4576}"/>
    <dgm:cxn modelId="{C2A3F7AE-5AE7-4437-9D07-77EA98629147}" srcId="{BF8B3ACA-3335-4842-B44C-46525578DA0B}" destId="{56475333-DCAF-4855-A4AE-1988521BD287}" srcOrd="0" destOrd="0" parTransId="{6D3892C5-6A70-48C3-80DF-1CB2FD988914}" sibTransId="{8E9661F0-7F1F-4529-877D-3CE636236EC5}"/>
    <dgm:cxn modelId="{543DE4BF-4088-449B-9240-82F3200E227F}" type="presOf" srcId="{56475333-DCAF-4855-A4AE-1988521BD287}" destId="{A781FD6D-4F22-4080-826A-FBE47F001AF5}" srcOrd="0" destOrd="0" presId="urn:microsoft.com/office/officeart/2005/8/layout/hierarchy1"/>
    <dgm:cxn modelId="{1A64F0EA-CBBB-4C4B-A972-072BA399BEA8}" type="presOf" srcId="{6B2052AF-4938-4BEA-905A-B133162FECC1}" destId="{E4BE8BD5-25EA-4F0F-A778-F2737060A5B0}" srcOrd="0" destOrd="0" presId="urn:microsoft.com/office/officeart/2005/8/layout/hierarchy1"/>
    <dgm:cxn modelId="{66CEA5A9-BA87-49A5-BEBB-BF63D5C862F2}" type="presParOf" srcId="{C4BA4238-0483-4F3E-80B7-4B5D7B077556}" destId="{1995BB64-2C08-47D4-8114-BC4EAAB2BAF4}" srcOrd="0" destOrd="0" presId="urn:microsoft.com/office/officeart/2005/8/layout/hierarchy1"/>
    <dgm:cxn modelId="{54BCB402-E2A3-45E1-A0A6-BEC7C79E5E55}" type="presParOf" srcId="{1995BB64-2C08-47D4-8114-BC4EAAB2BAF4}" destId="{0D2410CB-4580-4368-A3FB-07A102BC87B7}" srcOrd="0" destOrd="0" presId="urn:microsoft.com/office/officeart/2005/8/layout/hierarchy1"/>
    <dgm:cxn modelId="{D797E02D-85D4-4B80-9CF9-97E3E1D631BF}" type="presParOf" srcId="{0D2410CB-4580-4368-A3FB-07A102BC87B7}" destId="{CCAD20AD-2D18-415D-AEF4-8F77D2E15BE8}" srcOrd="0" destOrd="0" presId="urn:microsoft.com/office/officeart/2005/8/layout/hierarchy1"/>
    <dgm:cxn modelId="{33779F7A-CA47-4D4D-AB6B-FCBC6B4BC4D2}" type="presParOf" srcId="{0D2410CB-4580-4368-A3FB-07A102BC87B7}" destId="{A781FD6D-4F22-4080-826A-FBE47F001AF5}" srcOrd="1" destOrd="0" presId="urn:microsoft.com/office/officeart/2005/8/layout/hierarchy1"/>
    <dgm:cxn modelId="{77DF6B21-38F2-426D-84F8-B1F863EC9D70}" type="presParOf" srcId="{1995BB64-2C08-47D4-8114-BC4EAAB2BAF4}" destId="{5502BCEF-3ABD-4D4D-9AC4-9AA0A38DC036}" srcOrd="1" destOrd="0" presId="urn:microsoft.com/office/officeart/2005/8/layout/hierarchy1"/>
    <dgm:cxn modelId="{F5BA357E-959F-41C4-8AD4-46A401874859}" type="presParOf" srcId="{C4BA4238-0483-4F3E-80B7-4B5D7B077556}" destId="{587D52DE-6CED-4AAE-8135-25047CF767A3}" srcOrd="1" destOrd="0" presId="urn:microsoft.com/office/officeart/2005/8/layout/hierarchy1"/>
    <dgm:cxn modelId="{AE0001CA-CA4C-4767-A54F-05F1404365C5}" type="presParOf" srcId="{587D52DE-6CED-4AAE-8135-25047CF767A3}" destId="{21915E9B-9566-479B-AF0D-790CE08C0B03}" srcOrd="0" destOrd="0" presId="urn:microsoft.com/office/officeart/2005/8/layout/hierarchy1"/>
    <dgm:cxn modelId="{7D143B58-2234-415E-A70F-3D92FED77E4C}" type="presParOf" srcId="{21915E9B-9566-479B-AF0D-790CE08C0B03}" destId="{7C0C5794-A8C8-4D3E-A7FB-9DB37253C4D7}" srcOrd="0" destOrd="0" presId="urn:microsoft.com/office/officeart/2005/8/layout/hierarchy1"/>
    <dgm:cxn modelId="{D345F722-C5FB-4362-9417-2E9CA2ABE927}" type="presParOf" srcId="{21915E9B-9566-479B-AF0D-790CE08C0B03}" destId="{E4BE8BD5-25EA-4F0F-A778-F2737060A5B0}" srcOrd="1" destOrd="0" presId="urn:microsoft.com/office/officeart/2005/8/layout/hierarchy1"/>
    <dgm:cxn modelId="{CA75B67F-14E1-493B-9413-9AE307B75A19}" type="presParOf" srcId="{587D52DE-6CED-4AAE-8135-25047CF767A3}" destId="{F56B5E5E-0CE5-44DD-A95A-8AD22E1218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E50D9-82BF-462C-AC19-A450F21605F0}">
      <dsp:nvSpPr>
        <dsp:cNvPr id="0" name=""/>
        <dsp:cNvSpPr/>
      </dsp:nvSpPr>
      <dsp:spPr>
        <a:xfrm>
          <a:off x="752566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74B36-61D7-4BD4-B143-4D82E56FD774}">
      <dsp:nvSpPr>
        <dsp:cNvPr id="0" name=""/>
        <dsp:cNvSpPr/>
      </dsp:nvSpPr>
      <dsp:spPr>
        <a:xfrm>
          <a:off x="100682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Text message reminders</a:t>
          </a:r>
          <a:endParaRPr lang="en-US" sz="2300" kern="1200" dirty="0"/>
        </a:p>
      </dsp:txBody>
      <dsp:txXfrm>
        <a:off x="100682" y="2175763"/>
        <a:ext cx="2370489" cy="720000"/>
      </dsp:txXfrm>
    </dsp:sp>
    <dsp:sp modelId="{E41BA899-4414-4491-BE8D-068F35F6B0FA}">
      <dsp:nvSpPr>
        <dsp:cNvPr id="0" name=""/>
        <dsp:cNvSpPr/>
      </dsp:nvSpPr>
      <dsp:spPr>
        <a:xfrm>
          <a:off x="3537891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D4C86-0BD6-4320-B146-660F6CB39FFF}">
      <dsp:nvSpPr>
        <dsp:cNvPr id="0" name=""/>
        <dsp:cNvSpPr/>
      </dsp:nvSpPr>
      <dsp:spPr>
        <a:xfrm>
          <a:off x="2886007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First Appointment letters</a:t>
          </a:r>
          <a:endParaRPr lang="en-US" sz="2300" kern="1200" dirty="0"/>
        </a:p>
      </dsp:txBody>
      <dsp:txXfrm>
        <a:off x="2886007" y="2175763"/>
        <a:ext cx="2370489" cy="720000"/>
      </dsp:txXfrm>
    </dsp:sp>
    <dsp:sp modelId="{7F2F9F5F-0578-415C-B33A-1B47BCFD989D}">
      <dsp:nvSpPr>
        <dsp:cNvPr id="0" name=""/>
        <dsp:cNvSpPr/>
      </dsp:nvSpPr>
      <dsp:spPr>
        <a:xfrm>
          <a:off x="6323216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7DF4-C232-411E-B522-59C1F0F7E721}">
      <dsp:nvSpPr>
        <dsp:cNvPr id="0" name=""/>
        <dsp:cNvSpPr/>
      </dsp:nvSpPr>
      <dsp:spPr>
        <a:xfrm>
          <a:off x="5671332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Article in our Local paper</a:t>
          </a:r>
          <a:endParaRPr lang="en-US" sz="2300" kern="1200" dirty="0"/>
        </a:p>
      </dsp:txBody>
      <dsp:txXfrm>
        <a:off x="5671332" y="2175763"/>
        <a:ext cx="2370489" cy="720000"/>
      </dsp:txXfrm>
    </dsp:sp>
    <dsp:sp modelId="{40F982A3-406C-4A7C-9AE1-B2A86E20849F}">
      <dsp:nvSpPr>
        <dsp:cNvPr id="0" name=""/>
        <dsp:cNvSpPr/>
      </dsp:nvSpPr>
      <dsp:spPr>
        <a:xfrm>
          <a:off x="9108541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E73B9-3559-4AF9-BC3A-DFB2B6F639C8}">
      <dsp:nvSpPr>
        <dsp:cNvPr id="0" name=""/>
        <dsp:cNvSpPr/>
      </dsp:nvSpPr>
      <dsp:spPr>
        <a:xfrm>
          <a:off x="8456657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Community events</a:t>
          </a:r>
          <a:endParaRPr lang="en-US" sz="2300" kern="1200"/>
        </a:p>
      </dsp:txBody>
      <dsp:txXfrm>
        <a:off x="8456657" y="2175763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48D72-02F9-4272-9377-AB774F378977}">
      <dsp:nvSpPr>
        <dsp:cNvPr id="0" name=""/>
        <dsp:cNvSpPr/>
      </dsp:nvSpPr>
      <dsp:spPr>
        <a:xfrm>
          <a:off x="1050243" y="62"/>
          <a:ext cx="4154349" cy="249277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10,679 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Jan – Oct 2023</a:t>
          </a:r>
        </a:p>
      </dsp:txBody>
      <dsp:txXfrm>
        <a:off x="1171930" y="121749"/>
        <a:ext cx="3910975" cy="2249405"/>
      </dsp:txXfrm>
    </dsp:sp>
    <dsp:sp modelId="{D64D0608-8F4C-42D5-9C07-5C7119AA240B}">
      <dsp:nvSpPr>
        <dsp:cNvPr id="0" name=""/>
        <dsp:cNvSpPr/>
      </dsp:nvSpPr>
      <dsp:spPr>
        <a:xfrm>
          <a:off x="1050243" y="2617480"/>
          <a:ext cx="4154349" cy="249277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3,942 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 Jan – Mar 2024</a:t>
          </a:r>
          <a:endParaRPr lang="en-US" sz="4300" kern="1200" dirty="0"/>
        </a:p>
      </dsp:txBody>
      <dsp:txXfrm>
        <a:off x="1171930" y="2739167"/>
        <a:ext cx="3910975" cy="2249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D20AD-2D18-415D-AEF4-8F77D2E15BE8}">
      <dsp:nvSpPr>
        <dsp:cNvPr id="0" name=""/>
        <dsp:cNvSpPr/>
      </dsp:nvSpPr>
      <dsp:spPr>
        <a:xfrm>
          <a:off x="1283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1FD6D-4F22-4080-826A-FBE47F001AF5}">
      <dsp:nvSpPr>
        <dsp:cNvPr id="0" name=""/>
        <dsp:cNvSpPr/>
      </dsp:nvSpPr>
      <dsp:spPr>
        <a:xfrm>
          <a:off x="501904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i="0" kern="1200"/>
            <a:t>What are you doing within your board to increase public participation?</a:t>
          </a:r>
          <a:endParaRPr lang="en-US" sz="3700" kern="1200"/>
        </a:p>
      </dsp:txBody>
      <dsp:txXfrm>
        <a:off x="585701" y="873933"/>
        <a:ext cx="4337991" cy="2693452"/>
      </dsp:txXfrm>
    </dsp:sp>
    <dsp:sp modelId="{7C0C5794-A8C8-4D3E-A7FB-9DB37253C4D7}">
      <dsp:nvSpPr>
        <dsp:cNvPr id="0" name=""/>
        <dsp:cNvSpPr/>
      </dsp:nvSpPr>
      <dsp:spPr>
        <a:xfrm>
          <a:off x="5508110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E8BD5-25EA-4F0F-A778-F2737060A5B0}">
      <dsp:nvSpPr>
        <dsp:cNvPr id="0" name=""/>
        <dsp:cNvSpPr/>
      </dsp:nvSpPr>
      <dsp:spPr>
        <a:xfrm>
          <a:off x="6008730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i="0" kern="1200"/>
            <a:t>What suggestions do you have to increase public participation in your board?</a:t>
          </a:r>
          <a:endParaRPr lang="en-US" sz="3700" kern="1200"/>
        </a:p>
      </dsp:txBody>
      <dsp:txXfrm>
        <a:off x="6092527" y="873933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1E4B-6E92-4395-889D-8E222A02973A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FFE00-54B2-4BBB-AF26-C5B713402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1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92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we know why it is important so how did we attempt to engage our local community  - what did we do to help empower people to ask questions about their care with BRAN being a framework they could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FE00-54B2-4BBB-AF26-C5B713402F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2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FE00-54B2-4BBB-AF26-C5B713402F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JM + </a:t>
            </a:r>
            <a:endParaRPr lang="en-US" dirty="0"/>
          </a:p>
          <a:p>
            <a:endParaRPr lang="en-GB" dirty="0"/>
          </a:p>
          <a:p>
            <a:r>
              <a:rPr lang="en-GB" dirty="0"/>
              <a:t>Identify improving cancer journey work and links with links workers and similar groups to ensure community awareness of RM and </a:t>
            </a:r>
            <a:r>
              <a:rPr lang="en-GB" dirty="0" err="1"/>
              <a:t>pricniples</a:t>
            </a:r>
            <a:r>
              <a:rPr lang="en-GB" dirty="0"/>
              <a:t>. Jude mention next steps – started by looking at BRAN questions, due to wealth of data now taking in </a:t>
            </a:r>
            <a:r>
              <a:rPr lang="en-GB" dirty="0" err="1"/>
              <a:t>boardwide</a:t>
            </a:r>
            <a:r>
              <a:rPr lang="en-GB" dirty="0"/>
              <a:t> development plan to approach/tackle this topic </a:t>
            </a:r>
            <a:r>
              <a:rPr lang="en-GB" dirty="0" err="1"/>
              <a:t>holisticly</a:t>
            </a:r>
            <a:r>
              <a:rPr lang="en-GB" dirty="0"/>
              <a:t>.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27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Explain tables and facilitation/conversation - PH 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JM Q 1 </a:t>
            </a:r>
          </a:p>
          <a:p>
            <a:r>
              <a:rPr lang="en-US" dirty="0">
                <a:ea typeface="Calibri"/>
                <a:cs typeface="Calibri"/>
              </a:rPr>
              <a:t>Helen Q2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9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we know why it is important so how did we attempt to engage our local community  - what did we do to help empower people to ask questions about their care with BRAN being a framework they could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FE00-54B2-4BBB-AF26-C5B713402F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12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JM – reflecting on what we did and how we improve </a:t>
            </a:r>
          </a:p>
          <a:p>
            <a:r>
              <a:rPr lang="en-GB" dirty="0"/>
              <a:t>This info included in all letters </a:t>
            </a:r>
          </a:p>
          <a:p>
            <a:r>
              <a:rPr lang="en-GB" dirty="0"/>
              <a:t>We have RM medicine network group – Daniel suggested the involvement/help from the PEPI team – drawing on range of contacts to help with this sort of thing </a:t>
            </a:r>
          </a:p>
          <a:p>
            <a:r>
              <a:rPr lang="en-GB" dirty="0"/>
              <a:t>Set out with PEPI to look at impact of BRAN questions in app letters, - opportunity to take stock across staff and public to understand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3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 + JM</a:t>
            </a:r>
          </a:p>
          <a:p>
            <a:r>
              <a:rPr lang="en-GB" dirty="0"/>
              <a:t>X questions, </a:t>
            </a:r>
          </a:p>
          <a:p>
            <a:r>
              <a:rPr lang="en-GB" dirty="0" err="1"/>
              <a:t>approx</a:t>
            </a:r>
            <a:r>
              <a:rPr lang="en-GB" dirty="0"/>
              <a:t> time to complete </a:t>
            </a:r>
          </a:p>
          <a:p>
            <a:r>
              <a:rPr lang="en-GB" dirty="0"/>
              <a:t>Questions were a mix of fee text, </a:t>
            </a:r>
            <a:r>
              <a:rPr lang="en-GB" dirty="0" err="1"/>
              <a:t>likert</a:t>
            </a:r>
            <a:r>
              <a:rPr lang="en-GB" dirty="0"/>
              <a:t>, tick box and had positive response rates </a:t>
            </a:r>
          </a:p>
          <a:p>
            <a:r>
              <a:rPr lang="en-GB" dirty="0"/>
              <a:t>Equalities info not captured in this instance (directly – people were offered opportunity)</a:t>
            </a:r>
          </a:p>
          <a:p>
            <a:endParaRPr lang="en-GB" dirty="0"/>
          </a:p>
          <a:p>
            <a:r>
              <a:rPr lang="en-GB" b="1" dirty="0"/>
              <a:t>Hand over to Jude for Staff leads sharing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9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23F63-610E-E72C-816D-AE516E5A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226CF-E002-1F3F-4326-4E2214162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EC1D8-8BBA-7CEB-23F1-42FF59494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JM</a:t>
            </a:r>
          </a:p>
          <a:p>
            <a:endParaRPr lang="en-GB" b="1" dirty="0"/>
          </a:p>
          <a:p>
            <a:r>
              <a:rPr lang="en-GB" b="1" dirty="0"/>
              <a:t>Staff had more questions to dig into training as well as knowledge of RM and BRAN.  Skip logic was used so survey length varied.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7209F-8EB2-C766-1DA6-24E57345F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2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 </a:t>
            </a:r>
          </a:p>
          <a:p>
            <a:endParaRPr lang="en-GB" dirty="0"/>
          </a:p>
          <a:p>
            <a:r>
              <a:rPr lang="en-GB" dirty="0"/>
              <a:t>How many replies from staff and from patients </a:t>
            </a:r>
          </a:p>
          <a:p>
            <a:endParaRPr lang="en-GB" dirty="0"/>
          </a:p>
          <a:p>
            <a:r>
              <a:rPr lang="en-GB" dirty="0"/>
              <a:t>Staff from across </a:t>
            </a:r>
            <a:r>
              <a:rPr lang="en-GB" dirty="0" err="1"/>
              <a:t>ggc</a:t>
            </a:r>
            <a:r>
              <a:rPr lang="en-GB" dirty="0"/>
              <a:t> from a range of sectors, specialities 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3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PH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6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none" strike="noStrike" kern="1200" dirty="0">
                <a:effectLst/>
              </a:rPr>
              <a:t>PH</a:t>
            </a:r>
            <a:r>
              <a:rPr lang="en-GB" i="0" u="none" strike="noStrike" kern="1200" dirty="0">
                <a:effectLst/>
              </a:rPr>
              <a:t> </a:t>
            </a:r>
          </a:p>
          <a:p>
            <a:endParaRPr lang="en-GB" i="0" u="none" strike="noStrike" kern="1200" dirty="0">
              <a:effectLst/>
            </a:endParaRPr>
          </a:p>
          <a:p>
            <a:r>
              <a:rPr lang="en-GB" i="0" u="none" strike="noStrike" kern="1200" dirty="0">
                <a:effectLst/>
              </a:rPr>
              <a:t>What do you feel would better support you</a:t>
            </a:r>
            <a:r>
              <a:rPr lang="en-GB" dirty="0"/>
              <a:t> </a:t>
            </a:r>
            <a:r>
              <a:rPr lang="en-GB" i="0" u="none" strike="noStrike" kern="1200" dirty="0">
                <a:effectLst/>
              </a:rPr>
              <a:t>or patients to have shared</a:t>
            </a:r>
            <a:r>
              <a:rPr lang="en-GB" dirty="0"/>
              <a:t> </a:t>
            </a:r>
            <a:r>
              <a:rPr lang="en-GB" i="0" u="none" strike="noStrike" kern="1200" dirty="0">
                <a:effectLst/>
              </a:rPr>
              <a:t>decision-making</a:t>
            </a:r>
            <a:r>
              <a:rPr lang="en-GB" dirty="0"/>
              <a:t> </a:t>
            </a:r>
            <a:r>
              <a:rPr lang="en-GB" i="0" u="none" strike="noStrike" kern="1200" dirty="0">
                <a:effectLst/>
              </a:rPr>
              <a:t>conversations?</a:t>
            </a:r>
            <a:endParaRPr lang="en-US" i="0" kern="1200" dirty="0">
              <a:effectLst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Easier access to appointments </a:t>
            </a:r>
            <a:endParaRPr lang="en-US" b="0" i="0" kern="1200" dirty="0">
              <a:effectLst/>
              <a:ea typeface="+mn-ea"/>
              <a:cs typeface="+mn-cs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More time </a:t>
            </a:r>
            <a:r>
              <a:rPr lang="en-GB" b="0" i="0" u="none" strike="noStrike" kern="1200" dirty="0">
                <a:effectLst/>
              </a:rPr>
              <a:t>for </a:t>
            </a:r>
            <a:r>
              <a:rPr lang="en-GB" dirty="0"/>
              <a:t>discussion with Health Care Processionals</a:t>
            </a:r>
            <a:endParaRPr lang="en-GB" b="0" i="0" kern="1200" dirty="0">
              <a:effectLst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Open </a:t>
            </a:r>
            <a:r>
              <a:rPr lang="en-GB" b="0" i="0" u="none" strike="noStrike" kern="1200" dirty="0">
                <a:effectLst/>
              </a:rPr>
              <a:t>and </a:t>
            </a:r>
            <a:r>
              <a:rPr lang="en-GB" dirty="0"/>
              <a:t>honest communication </a:t>
            </a:r>
            <a:endParaRPr lang="en-US" dirty="0"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learning a bit about shared decision making during this survey, would you approach conversations about your health differently?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Desire from people to be more proactive in their healthcare conversations, especially if invited and encouraged to have conversations by professionals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shared their openness is contingent on staff being approachable and open to conversations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GB" dirty="0"/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suggestions about how we can raise awareness of shared decision making and BRAN with the public?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on Shared Decision making in Health settings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Outreach and conversations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supporting and prompting these questions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time at appointments to have conversations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patient advocacy groups are aware of these options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2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897CF-2F42-64B5-27C7-E30F3D5A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0B598-0F65-D172-C356-0846D46BF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F9B6B-C839-8CAE-1BAA-671D3CA96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none" strike="noStrike" kern="1200" dirty="0">
                <a:effectLst/>
              </a:rPr>
              <a:t>PH</a:t>
            </a:r>
          </a:p>
          <a:p>
            <a:r>
              <a:rPr lang="en-GB" i="0" u="none" strike="noStrike" kern="1200" dirty="0">
                <a:effectLst/>
              </a:rPr>
              <a:t>What do you feel would better support you</a:t>
            </a:r>
            <a:r>
              <a:rPr lang="en-GB" dirty="0"/>
              <a:t> </a:t>
            </a:r>
            <a:r>
              <a:rPr lang="en-GB" i="0" u="none" strike="noStrike" kern="1200" dirty="0">
                <a:effectLst/>
              </a:rPr>
              <a:t>or patients to have shared</a:t>
            </a:r>
            <a:r>
              <a:rPr lang="en-GB" dirty="0"/>
              <a:t> </a:t>
            </a:r>
            <a:r>
              <a:rPr lang="en-GB" i="0" u="none" strike="noStrike" kern="1200" dirty="0">
                <a:effectLst/>
              </a:rPr>
              <a:t>decision-making</a:t>
            </a:r>
            <a:r>
              <a:rPr lang="en-GB" dirty="0"/>
              <a:t> </a:t>
            </a:r>
            <a:r>
              <a:rPr lang="en-GB" i="0" u="none" strike="noStrike" kern="1200" dirty="0">
                <a:effectLst/>
              </a:rPr>
              <a:t>conversations?</a:t>
            </a:r>
            <a:endParaRPr lang="en-US" i="0" kern="1200" dirty="0">
              <a:effectLst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Easier access to appointments </a:t>
            </a:r>
            <a:endParaRPr lang="en-US" b="0" i="0" kern="1200" dirty="0">
              <a:effectLst/>
              <a:ea typeface="+mn-ea"/>
              <a:cs typeface="+mn-cs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More time </a:t>
            </a:r>
            <a:r>
              <a:rPr lang="en-GB" b="0" i="0" u="none" strike="noStrike" kern="1200" dirty="0">
                <a:effectLst/>
              </a:rPr>
              <a:t>for </a:t>
            </a:r>
            <a:r>
              <a:rPr lang="en-GB" dirty="0"/>
              <a:t>discussion with Health Care Processionals</a:t>
            </a:r>
            <a:endParaRPr lang="en-GB" b="0" i="0" kern="1200" dirty="0">
              <a:effectLst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Open </a:t>
            </a:r>
            <a:r>
              <a:rPr lang="en-GB" b="0" i="0" u="none" strike="noStrike" kern="1200" dirty="0">
                <a:effectLst/>
              </a:rPr>
              <a:t>and </a:t>
            </a:r>
            <a:r>
              <a:rPr lang="en-GB" dirty="0"/>
              <a:t>honest communication </a:t>
            </a:r>
            <a:endParaRPr lang="en-US" dirty="0"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learning a bit about shared decision making during this survey, would you approach conversations about your health differently?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Desire from people to be more proactive in their healthcare conversations, especially if invited and encouraged to have conversations by professionals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shared their openness is contingent on staff being approachable and open to conversations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GB" dirty="0"/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any suggestions about how we can raise awareness of shared decision making and BRAN with the public?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on Shared Decision making in Health settings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Outreach and conversations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supporting and prompting these questions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time at appointments to have conversations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patient advocacy groups are aware of these options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5892B-CC8D-DF2E-2B30-DCA07449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FE00-54B2-4BBB-AF26-C5B713402F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3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FE00-54B2-4BBB-AF26-C5B713402F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4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F4AE-1654-35E9-0E2E-4836E13B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B7DAB-1682-8F55-1CB5-5FAE023E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D8F0-A8BE-3267-8F04-45A02576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74A6-28C5-0375-792E-3DB4E7E5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412B0-7409-5A6E-182E-C669EA12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6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C9F1-C898-E29E-9CC7-8AC8ECF0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8CA4D-A06B-7EF4-B8D6-97E2D3AA9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5DDF5-BB93-D19C-938D-FDF1BAAA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DC5C-D488-7B56-389F-55CC06B3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BA3B-5904-E0BF-627F-FC8CBBC0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7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1531A-1595-89DB-D2DE-23CC4D012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E3445-39DA-2E43-3890-DC37A73E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D3A3-5CBC-EB29-B49E-C4556E3F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E033-C798-6ED4-4477-9933BB67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6161E-8503-1BBD-155D-2AE6E005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180F-B4B7-A2BD-7FFF-68349AC1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6982-444A-A6CA-8061-3067B5ED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97B64-4341-C429-F141-45A8A68B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9FD6-79BD-B3A2-7DFC-3444D3D5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83F14-7799-0427-7AE7-618A096F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79AB-1412-A29E-83A5-026E8246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EB2AF-711B-2A00-8460-BF31D8B7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9F774-80BE-B923-98CC-B5A7440B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C2A67-5C08-52B7-D0D7-59EC8C79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E6BC-76BF-3901-49C4-60BE068F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9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4BF8-A8E2-0331-66B9-0475EE4D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8B8D8-217D-F81D-F1FA-40D04EE9F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C140E-B9EB-0CC1-B761-52AE48AE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C9FF1-4F02-E92C-97BF-A724C680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412A7-08BD-D043-9495-0C28FD57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017FF-84E8-F5E5-4CEB-5750E67F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5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7D54-9A61-33AC-156C-C4C67434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52D6C-FFC5-0DB8-9A79-F9D993909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E543-42CE-0B49-AE76-FF5600CBE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A0721-65E1-18AB-81A0-E128C9820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D76D2-535E-47C1-D0DE-262C5B691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A3011-B73C-9A2A-063B-DB633693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E5C12-ACEC-521F-4B58-A1675AC0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C5394-BF54-DECD-796A-C6F3811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3A32-F283-2649-2D44-8BE0B770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63CFA-1984-3D83-2690-B53352E9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0F470-8269-D827-87C9-D731FA3C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0260F-050B-BC53-E8A9-4926B08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DA201-F97E-9C75-BE60-6FF1AD62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0E721-EC1A-8D63-843D-30BFDD68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86FC6-47C0-F6EB-A687-F787C1A1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57AB-7D28-69BD-636D-0B1C8ED8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B5A7-A46E-B350-61B4-4542B7B4F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93D2E-E3C0-6685-3FE1-ED073BB66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6C59D-B9B8-2066-3768-6D1314FC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3189-6AA3-A1F4-48C2-6FF128EF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13788-D97F-FDBA-A2DD-F44D3455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7A57-5910-AA38-DF9B-E27E027E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D1D92-1612-4F53-692D-1CE1AABF3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FDE16-9F48-F09E-18EB-58B95FFFB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0CC0A-3CC8-BF71-2475-08D25429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CDB57-AC7F-F0F3-DCFD-F6E2469E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90831-3AB5-83D1-58CB-58B4330F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CF2CF-F43B-9349-998E-72315190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2A79-7EF2-77B5-0FD7-D7CE4B65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08729-0B4E-00DB-E23B-E3B7DA83A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7A3F-6269-47F6-990F-E711E60A0064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92FA-BBCA-ED1D-517F-F06A4E917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7BB97-8911-E06D-5E24-D0BDF7718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7D31-2D72-480D-9F24-90D4376D2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hyperlink" Target="https://www.careopinion.org.uk/blogposts/993/its-ok-to-a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6.png"/><Relationship Id="rId10" Type="http://schemas.openxmlformats.org/officeDocument/2006/relationships/image" Target="../media/image35.jp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malcolm.watson@ggc.scot.nhs.uk" TargetMode="External"/><Relationship Id="rId3" Type="http://schemas.openxmlformats.org/officeDocument/2006/relationships/image" Target="../media/image35.jpg"/><Relationship Id="rId7" Type="http://schemas.openxmlformats.org/officeDocument/2006/relationships/hyperlink" Target="mailto:judith.marshall@nhs.sco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en.mcpherson@nhs.scot" TargetMode="External"/><Relationship Id="rId5" Type="http://schemas.openxmlformats.org/officeDocument/2006/relationships/hyperlink" Target="mailto:samantha.goudie2@nhs.scot" TargetMode="External"/><Relationship Id="rId4" Type="http://schemas.openxmlformats.org/officeDocument/2006/relationships/image" Target="../media/image47.jpeg"/><Relationship Id="rId9" Type="http://schemas.openxmlformats.org/officeDocument/2006/relationships/hyperlink" Target="mailto:paul.hayes2@ggc.scot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067028-1BB2-2E9F-36A4-DD205E599038}"/>
              </a:ext>
            </a:extLst>
          </p:cNvPr>
          <p:cNvSpPr txBox="1"/>
          <p:nvPr/>
        </p:nvSpPr>
        <p:spPr>
          <a:xfrm>
            <a:off x="2444912" y="613484"/>
            <a:ext cx="7881538" cy="98087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Understanding Public Awareness​​</a:t>
            </a:r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3346AE92-A163-22F5-93B0-A423C290C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34015" cy="1190625"/>
          </a:xfrm>
          <a:prstGeom prst="rect">
            <a:avLst/>
          </a:prstGeom>
        </p:spPr>
      </p:pic>
      <p:pic>
        <p:nvPicPr>
          <p:cNvPr id="8" name="Picture 7" descr="A group of cartoon characters with speech bubbles&#10;&#10;Description automatically generated">
            <a:extLst>
              <a:ext uri="{FF2B5EF4-FFF2-40B4-BE49-F238E27FC236}">
                <a16:creationId xmlns:a16="http://schemas.microsoft.com/office/drawing/2014/main" id="{53AF34AF-4348-5065-38E5-0CE93DAC8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t="20345" r="12214" b="25974"/>
          <a:stretch/>
        </p:blipFill>
        <p:spPr>
          <a:xfrm>
            <a:off x="3085525" y="1599362"/>
            <a:ext cx="6591735" cy="3481201"/>
          </a:xfrm>
          <a:prstGeom prst="rect">
            <a:avLst/>
          </a:prstGeom>
        </p:spPr>
      </p:pic>
      <p:pic>
        <p:nvPicPr>
          <p:cNvPr id="4" name="Content Placeholder 3" descr="NHS Greater Glasgow &amp; Clyde Logo - Scotland's Health on the Web">
            <a:extLst>
              <a:ext uri="{FF2B5EF4-FFF2-40B4-BE49-F238E27FC236}">
                <a16:creationId xmlns:a16="http://schemas.microsoft.com/office/drawing/2014/main" id="{485922D9-F738-1793-75A1-E808D53E2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725" b="440"/>
          <a:stretch/>
        </p:blipFill>
        <p:spPr>
          <a:xfrm>
            <a:off x="10252718" y="-721"/>
            <a:ext cx="1829624" cy="148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0E9DC-2758-342A-ABE0-D2E6055825D8}"/>
              </a:ext>
            </a:extLst>
          </p:cNvPr>
          <p:cNvSpPr txBox="1"/>
          <p:nvPr/>
        </p:nvSpPr>
        <p:spPr>
          <a:xfrm>
            <a:off x="2804493" y="5182499"/>
            <a:ext cx="7289513" cy="13259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Engagement with Public &amp; Staff - BRAN &amp; Shared Decision Making​</a:t>
            </a:r>
            <a:endParaRPr lang="en-US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Jude Marshall​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Paul Hayes​​</a:t>
            </a:r>
            <a:endParaRPr lang="en-US" sz="1900" dirty="0">
              <a:ea typeface="Calibri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900" dirty="0">
              <a:ea typeface="Calibri"/>
              <a:cs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EABC74-5F6A-014C-1BA6-EC2921E34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2862B9-7D01-6529-04CA-6ADD0C771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D86C95-5CD4-FF47-7B0A-66BB60AAC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1894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162F-5258-3392-0E38-C0B7C9DF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What did we do?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E07BD799-3303-8838-066F-FC74573E77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Picture 21" descr="A blue and white logo&#10;&#10;Description automatically generated">
            <a:extLst>
              <a:ext uri="{FF2B5EF4-FFF2-40B4-BE49-F238E27FC236}">
                <a16:creationId xmlns:a16="http://schemas.microsoft.com/office/drawing/2014/main" id="{4F57E7BA-B07E-1281-CDF8-04FD39AB0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0" y="375088"/>
            <a:ext cx="1823186" cy="13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E0BEF-4428-111F-DC26-E7C34A09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14" y="22923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</a:rPr>
              <a:t>Text Message Reminders and Appointment Letters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-up of a message&#10;&#10;Description automatically generated">
            <a:extLst>
              <a:ext uri="{FF2B5EF4-FFF2-40B4-BE49-F238E27FC236}">
                <a16:creationId xmlns:a16="http://schemas.microsoft.com/office/drawing/2014/main" id="{4A9FC24C-75EC-8F99-765E-ACE851D27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7" y="1469686"/>
            <a:ext cx="3826539" cy="4766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2664D-83D5-ACB7-CF9C-C7ED5BA1C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120" y="1745655"/>
            <a:ext cx="6206523" cy="3931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40F2F-6055-4F08-18AA-F5F4C57F8D17}"/>
              </a:ext>
            </a:extLst>
          </p:cNvPr>
          <p:cNvSpPr txBox="1"/>
          <p:nvPr/>
        </p:nvSpPr>
        <p:spPr>
          <a:xfrm>
            <a:off x="6101904" y="5860019"/>
            <a:ext cx="382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of TRAK appointment letter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00EAB5E-0513-16D1-6B3B-CE103CB43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70" y="88954"/>
            <a:ext cx="1446201" cy="10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3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BD8DF-3BF0-A0D6-1257-830EE1AB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583900-5CC5-F0C5-FE4B-96EEA3C9C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48175-FAF4-EC50-9093-F8F988E21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37E021-EE6F-FAD3-1FEB-EC40A8F7E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1F6369-A53A-30C2-5ED5-13A1C3C6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FE83B9-5CBE-E692-FFA0-6DBCC6E57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1CF94-BD41-D20F-7BD2-8B49EF7D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99" y="140604"/>
            <a:ext cx="6408241" cy="786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  <a:latin typeface="High Tower Text" panose="02040502050506030303" pitchFamily="18" charset="0"/>
              </a:rPr>
              <a:t>Hits to the RM Webpage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734E15-78A5-F159-46E1-646BE802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6B013-2DFC-1AF5-9347-A532BC2E6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1484401"/>
            <a:ext cx="7035800" cy="4814800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BDFC4EB-679E-9B07-114E-320BA07CF31C}"/>
              </a:ext>
            </a:extLst>
          </p:cNvPr>
          <p:cNvGraphicFramePr>
            <a:graphicFrameLocks/>
          </p:cNvGraphicFramePr>
          <p:nvPr/>
        </p:nvGraphicFramePr>
        <p:xfrm>
          <a:off x="6337585" y="1308100"/>
          <a:ext cx="6254836" cy="511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501DC818-FCD6-4975-14F1-470815C907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71" y="157749"/>
            <a:ext cx="1288630" cy="9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7FC62-790A-E5E3-F74D-AEBB47E2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68548"/>
            <a:ext cx="2880828" cy="37968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Local paper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Falkirk Herald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D9EED-EF94-3D57-0427-8CD6A6501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94"/>
          <a:stretch/>
        </p:blipFill>
        <p:spPr>
          <a:xfrm>
            <a:off x="4474877" y="1422297"/>
            <a:ext cx="7489184" cy="51671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1DB693-74DC-4204-3CC5-92211ED6C92B}"/>
              </a:ext>
            </a:extLst>
          </p:cNvPr>
          <p:cNvSpPr/>
          <p:nvPr/>
        </p:nvSpPr>
        <p:spPr>
          <a:xfrm>
            <a:off x="236342" y="3429000"/>
            <a:ext cx="3446196" cy="27937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F3941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F394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 Falkirk Herald readership is currently 27,196 per issue.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F3941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CA4E2C48-AE03-88D3-A39F-9B2A337CF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289" y="268548"/>
            <a:ext cx="1409697" cy="10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EBCA-2532-58ED-3467-60D09175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32" y="5200879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Community Events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D0EA39-B8F1-250E-97D3-3287DED17F54}"/>
              </a:ext>
            </a:extLst>
          </p:cNvPr>
          <p:cNvSpPr txBox="1"/>
          <p:nvPr/>
        </p:nvSpPr>
        <p:spPr>
          <a:xfrm>
            <a:off x="5275313" y="5837263"/>
            <a:ext cx="3480991" cy="80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It's ok to ask... | Care Opinion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D69C25-4664-8AAD-6B61-B6F6042A1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232" y="752351"/>
            <a:ext cx="1047722" cy="612917"/>
          </a:xfrm>
          <a:prstGeom prst="rect">
            <a:avLst/>
          </a:prstGeom>
        </p:spPr>
      </p:pic>
      <p:sp>
        <p:nvSpPr>
          <p:cNvPr id="99" name="Right Triangle 98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68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ight Triangle 100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ight Triangle 104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912D3-AE6B-E922-52E9-8D189EF6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34" y="3203442"/>
            <a:ext cx="1955665" cy="122229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blue and white logo&#10;&#10;Description automatically generated">
            <a:extLst>
              <a:ext uri="{FF2B5EF4-FFF2-40B4-BE49-F238E27FC236}">
                <a16:creationId xmlns:a16="http://schemas.microsoft.com/office/drawing/2014/main" id="{055FDD02-32E8-5975-BC80-0319488F4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1803500"/>
            <a:ext cx="2155206" cy="716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85E6AE-159E-8D71-EDE8-FA7EB8763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834" y="3392695"/>
            <a:ext cx="2396155" cy="815833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084690-6844-EFCD-1AEB-BF64FB330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3147" y="2316023"/>
            <a:ext cx="2456770" cy="2186525"/>
          </a:xfrm>
          <a:prstGeom prst="rect">
            <a:avLst/>
          </a:prstGeom>
        </p:spPr>
      </p:pic>
      <p:sp>
        <p:nvSpPr>
          <p:cNvPr id="110" name="Right Triangle 109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74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E1D487-BDE6-987C-E0D6-942B4371D6D8}"/>
              </a:ext>
            </a:extLst>
          </p:cNvPr>
          <p:cNvGrpSpPr/>
          <p:nvPr/>
        </p:nvGrpSpPr>
        <p:grpSpPr>
          <a:xfrm>
            <a:off x="7286602" y="838606"/>
            <a:ext cx="978806" cy="1845611"/>
            <a:chOff x="9159240" y="1332653"/>
            <a:chExt cx="2021840" cy="3812328"/>
          </a:xfrm>
        </p:grpSpPr>
        <p:pic>
          <p:nvPicPr>
            <p:cNvPr id="11" name="Picture 10" descr="A person holding a sign&#10;&#10;Description automatically generated">
              <a:extLst>
                <a:ext uri="{FF2B5EF4-FFF2-40B4-BE49-F238E27FC236}">
                  <a16:creationId xmlns:a16="http://schemas.microsoft.com/office/drawing/2014/main" id="{644D1382-C8A7-0968-AF1F-85B4E77D2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0360" y="1332653"/>
              <a:ext cx="1879600" cy="27093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D8F5F6-216B-3655-3E98-5BFA3ABDD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9240" y="3859106"/>
              <a:ext cx="2021840" cy="1285875"/>
            </a:xfrm>
            <a:prstGeom prst="rect">
              <a:avLst/>
            </a:prstGeom>
          </p:spPr>
        </p:pic>
      </p:grp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B23184C2-3C93-5ACF-EFB3-47BBED959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921" y="217459"/>
            <a:ext cx="1261992" cy="9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7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7EEA1A-5B4E-2296-089A-52610DB2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EB05C0E-EDD9-A77D-0A95-51C35DA63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71DD53-3D3A-AAF3-CAFE-5D0CC60E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8D652-BB3A-384D-9679-4B81D2DA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A4592-EB6B-1437-8B94-A75C38D4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6B6D17-AF00-52A3-BE78-A0DEF151F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11B7B7-9F19-0419-7552-0379A7968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A7783-6225-5A69-F09F-EF1332BD8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17ED8-1DFD-4131-6B95-A9CC022A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0138"/>
            <a:ext cx="3761273" cy="6166825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chemeClr val="bg1"/>
                </a:solidFill>
              </a:rPr>
              <a:t>How do you achieve results?</a:t>
            </a:r>
            <a:br>
              <a:rPr lang="en-GB" sz="4000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1800" dirty="0" err="1">
                <a:solidFill>
                  <a:schemeClr val="bg1"/>
                </a:solidFill>
              </a:rPr>
              <a:t>Webteam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eHealth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Governance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Comms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TRAK team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Health &amp; Corporate Record Services</a:t>
            </a:r>
            <a:b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</a:br>
            <a: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Care Opinion</a:t>
            </a:r>
            <a:b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</a:br>
            <a: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Scottish Ambulance Service</a:t>
            </a:r>
            <a:b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</a:br>
            <a: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Health and Social Care Partnership</a:t>
            </a:r>
            <a:b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</a:br>
            <a: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Steering Group</a:t>
            </a:r>
            <a:br>
              <a:rPr lang="en-GB" sz="1800" b="0" i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</a:br>
            <a:r>
              <a:rPr lang="en-GB" sz="1800" b="0" i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3</a:t>
            </a:r>
            <a:r>
              <a:rPr lang="en-GB" sz="1800" b="0" i="0" baseline="300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rd</a:t>
            </a:r>
            <a:r>
              <a:rPr lang="en-GB" sz="1800" b="0" i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 sector</a:t>
            </a:r>
            <a:b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</a:br>
            <a:br>
              <a:rPr lang="en-GB" sz="1800" b="0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</a:b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7" name="Picture 6" descr="Blue and black logo with text&#10;&#10;Description automatically generated">
            <a:extLst>
              <a:ext uri="{FF2B5EF4-FFF2-40B4-BE49-F238E27FC236}">
                <a16:creationId xmlns:a16="http://schemas.microsoft.com/office/drawing/2014/main" id="{B64EBD98-8A74-C9B8-16A1-ED963E490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227" y="418796"/>
            <a:ext cx="1574690" cy="1095043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04255485-FA07-8EEE-525A-1D5461EC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80" y="460375"/>
            <a:ext cx="2609850" cy="9048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4A4F5-5AAD-1B2D-2B76-CB5B640C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100" y="1825625"/>
            <a:ext cx="7086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ongoing Realistic Medicine Team Priority:</a:t>
            </a:r>
          </a:p>
          <a:p>
            <a:pPr marL="0" indent="0">
              <a:buNone/>
            </a:pPr>
            <a:r>
              <a:rPr lang="en-GB" dirty="0"/>
              <a:t>Network</a:t>
            </a:r>
          </a:p>
        </p:txBody>
      </p:sp>
      <p:pic>
        <p:nvPicPr>
          <p:cNvPr id="6" name="Picture 5" descr="Net of connections">
            <a:extLst>
              <a:ext uri="{FF2B5EF4-FFF2-40B4-BE49-F238E27FC236}">
                <a16:creationId xmlns:a16="http://schemas.microsoft.com/office/drawing/2014/main" id="{30E10751-2C8C-1FCD-5E06-2E6E6E904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08" y="2952665"/>
            <a:ext cx="5707191" cy="35360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6B31EF-AB3F-14A0-EEEF-625F4017FEB3}"/>
              </a:ext>
            </a:extLst>
          </p:cNvPr>
          <p:cNvSpPr/>
          <p:nvPr/>
        </p:nvSpPr>
        <p:spPr>
          <a:xfrm>
            <a:off x="419100" y="5880100"/>
            <a:ext cx="3238499" cy="8082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not policy or strategy that affects change its people</a:t>
            </a:r>
          </a:p>
        </p:txBody>
      </p:sp>
    </p:spTree>
    <p:extLst>
      <p:ext uri="{BB962C8B-B14F-4D97-AF65-F5344CB8AC3E}">
        <p14:creationId xmlns:p14="http://schemas.microsoft.com/office/powerpoint/2010/main" val="112725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660C8-F432-AC57-6AED-65C320DC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34563"/>
            <a:ext cx="3201366" cy="870175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GB" sz="4000" dirty="0">
                <a:solidFill>
                  <a:srgbClr val="FFFFFF"/>
                </a:solidFill>
              </a:rPr>
            </a:b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Future Plans, sharing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3193-6F09-421F-617C-D70A850C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543" y="513408"/>
            <a:ext cx="6199415" cy="232115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Public participation event </a:t>
            </a:r>
            <a:r>
              <a:rPr lang="en-GB" sz="2000" dirty="0" err="1"/>
              <a:t>outwith</a:t>
            </a:r>
            <a:r>
              <a:rPr lang="en-GB" sz="2000" dirty="0"/>
              <a:t> NHS setting</a:t>
            </a:r>
          </a:p>
          <a:p>
            <a:r>
              <a:rPr lang="en-GB" sz="2000" dirty="0"/>
              <a:t>Person Centred Week within our Board</a:t>
            </a:r>
          </a:p>
          <a:p>
            <a:r>
              <a:rPr lang="en-GB" sz="2000" dirty="0"/>
              <a:t>Learning from NHSGGC and doing the same patient survey so we can start to get a picture of where we are nationally</a:t>
            </a:r>
          </a:p>
          <a:p>
            <a:r>
              <a:rPr lang="en-GB" sz="2000" dirty="0"/>
              <a:t>Repeat </a:t>
            </a:r>
            <a:r>
              <a:rPr lang="en-GB" sz="2000" dirty="0" err="1"/>
              <a:t>CollaboRATE</a:t>
            </a:r>
            <a:r>
              <a:rPr lang="en-GB" sz="2000" dirty="0"/>
              <a:t> on a larger scale</a:t>
            </a:r>
          </a:p>
          <a:p>
            <a:endParaRPr lang="en-GB" sz="2000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881279C6-F3D8-B2EF-46EE-43D8413DB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7" y="845354"/>
            <a:ext cx="1556658" cy="1034143"/>
          </a:xfrm>
          <a:prstGeom prst="rect">
            <a:avLst/>
          </a:prstGeom>
        </p:spPr>
      </p:pic>
      <p:pic>
        <p:nvPicPr>
          <p:cNvPr id="7" name="Picture 4" descr="NHS Greater Glasgow &amp; Clyde Logo - Scotland's Health on the Web">
            <a:extLst>
              <a:ext uri="{FF2B5EF4-FFF2-40B4-BE49-F238E27FC236}">
                <a16:creationId xmlns:a16="http://schemas.microsoft.com/office/drawing/2014/main" id="{BB4FD770-9611-965C-0E7C-79BA476F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9" y="4255198"/>
            <a:ext cx="1655274" cy="13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8FA49A-E9B7-D99F-1F26-AF0C8E38AE79}"/>
              </a:ext>
            </a:extLst>
          </p:cNvPr>
          <p:cNvSpPr txBox="1"/>
          <p:nvPr/>
        </p:nvSpPr>
        <p:spPr>
          <a:xfrm>
            <a:off x="5857965" y="3418860"/>
            <a:ext cx="6199414" cy="30982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Learn from Forth Valley's engagement to guide the development of our communication and engagement.</a:t>
            </a:r>
            <a:endParaRPr lang="en-US" sz="2000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Development of board wide shared decision-making plan, looking to carry out ongoing engagement with the public and staff.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Increase accessibility of Realistic Medicine language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Re-run survey to measure changes in knowledge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Share our learning and results with other Boards e.g., Forth Valley.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76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673DB-889C-862D-9A06-F0EC7BCE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Table Discussion</a:t>
            </a:r>
          </a:p>
        </p:txBody>
      </p:sp>
      <p:sp>
        <p:nvSpPr>
          <p:cNvPr id="20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B05BFBF-50A5-4862-A6EC-8E10126ED1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318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3162F-5258-3392-0E38-C0B7C9DF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78" y="308044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a typeface="Calibri Light"/>
                <a:cs typeface="Calibri Light"/>
              </a:rPr>
              <a:t>Get in touch</a:t>
            </a:r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B9A89D0C-E6F3-8119-E389-6E5D2463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12" y="2528306"/>
            <a:ext cx="1556658" cy="1034143"/>
          </a:xfrm>
          <a:prstGeom prst="rect">
            <a:avLst/>
          </a:prstGeom>
        </p:spPr>
      </p:pic>
      <p:pic>
        <p:nvPicPr>
          <p:cNvPr id="17" name="Picture 4" descr="NHS Greater Glasgow &amp; Clyde Logo - Scotland's Health on the Web">
            <a:extLst>
              <a:ext uri="{FF2B5EF4-FFF2-40B4-BE49-F238E27FC236}">
                <a16:creationId xmlns:a16="http://schemas.microsoft.com/office/drawing/2014/main" id="{562CC898-2D7D-BB6C-8603-CBBC5578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62" y="4748990"/>
            <a:ext cx="1655274" cy="13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609355-42EB-2046-DE46-4EAD4D89E251}"/>
              </a:ext>
            </a:extLst>
          </p:cNvPr>
          <p:cNvSpPr txBox="1"/>
          <p:nvPr/>
        </p:nvSpPr>
        <p:spPr>
          <a:xfrm>
            <a:off x="642256" y="2479222"/>
            <a:ext cx="892084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Samantha Goudie: RM </a:t>
            </a:r>
            <a:r>
              <a:rPr lang="en-US" sz="2800" dirty="0" err="1">
                <a:ea typeface="+mn-lt"/>
                <a:cs typeface="+mn-lt"/>
              </a:rPr>
              <a:t>Programme</a:t>
            </a:r>
            <a:r>
              <a:rPr lang="en-US" sz="2800" dirty="0">
                <a:ea typeface="+mn-lt"/>
                <a:cs typeface="+mn-lt"/>
              </a:rPr>
              <a:t> Lead</a:t>
            </a:r>
          </a:p>
          <a:p>
            <a:endParaRPr lang="en-GB" sz="2800" dirty="0">
              <a:ea typeface="Calibri"/>
              <a:cs typeface="Arial"/>
            </a:endParaRPr>
          </a:p>
          <a:p>
            <a:r>
              <a:rPr lang="en-GB" sz="2800" dirty="0">
                <a:ea typeface="Calibri"/>
                <a:cs typeface="Arial"/>
              </a:rPr>
              <a:t>Helen McPherson:  Secondary Care RM Lead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6AF63-59B1-E032-1462-29340C5C186D}"/>
              </a:ext>
            </a:extLst>
          </p:cNvPr>
          <p:cNvSpPr txBox="1"/>
          <p:nvPr/>
        </p:nvSpPr>
        <p:spPr>
          <a:xfrm>
            <a:off x="3104596" y="4224415"/>
            <a:ext cx="893444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cs typeface="Arial"/>
              </a:rPr>
              <a:t>J</a:t>
            </a:r>
            <a:r>
              <a:rPr lang="en-GB" sz="2800" dirty="0">
                <a:cs typeface="Calibri"/>
              </a:rPr>
              <a:t>udith Marshall: </a:t>
            </a:r>
            <a:r>
              <a:rPr lang="en-GB" sz="2800" dirty="0">
                <a:cs typeface="Arial"/>
              </a:rPr>
              <a:t>Primary Care RM Lead </a:t>
            </a:r>
            <a:endParaRPr lang="en-US" dirty="0">
              <a:ea typeface="Calibri"/>
              <a:cs typeface="Calibri" panose="020F0502020204030204"/>
            </a:endParaRPr>
          </a:p>
          <a:p>
            <a:endParaRPr lang="en-GB" sz="1600" dirty="0">
              <a:cs typeface="Arial"/>
            </a:endParaRPr>
          </a:p>
          <a:p>
            <a:r>
              <a:rPr lang="en-GB" sz="2800" dirty="0">
                <a:cs typeface="Calibri"/>
              </a:rPr>
              <a:t>Malcom Watson: </a:t>
            </a:r>
            <a:r>
              <a:rPr lang="en-GB" sz="2800" dirty="0">
                <a:cs typeface="Arial"/>
              </a:rPr>
              <a:t>Secondary Care RM Lead ​</a:t>
            </a:r>
            <a:endParaRPr lang="en-GB" sz="2800" dirty="0">
              <a:ea typeface="Calibri"/>
              <a:cs typeface="Arial"/>
            </a:endParaRPr>
          </a:p>
          <a:p>
            <a:endParaRPr lang="en-GB" sz="1600" dirty="0">
              <a:cs typeface="Arial"/>
            </a:endParaRPr>
          </a:p>
          <a:p>
            <a:r>
              <a:rPr lang="en-GB" sz="2800" dirty="0">
                <a:cs typeface="Arial"/>
              </a:rPr>
              <a:t>Paul Hayes: PEPI Manager</a:t>
            </a:r>
          </a:p>
          <a:p>
            <a:endParaRPr lang="en-GB" sz="1600" dirty="0">
              <a:cs typeface="Arial"/>
            </a:endParaRPr>
          </a:p>
          <a:p>
            <a:r>
              <a:rPr lang="en-GB" sz="2800" dirty="0">
                <a:ea typeface="Calibri"/>
                <a:cs typeface="Arial"/>
              </a:rPr>
              <a:t>Ashley McLaren:  RM Programme Manager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DFD346-935E-50EB-B027-9BFB49D9922A}"/>
              </a:ext>
            </a:extLst>
          </p:cNvPr>
          <p:cNvCxnSpPr/>
          <p:nvPr/>
        </p:nvCxnSpPr>
        <p:spPr>
          <a:xfrm>
            <a:off x="480857" y="4116952"/>
            <a:ext cx="112302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1C6D-043A-7B7F-430A-11A970AF74FE}"/>
              </a:ext>
            </a:extLst>
          </p:cNvPr>
          <p:cNvSpPr txBox="1"/>
          <p:nvPr/>
        </p:nvSpPr>
        <p:spPr>
          <a:xfrm>
            <a:off x="8094791" y="132537"/>
            <a:ext cx="40972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samantha.goudie2@nhs.scot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sz="2000" dirty="0" err="1">
                <a:solidFill>
                  <a:schemeClr val="bg1"/>
                </a:solidFill>
                <a:ea typeface="Calibri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helen.mcpherson@nhs.scot</a:t>
            </a:r>
            <a:endParaRPr lang="en-GB" sz="2000" dirty="0">
              <a:solidFill>
                <a:schemeClr val="bg1"/>
              </a:solidFill>
              <a:ea typeface="Calibri"/>
              <a:cs typeface="Arial"/>
            </a:endParaRPr>
          </a:p>
          <a:p>
            <a:r>
              <a:rPr lang="en-GB" sz="2000" dirty="0" err="1">
                <a:solidFill>
                  <a:schemeClr val="bg1"/>
                </a:solidFill>
                <a:ea typeface="Calibri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judith.marshall@nhs.scot</a:t>
            </a:r>
            <a:endParaRPr lang="en-GB" sz="2000" dirty="0">
              <a:solidFill>
                <a:schemeClr val="bg1"/>
              </a:solidFill>
              <a:ea typeface="Calibri"/>
              <a:cs typeface="Arial"/>
            </a:endParaRPr>
          </a:p>
          <a:p>
            <a:r>
              <a:rPr lang="en-GB" sz="2000" dirty="0">
                <a:solidFill>
                  <a:schemeClr val="bg1"/>
                </a:solidFill>
                <a:ea typeface="Calibri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malcolm.watson@ggc.scot.nhs.uk</a:t>
            </a:r>
            <a:endParaRPr lang="en-GB" sz="2000" dirty="0">
              <a:solidFill>
                <a:schemeClr val="bg1"/>
              </a:solidFill>
              <a:ea typeface="Calibri"/>
              <a:cs typeface="Arial"/>
            </a:endParaRPr>
          </a:p>
          <a:p>
            <a:r>
              <a:rPr lang="en-GB" sz="2000" dirty="0">
                <a:solidFill>
                  <a:schemeClr val="bg1"/>
                </a:solidFill>
                <a:ea typeface="Calibri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paul.hayes2@ggc.scot.nhs.uk</a:t>
            </a:r>
            <a:endParaRPr lang="en-GB" sz="2000" dirty="0">
              <a:solidFill>
                <a:schemeClr val="bg1"/>
              </a:solidFill>
              <a:ea typeface="Calibri"/>
              <a:cs typeface="Arial"/>
            </a:endParaRPr>
          </a:p>
          <a:p>
            <a:r>
              <a:rPr lang="en-GB" sz="2000" dirty="0">
                <a:solidFill>
                  <a:schemeClr val="bg1"/>
                </a:solidFill>
                <a:ea typeface="Calibri"/>
                <a:cs typeface="Arial"/>
              </a:rPr>
              <a:t>ashley.mclaren@ggc.scot.nhs.uk</a:t>
            </a:r>
          </a:p>
          <a:p>
            <a:endParaRPr lang="en-US" sz="1800" dirty="0"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58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Staff Responses​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CE06D-A3CF-0EB1-F0EB-719D98DF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Where we were​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48606" b="6242"/>
          <a:stretch/>
        </p:blipFill>
        <p:spPr>
          <a:xfrm>
            <a:off x="823558" y="2196123"/>
            <a:ext cx="3320070" cy="373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72B4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8E9EE8E1-9FB6-4DB9-E715-9A5561B26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29" r="603"/>
          <a:stretch/>
        </p:blipFill>
        <p:spPr>
          <a:xfrm>
            <a:off x="5021035" y="1707916"/>
            <a:ext cx="5992975" cy="3754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FAFC4-AEC1-6101-2C74-EAB28CD35D34}"/>
              </a:ext>
            </a:extLst>
          </p:cNvPr>
          <p:cNvSpPr txBox="1"/>
          <p:nvPr/>
        </p:nvSpPr>
        <p:spPr>
          <a:xfrm>
            <a:off x="5021035" y="2414311"/>
            <a:ext cx="21499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We issue BRAN Information with all outpatient letters reaching approx. 25,000 each month.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48DF9-853D-A070-174D-5691AECEBE6B}"/>
              </a:ext>
            </a:extLst>
          </p:cNvPr>
          <p:cNvSpPr txBox="1"/>
          <p:nvPr/>
        </p:nvSpPr>
        <p:spPr>
          <a:xfrm>
            <a:off x="5021035" y="5102137"/>
            <a:ext cx="278946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We conducted an engagement exercise to assess the effectiveness of this method and inform our next steps.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82B78-94B1-3B0C-E439-0D1CF8B1EB4C}"/>
              </a:ext>
            </a:extLst>
          </p:cNvPr>
          <p:cNvSpPr txBox="1"/>
          <p:nvPr/>
        </p:nvSpPr>
        <p:spPr>
          <a:xfrm>
            <a:off x="8483141" y="3829495"/>
            <a:ext cx="278946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Scoped out how we could hear from patients about their understanding of BRAN and awareness of materials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F57A41C-3F7B-B3F2-0313-23128731D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687" y="117175"/>
            <a:ext cx="1803838" cy="13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7B6E2-9820-FB67-8D26-EDF26D645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75C241-8DB9-E4AF-C175-C8C7E2F8E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Staff Responses​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3A9256-90E0-F326-2DF9-BB624EB5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9C353-1AB5-5042-E619-F690AD24D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55914-7333-A536-B5C1-3737E354E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BF5E2-7882-B342-28BD-900A6BF81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4A09A-135E-29BF-FDC7-A1FA62BA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What did we do?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EE0A26F1-B45C-3DBB-1F32-D7D0D2966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687" y="117175"/>
            <a:ext cx="1803838" cy="1300656"/>
          </a:xfrm>
          <a:prstGeom prst="rect">
            <a:avLst/>
          </a:prstGeom>
        </p:spPr>
      </p:pic>
      <p:pic>
        <p:nvPicPr>
          <p:cNvPr id="9" name="Graphic 8" descr="Research with solid fill">
            <a:extLst>
              <a:ext uri="{FF2B5EF4-FFF2-40B4-BE49-F238E27FC236}">
                <a16:creationId xmlns:a16="http://schemas.microsoft.com/office/drawing/2014/main" id="{92D939A2-9AF2-9853-46CB-98CE96102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5394" y="3226201"/>
            <a:ext cx="1752764" cy="1752764"/>
          </a:xfrm>
          <a:prstGeom prst="rect">
            <a:avLst/>
          </a:prstGeom>
        </p:spPr>
      </p:pic>
      <p:pic>
        <p:nvPicPr>
          <p:cNvPr id="13" name="Graphic 12" descr="Doctor female with solid fill">
            <a:extLst>
              <a:ext uri="{FF2B5EF4-FFF2-40B4-BE49-F238E27FC236}">
                <a16:creationId xmlns:a16="http://schemas.microsoft.com/office/drawing/2014/main" id="{0FFA6C5C-6061-B6C5-95BC-0C3E0FC68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704" y="4397610"/>
            <a:ext cx="1752764" cy="1752764"/>
          </a:xfrm>
          <a:prstGeom prst="rect">
            <a:avLst/>
          </a:prstGeom>
        </p:spPr>
      </p:pic>
      <p:pic>
        <p:nvPicPr>
          <p:cNvPr id="17" name="Graphic 16" descr="Sling with solid fill">
            <a:extLst>
              <a:ext uri="{FF2B5EF4-FFF2-40B4-BE49-F238E27FC236}">
                <a16:creationId xmlns:a16="http://schemas.microsoft.com/office/drawing/2014/main" id="{0A71CDD4-1C0D-E133-2C14-C7B15E052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79431" y="1710245"/>
            <a:ext cx="1752764" cy="1752764"/>
          </a:xfrm>
          <a:prstGeom prst="rect">
            <a:avLst/>
          </a:prstGeom>
        </p:spPr>
      </p:pic>
      <p:pic>
        <p:nvPicPr>
          <p:cNvPr id="19" name="Graphic 18" descr="Customer review with solid fill">
            <a:extLst>
              <a:ext uri="{FF2B5EF4-FFF2-40B4-BE49-F238E27FC236}">
                <a16:creationId xmlns:a16="http://schemas.microsoft.com/office/drawing/2014/main" id="{68B176EA-7C4A-DF80-C581-FF8E269E4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819" y="3139498"/>
            <a:ext cx="1752764" cy="1752764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9AE22020-9B50-3D69-40B9-8AC6C91B0241}"/>
              </a:ext>
            </a:extLst>
          </p:cNvPr>
          <p:cNvSpPr/>
          <p:nvPr/>
        </p:nvSpPr>
        <p:spPr>
          <a:xfrm>
            <a:off x="2340861" y="3770023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4BECCBF-EBBC-B78C-39FF-24CD9D204752}"/>
              </a:ext>
            </a:extLst>
          </p:cNvPr>
          <p:cNvSpPr/>
          <p:nvPr/>
        </p:nvSpPr>
        <p:spPr>
          <a:xfrm rot="1147353">
            <a:off x="8233009" y="2983884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ECC921-1F43-45A6-5DD7-2123FECC2BAD}"/>
              </a:ext>
            </a:extLst>
          </p:cNvPr>
          <p:cNvSpPr/>
          <p:nvPr/>
        </p:nvSpPr>
        <p:spPr>
          <a:xfrm rot="20516349">
            <a:off x="8231644" y="4612343"/>
            <a:ext cx="978408" cy="48463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6D4445-C4A4-E9CD-1321-DD9856A4207C}"/>
              </a:ext>
            </a:extLst>
          </p:cNvPr>
          <p:cNvSpPr txBox="1"/>
          <p:nvPr/>
        </p:nvSpPr>
        <p:spPr>
          <a:xfrm>
            <a:off x="341314" y="4957000"/>
            <a:ext cx="2049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Reflect on what we know, what we need to know and what would be nice to understand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E33A15-6A0F-2973-0440-3DBF34E7C642}"/>
              </a:ext>
            </a:extLst>
          </p:cNvPr>
          <p:cNvSpPr txBox="1"/>
          <p:nvPr/>
        </p:nvSpPr>
        <p:spPr>
          <a:xfrm>
            <a:off x="3186959" y="4892262"/>
            <a:ext cx="204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Develop accessible survey in partnership with PEPI and RM Team</a:t>
            </a:r>
          </a:p>
        </p:txBody>
      </p:sp>
      <p:pic>
        <p:nvPicPr>
          <p:cNvPr id="26" name="Graphic 25" descr="Clipboard with solid fill">
            <a:extLst>
              <a:ext uri="{FF2B5EF4-FFF2-40B4-BE49-F238E27FC236}">
                <a16:creationId xmlns:a16="http://schemas.microsoft.com/office/drawing/2014/main" id="{A6D6C36B-957D-6518-5CBA-53C202DBF0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99196" y="3102655"/>
            <a:ext cx="1671720" cy="1671720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ACEF53A1-986F-C6D2-DCBD-7819022B9E5C}"/>
              </a:ext>
            </a:extLst>
          </p:cNvPr>
          <p:cNvSpPr/>
          <p:nvPr/>
        </p:nvSpPr>
        <p:spPr>
          <a:xfrm rot="20456227">
            <a:off x="5100281" y="302820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63C460-D8A6-889E-8419-62E40A0226E0}"/>
              </a:ext>
            </a:extLst>
          </p:cNvPr>
          <p:cNvSpPr txBox="1"/>
          <p:nvPr/>
        </p:nvSpPr>
        <p:spPr>
          <a:xfrm>
            <a:off x="6174327" y="3366396"/>
            <a:ext cx="204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Share with Involving People Network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2B7D7A-21D1-E6D6-7716-904B04382075}"/>
              </a:ext>
            </a:extLst>
          </p:cNvPr>
          <p:cNvSpPr txBox="1"/>
          <p:nvPr/>
        </p:nvSpPr>
        <p:spPr>
          <a:xfrm>
            <a:off x="6131004" y="6039774"/>
            <a:ext cx="204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Share with through staff leads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A1D5C3-4B62-1EB1-5331-C55FE6822B48}"/>
              </a:ext>
            </a:extLst>
          </p:cNvPr>
          <p:cNvSpPr txBox="1"/>
          <p:nvPr/>
        </p:nvSpPr>
        <p:spPr>
          <a:xfrm>
            <a:off x="9515585" y="4995188"/>
            <a:ext cx="2049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Review and reflect on findings, commonalities between groups, and points of difference</a:t>
            </a:r>
          </a:p>
        </p:txBody>
      </p:sp>
      <p:sp>
        <p:nvSpPr>
          <p:cNvPr id="544" name="Arrow: Right 543">
            <a:extLst>
              <a:ext uri="{FF2B5EF4-FFF2-40B4-BE49-F238E27FC236}">
                <a16:creationId xmlns:a16="http://schemas.microsoft.com/office/drawing/2014/main" id="{DC336DB7-7253-8B01-227D-92CB64F2DEF3}"/>
              </a:ext>
            </a:extLst>
          </p:cNvPr>
          <p:cNvSpPr/>
          <p:nvPr/>
        </p:nvSpPr>
        <p:spPr>
          <a:xfrm rot="1076847">
            <a:off x="5112694" y="4489552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5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4F2A0B-6E70-F0B0-663B-7AA6CCF87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3BBF512-703F-D633-B69B-6B50FB5D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Staff Responses​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58A87-43BE-AAFA-7A82-CFE70F58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C9E4B-729D-269A-BF32-CF249C32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44092-45C3-A270-1E13-306EC0ED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5ADE5-7535-6043-8BAF-829D5C04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EDD3A-42EA-77D0-D1F7-76842534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What we got back and reflections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E21EDD8-4B90-A205-08DB-15DEFBE07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687" y="117175"/>
            <a:ext cx="1803838" cy="1300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57DE3-3A97-A77C-B197-75413A09B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99" y="1875967"/>
            <a:ext cx="3484825" cy="4005318"/>
          </a:xfrm>
          <a:prstGeom prst="rect">
            <a:avLst/>
          </a:prstGeom>
        </p:spPr>
      </p:pic>
      <p:pic>
        <p:nvPicPr>
          <p:cNvPr id="1026" name="Picture 2" descr="Microsoft Forms – IT Service">
            <a:extLst>
              <a:ext uri="{FF2B5EF4-FFF2-40B4-BE49-F238E27FC236}">
                <a16:creationId xmlns:a16="http://schemas.microsoft.com/office/drawing/2014/main" id="{FDE2C339-672A-1F8C-2C10-444BABAB0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10245" r="20422" b="11281"/>
          <a:stretch/>
        </p:blipFill>
        <p:spPr bwMode="auto">
          <a:xfrm>
            <a:off x="10861308" y="5590265"/>
            <a:ext cx="1200217" cy="10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C49B4B-5D75-8CC5-36D2-8541F9CDE9E7}"/>
              </a:ext>
            </a:extLst>
          </p:cNvPr>
          <p:cNvSpPr/>
          <p:nvPr/>
        </p:nvSpPr>
        <p:spPr>
          <a:xfrm>
            <a:off x="453605" y="1763649"/>
            <a:ext cx="91440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703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7BA9EC-6F5A-E58A-E1DB-1085A28931D5}"/>
              </a:ext>
            </a:extLst>
          </p:cNvPr>
          <p:cNvSpPr/>
          <p:nvPr/>
        </p:nvSpPr>
        <p:spPr>
          <a:xfrm>
            <a:off x="4472949" y="1756272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853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80D84D-8AB6-22EB-4E13-D366636D6BBE}"/>
              </a:ext>
            </a:extLst>
          </p:cNvPr>
          <p:cNvSpPr txBox="1"/>
          <p:nvPr/>
        </p:nvSpPr>
        <p:spPr>
          <a:xfrm>
            <a:off x="1642688" y="2015255"/>
            <a:ext cx="1955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Staff responses </a:t>
            </a:r>
          </a:p>
        </p:txBody>
      </p:sp>
      <p:sp>
        <p:nvSpPr>
          <p:cNvPr id="545" name="Speech Bubble: Rectangle with Corners Rounded 544">
            <a:extLst>
              <a:ext uri="{FF2B5EF4-FFF2-40B4-BE49-F238E27FC236}">
                <a16:creationId xmlns:a16="http://schemas.microsoft.com/office/drawing/2014/main" id="{D5E3FE6A-EAE9-9BA3-90DA-969D54DD6EA6}"/>
              </a:ext>
            </a:extLst>
          </p:cNvPr>
          <p:cNvSpPr/>
          <p:nvPr/>
        </p:nvSpPr>
        <p:spPr>
          <a:xfrm>
            <a:off x="591876" y="5055798"/>
            <a:ext cx="7062022" cy="1746646"/>
          </a:xfrm>
          <a:prstGeom prst="wedgeRoundRectCallout">
            <a:avLst>
              <a:gd name="adj1" fmla="val -54175"/>
              <a:gd name="adj2" fmla="val 8951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FC812-CBE9-A84A-D55B-A9EB90CAB78D}"/>
              </a:ext>
            </a:extLst>
          </p:cNvPr>
          <p:cNvSpPr txBox="1"/>
          <p:nvPr/>
        </p:nvSpPr>
        <p:spPr>
          <a:xfrm>
            <a:off x="5583885" y="2028806"/>
            <a:ext cx="2498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Patient responses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1EF07-1612-D58A-BD65-21A9488EB74D}"/>
              </a:ext>
            </a:extLst>
          </p:cNvPr>
          <p:cNvSpPr txBox="1"/>
          <p:nvPr/>
        </p:nvSpPr>
        <p:spPr>
          <a:xfrm>
            <a:off x="755903" y="5213247"/>
            <a:ext cx="7198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opportunity to gauge staff awareness and recruit future RM champions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Timing is important, on reflection December wasn’t the best time to undertake this type of work, though still happy with responses</a:t>
            </a:r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78887FD5-407B-68CB-671A-F72B3580E2EF}"/>
              </a:ext>
            </a:extLst>
          </p:cNvPr>
          <p:cNvSpPr/>
          <p:nvPr/>
        </p:nvSpPr>
        <p:spPr>
          <a:xfrm>
            <a:off x="453605" y="3922727"/>
            <a:ext cx="91440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10 min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44021FC9-9251-E9A1-CCB1-0A84C521D032}"/>
              </a:ext>
            </a:extLst>
          </p:cNvPr>
          <p:cNvSpPr txBox="1"/>
          <p:nvPr/>
        </p:nvSpPr>
        <p:spPr>
          <a:xfrm>
            <a:off x="1642688" y="4103607"/>
            <a:ext cx="244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Average response time</a:t>
            </a:r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7187921B-879A-9A00-8480-6F8D9A06B492}"/>
              </a:ext>
            </a:extLst>
          </p:cNvPr>
          <p:cNvSpPr/>
          <p:nvPr/>
        </p:nvSpPr>
        <p:spPr>
          <a:xfrm>
            <a:off x="4472949" y="3878626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7 </a:t>
            </a:r>
          </a:p>
          <a:p>
            <a:pPr algn="ctr"/>
            <a:r>
              <a:rPr lang="en-GB" sz="2000" b="1" dirty="0"/>
              <a:t>min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7A6A112A-7F5E-AFFC-029E-036A0C381C99}"/>
              </a:ext>
            </a:extLst>
          </p:cNvPr>
          <p:cNvSpPr txBox="1"/>
          <p:nvPr/>
        </p:nvSpPr>
        <p:spPr>
          <a:xfrm>
            <a:off x="5583885" y="4112868"/>
            <a:ext cx="244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Average response time</a:t>
            </a:r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D8CEAAEB-8AC1-4236-A466-30A84703DD47}"/>
              </a:ext>
            </a:extLst>
          </p:cNvPr>
          <p:cNvSpPr/>
          <p:nvPr/>
        </p:nvSpPr>
        <p:spPr>
          <a:xfrm>
            <a:off x="453605" y="2862947"/>
            <a:ext cx="91440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20 to</a:t>
            </a:r>
          </a:p>
          <a:p>
            <a:pPr algn="ctr"/>
            <a:r>
              <a:rPr lang="en-GB" sz="2000" b="1" dirty="0"/>
              <a:t>22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BD4A18F1-E587-9BB3-E56E-3AF267A5566D}"/>
              </a:ext>
            </a:extLst>
          </p:cNvPr>
          <p:cNvSpPr txBox="1"/>
          <p:nvPr/>
        </p:nvSpPr>
        <p:spPr>
          <a:xfrm>
            <a:off x="1642688" y="3033332"/>
            <a:ext cx="244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Questions</a:t>
            </a: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7D1BE350-8A88-849F-3943-4A26FF4D4970}"/>
              </a:ext>
            </a:extLst>
          </p:cNvPr>
          <p:cNvSpPr/>
          <p:nvPr/>
        </p:nvSpPr>
        <p:spPr>
          <a:xfrm>
            <a:off x="4472949" y="2832563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11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1EA295FC-2C5A-9F23-229C-DC6EA8C3E967}"/>
              </a:ext>
            </a:extLst>
          </p:cNvPr>
          <p:cNvSpPr txBox="1"/>
          <p:nvPr/>
        </p:nvSpPr>
        <p:spPr>
          <a:xfrm>
            <a:off x="5583885" y="3042593"/>
            <a:ext cx="244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9478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Staff Responses​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CE06D-A3CF-0EB1-F0EB-719D98DF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Have you heard about Realistic Medicine ? 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41" y="2343524"/>
            <a:ext cx="6563553" cy="17944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9570" y="1990468"/>
            <a:ext cx="6792430" cy="3474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STAFF RESPONSES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99566" y="4639904"/>
            <a:ext cx="6792430" cy="3474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RESPONSES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70" y="5023334"/>
            <a:ext cx="6487430" cy="1743318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1494571-D44D-0D73-8C9D-878B72F04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687" y="117175"/>
            <a:ext cx="1803838" cy="13006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388F14-2D2F-C894-816B-26BA46471554}"/>
              </a:ext>
            </a:extLst>
          </p:cNvPr>
          <p:cNvSpPr txBox="1"/>
          <p:nvPr/>
        </p:nvSpPr>
        <p:spPr>
          <a:xfrm>
            <a:off x="1842389" y="2180967"/>
            <a:ext cx="2770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 Staff responding had heard of Realistic Medicine.</a:t>
            </a:r>
          </a:p>
          <a:p>
            <a:endParaRPr lang="en-GB" dirty="0"/>
          </a:p>
          <a:p>
            <a:r>
              <a:rPr lang="en-GB" dirty="0"/>
              <a:t>Small number were unsure of the term while 21% were not aware of it.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33023A-69A8-99A3-D479-90BD47222055}"/>
              </a:ext>
            </a:extLst>
          </p:cNvPr>
          <p:cNvSpPr/>
          <p:nvPr/>
        </p:nvSpPr>
        <p:spPr>
          <a:xfrm>
            <a:off x="732680" y="2053667"/>
            <a:ext cx="91440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71%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5651E-11A9-E0F4-46DE-19239855886E}"/>
              </a:ext>
            </a:extLst>
          </p:cNvPr>
          <p:cNvSpPr txBox="1"/>
          <p:nvPr/>
        </p:nvSpPr>
        <p:spPr>
          <a:xfrm>
            <a:off x="1842389" y="4321855"/>
            <a:ext cx="2770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 Patients that responded had not heard of Realistic Medicine.</a:t>
            </a:r>
          </a:p>
          <a:p>
            <a:endParaRPr lang="en-GB" dirty="0"/>
          </a:p>
          <a:p>
            <a:r>
              <a:rPr lang="en-GB" dirty="0"/>
              <a:t>Awareness of </a:t>
            </a:r>
            <a:r>
              <a:rPr lang="en-GB" b="1" dirty="0"/>
              <a:t>BRAN</a:t>
            </a:r>
            <a:r>
              <a:rPr lang="en-GB" dirty="0"/>
              <a:t> materials in appointment letters was low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31D173-C88B-648D-183A-3AD23D1ABDF7}"/>
              </a:ext>
            </a:extLst>
          </p:cNvPr>
          <p:cNvSpPr/>
          <p:nvPr/>
        </p:nvSpPr>
        <p:spPr>
          <a:xfrm>
            <a:off x="732680" y="4226432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15244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Staff Responses​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CE06D-A3CF-0EB1-F0EB-719D98DF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7853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Familiarity with the Principles of Realistic Medicine​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1414" y="1986723"/>
            <a:ext cx="3897483" cy="3616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STAFF RESPONSES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658599" y="1986723"/>
            <a:ext cx="3742159" cy="3347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PUBLIC RESPONSES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516" b="-131"/>
          <a:stretch/>
        </p:blipFill>
        <p:spPr>
          <a:xfrm>
            <a:off x="777338" y="2385172"/>
            <a:ext cx="4097731" cy="2373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137" r="42" b="-334"/>
          <a:stretch/>
        </p:blipFill>
        <p:spPr>
          <a:xfrm>
            <a:off x="5219188" y="2419571"/>
            <a:ext cx="4278572" cy="238304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A9224B-26A8-5FEE-7171-6BE3B766AF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6" r="14085" b="2443"/>
          <a:stretch/>
        </p:blipFill>
        <p:spPr>
          <a:xfrm>
            <a:off x="9645307" y="2197634"/>
            <a:ext cx="2479586" cy="2261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B8E48-CA8C-9267-A458-603E76821552}"/>
              </a:ext>
            </a:extLst>
          </p:cNvPr>
          <p:cNvSpPr txBox="1"/>
          <p:nvPr/>
        </p:nvSpPr>
        <p:spPr>
          <a:xfrm>
            <a:off x="5907943" y="2526622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355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F5E7B-9382-7895-485D-18CF95BD7154}"/>
              </a:ext>
            </a:extLst>
          </p:cNvPr>
          <p:cNvSpPr txBox="1"/>
          <p:nvPr/>
        </p:nvSpPr>
        <p:spPr>
          <a:xfrm>
            <a:off x="6501824" y="2327737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394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55AA0-E7E7-6C74-95CD-6D6B7B60F0B0}"/>
              </a:ext>
            </a:extLst>
          </p:cNvPr>
          <p:cNvSpPr txBox="1"/>
          <p:nvPr/>
        </p:nvSpPr>
        <p:spPr>
          <a:xfrm>
            <a:off x="7085997" y="2923521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285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B12BB-F502-11A8-29AD-1BC1044CCA6B}"/>
              </a:ext>
            </a:extLst>
          </p:cNvPr>
          <p:cNvSpPr txBox="1"/>
          <p:nvPr/>
        </p:nvSpPr>
        <p:spPr>
          <a:xfrm>
            <a:off x="7724239" y="3732633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129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833A0C-24FC-C9E0-060E-782DA2644031}"/>
              </a:ext>
            </a:extLst>
          </p:cNvPr>
          <p:cNvSpPr txBox="1"/>
          <p:nvPr/>
        </p:nvSpPr>
        <p:spPr>
          <a:xfrm>
            <a:off x="8282131" y="3174740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238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C85D65-8098-2E6B-891E-19D99D7B4474}"/>
              </a:ext>
            </a:extLst>
          </p:cNvPr>
          <p:cNvSpPr txBox="1"/>
          <p:nvPr/>
        </p:nvSpPr>
        <p:spPr>
          <a:xfrm>
            <a:off x="8840023" y="3746239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238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A70383-61A2-570E-C10C-79F222301D23}"/>
              </a:ext>
            </a:extLst>
          </p:cNvPr>
          <p:cNvSpPr txBox="1"/>
          <p:nvPr/>
        </p:nvSpPr>
        <p:spPr>
          <a:xfrm>
            <a:off x="1477077" y="2465373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511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E53BC4-04A0-543D-31B4-BF082EDDC1AC}"/>
              </a:ext>
            </a:extLst>
          </p:cNvPr>
          <p:cNvSpPr txBox="1"/>
          <p:nvPr/>
        </p:nvSpPr>
        <p:spPr>
          <a:xfrm>
            <a:off x="2048576" y="2342908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551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486FBF-59C0-F824-B7A6-51F2C4C02531}"/>
              </a:ext>
            </a:extLst>
          </p:cNvPr>
          <p:cNvSpPr txBox="1"/>
          <p:nvPr/>
        </p:nvSpPr>
        <p:spPr>
          <a:xfrm>
            <a:off x="2606468" y="3050479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376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D78734-2384-CFC7-7B2F-AC951A2378D6}"/>
              </a:ext>
            </a:extLst>
          </p:cNvPr>
          <p:cNvSpPr txBox="1"/>
          <p:nvPr/>
        </p:nvSpPr>
        <p:spPr>
          <a:xfrm>
            <a:off x="3150753" y="3581157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250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4E4972-E35B-09E7-1889-2A218DF06218}"/>
              </a:ext>
            </a:extLst>
          </p:cNvPr>
          <p:cNvSpPr txBox="1"/>
          <p:nvPr/>
        </p:nvSpPr>
        <p:spPr>
          <a:xfrm>
            <a:off x="3708645" y="3145728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356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DC5714-E8B3-7C18-1992-EFBA4F3CB804}"/>
              </a:ext>
            </a:extLst>
          </p:cNvPr>
          <p:cNvSpPr txBox="1"/>
          <p:nvPr/>
        </p:nvSpPr>
        <p:spPr>
          <a:xfrm>
            <a:off x="4266537" y="3703620"/>
            <a:ext cx="42182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50" b="1" dirty="0">
                <a:ea typeface="Calibri"/>
                <a:cs typeface="Calibri"/>
              </a:rPr>
              <a:t>214</a:t>
            </a:r>
          </a:p>
        </p:txBody>
      </p:sp>
      <p:pic>
        <p:nvPicPr>
          <p:cNvPr id="27" name="Picture 26" descr="A black and white logo&#10;&#10;Description automatically generated">
            <a:extLst>
              <a:ext uri="{FF2B5EF4-FFF2-40B4-BE49-F238E27FC236}">
                <a16:creationId xmlns:a16="http://schemas.microsoft.com/office/drawing/2014/main" id="{9E0326D7-64A2-9010-159C-138526965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7687" y="117175"/>
            <a:ext cx="1803838" cy="1300656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FE0EF83-FDBF-8638-F5D5-4D7057D9C017}"/>
              </a:ext>
            </a:extLst>
          </p:cNvPr>
          <p:cNvSpPr/>
          <p:nvPr/>
        </p:nvSpPr>
        <p:spPr>
          <a:xfrm>
            <a:off x="1477076" y="5050107"/>
            <a:ext cx="8492833" cy="1477329"/>
          </a:xfrm>
          <a:prstGeom prst="wedgeRoundRectCallout">
            <a:avLst>
              <a:gd name="adj1" fmla="val -54175"/>
              <a:gd name="adj2" fmla="val 8951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14726C-302A-3345-2C62-8FD481E33D23}"/>
              </a:ext>
            </a:extLst>
          </p:cNvPr>
          <p:cNvSpPr txBox="1"/>
          <p:nvPr/>
        </p:nvSpPr>
        <p:spPr>
          <a:xfrm>
            <a:off x="1807058" y="5031058"/>
            <a:ext cx="795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Similar awareness of Realistic Medicine Principles across patients and staff, presenting opportunities to reflect 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Language used, and how accessible it really is for both groups,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our core message is, and how do we make the principles more accessible and meaningful to different groups</a:t>
            </a:r>
          </a:p>
        </p:txBody>
      </p:sp>
    </p:spTree>
    <p:extLst>
      <p:ext uri="{BB962C8B-B14F-4D97-AF65-F5344CB8AC3E}">
        <p14:creationId xmlns:p14="http://schemas.microsoft.com/office/powerpoint/2010/main" val="376584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Staff Responses​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CE06D-A3CF-0EB1-F0EB-719D98DF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What we heard from public?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0A3885C-C6A6-045A-717F-C32B2802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687" y="117175"/>
            <a:ext cx="1803838" cy="1300656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2384F5C-FD0B-7759-FC0C-251492C719E4}"/>
              </a:ext>
            </a:extLst>
          </p:cNvPr>
          <p:cNvSpPr/>
          <p:nvPr/>
        </p:nvSpPr>
        <p:spPr>
          <a:xfrm>
            <a:off x="768253" y="1918439"/>
            <a:ext cx="5619564" cy="3145346"/>
          </a:xfrm>
          <a:prstGeom prst="wedgeRoundRectCallout">
            <a:avLst>
              <a:gd name="adj1" fmla="val -33448"/>
              <a:gd name="adj2" fmla="val 6836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ea typeface="+mn-lt"/>
                <a:cs typeface="+mn-lt"/>
              </a:rPr>
              <a:t>What do you feel would better support you or other patients to have shared decision-making conversations?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Easier access to appointments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More time for discussion with Health Care Processionals</a:t>
            </a:r>
            <a:endParaRPr lang="en-GB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Open and honest communication </a:t>
            </a:r>
            <a:endParaRPr lang="en-GB" sz="2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11AD8D-0F00-8D8E-63CC-083694C09429}"/>
              </a:ext>
            </a:extLst>
          </p:cNvPr>
          <p:cNvSpPr/>
          <p:nvPr/>
        </p:nvSpPr>
        <p:spPr>
          <a:xfrm>
            <a:off x="7696200" y="3163589"/>
            <a:ext cx="4365325" cy="357723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66F4E9-D4AB-36CA-2134-E0F00BD2DDEF}"/>
              </a:ext>
            </a:extLst>
          </p:cNvPr>
          <p:cNvSpPr txBox="1"/>
          <p:nvPr/>
        </p:nvSpPr>
        <p:spPr>
          <a:xfrm>
            <a:off x="7918269" y="3333412"/>
            <a:ext cx="4012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Alongside these points, it was shared repeatedly by patients their openness to RM as an approach is very dependent on on staff being approachable and open to conversations.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It also came through strongly that after learning about shared decision-making, people showed a strong desire to be more proactive in healthcare discussions, particularly if encouraged by professionals. 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2670" y="2240408"/>
            <a:ext cx="1286109" cy="127590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3844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8EE0D-EF3C-11AC-EF95-13D0C6E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95547-41B2-2FD0-3351-85749C6EF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Staff Responses​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720CF-EEBA-3DE1-B3BF-90B93CA46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963590-0422-CF58-95F7-C67F452C7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A7870-2ABB-49F4-E773-00B1B04F8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7E04D-6CF9-6FA9-EAB7-630BF719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9DA17-F878-7F8C-55A9-80182895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What we heard from staff?</a:t>
            </a:r>
            <a:endParaRPr lang="en-GB" sz="4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866E8B3-5F89-8AEE-C261-57175508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687" y="117175"/>
            <a:ext cx="1803838" cy="1300656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A0117FA-85C1-FF27-9C50-EF8855C669C9}"/>
              </a:ext>
            </a:extLst>
          </p:cNvPr>
          <p:cNvSpPr/>
          <p:nvPr/>
        </p:nvSpPr>
        <p:spPr>
          <a:xfrm>
            <a:off x="768253" y="1918439"/>
            <a:ext cx="5619564" cy="3145346"/>
          </a:xfrm>
          <a:prstGeom prst="wedgeRoundRectCallout">
            <a:avLst>
              <a:gd name="adj1" fmla="val -33448"/>
              <a:gd name="adj2" fmla="val 6836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ea typeface="+mn-lt"/>
                <a:cs typeface="+mn-lt"/>
              </a:rPr>
              <a:t>What do you feel would better support you or patients to have shared decision-making conversations?</a:t>
            </a:r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Sufficient consultation time</a:t>
            </a:r>
            <a:endParaRPr lang="en-GB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Clear communication and respect</a:t>
            </a:r>
            <a:endParaRPr lang="en-GB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Information sharing better integrated into technology </a:t>
            </a:r>
            <a:endParaRPr lang="en-GB" sz="2400" dirty="0">
              <a:ea typeface="Calibri"/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287765-5129-AFD0-A022-764D220169D6}"/>
              </a:ext>
            </a:extLst>
          </p:cNvPr>
          <p:cNvSpPr/>
          <p:nvPr/>
        </p:nvSpPr>
        <p:spPr>
          <a:xfrm>
            <a:off x="7753350" y="2443782"/>
            <a:ext cx="4308176" cy="42970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E396-DBB2-6455-8228-F261ED52E1BC}"/>
              </a:ext>
            </a:extLst>
          </p:cNvPr>
          <p:cNvSpPr txBox="1"/>
          <p:nvPr/>
        </p:nvSpPr>
        <p:spPr>
          <a:xfrm>
            <a:off x="7946844" y="2801627"/>
            <a:ext cx="4012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From initial survey analysis, staff identified training and development they felt would help with Realistic Medicine: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Digital learning was identified as helpful, with a mix of interactive sessions and more practical learning experiences being suggested. 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Training and discussions around RM should be expanded to encompass all members of MDTs to better encompass the entire care pathway to improve the patient's journey. 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F8B91-A2B9-EE71-05D5-F11CD2B4F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390" y="1775677"/>
            <a:ext cx="1286109" cy="127590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361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C1E33-1FB0-9B3A-0D99-BC7D3628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Public Participation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15B42-C717-626D-E66F-024A5BB43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Our achievements so far</a:t>
            </a:r>
          </a:p>
          <a:p>
            <a:pPr algn="l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lue and black logo with text&#10;&#10;Description automatically generated">
            <a:extLst>
              <a:ext uri="{FF2B5EF4-FFF2-40B4-BE49-F238E27FC236}">
                <a16:creationId xmlns:a16="http://schemas.microsoft.com/office/drawing/2014/main" id="{1462AA99-D02B-61B6-6201-5836EAFE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136727"/>
            <a:ext cx="3737164" cy="2598832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87278859-1DB5-E016-EF96-49922A772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49" y="456975"/>
            <a:ext cx="3710736" cy="12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6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5e7fad-0194-4189-bc6a-d44a664378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3317150873C41BD3D37309CC6EF48" ma:contentTypeVersion="17" ma:contentTypeDescription="Create a new document." ma:contentTypeScope="" ma:versionID="6faa95f653176ad93fa90e4a849ffbf0">
  <xsd:schema xmlns:xsd="http://www.w3.org/2001/XMLSchema" xmlns:xs="http://www.w3.org/2001/XMLSchema" xmlns:p="http://schemas.microsoft.com/office/2006/metadata/properties" xmlns:ns3="6b5e7fad-0194-4189-bc6a-d44a6643788e" xmlns:ns4="5c30a078-b67b-414b-a9cf-d0d535ea1fa3" targetNamespace="http://schemas.microsoft.com/office/2006/metadata/properties" ma:root="true" ma:fieldsID="244061654243b2a2fa1210b9a3629483" ns3:_="" ns4:_="">
    <xsd:import namespace="6b5e7fad-0194-4189-bc6a-d44a6643788e"/>
    <xsd:import namespace="5c30a078-b67b-414b-a9cf-d0d535ea1f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e7fad-0194-4189-bc6a-d44a66437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0a078-b67b-414b-a9cf-d0d535ea1f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FA48A-5703-470C-9D5E-F76DEE009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D7033-82FD-42CD-BFB5-33A7BCFCAE3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5c30a078-b67b-414b-a9cf-d0d535ea1fa3"/>
    <ds:schemaRef ds:uri="http://schemas.microsoft.com/office/2006/documentManagement/types"/>
    <ds:schemaRef ds:uri="6b5e7fad-0194-4189-bc6a-d44a664378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6E6BBF-749B-4A0E-8B43-AE6218512C8C}">
  <ds:schemaRefs>
    <ds:schemaRef ds:uri="5c30a078-b67b-414b-a9cf-d0d535ea1fa3"/>
    <ds:schemaRef ds:uri="6b5e7fad-0194-4189-bc6a-d44a664378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4199b9c-a89e-442f-9799-431511f14748}" enabled="1" method="Privileged" siteId="{10efe0bd-a030-4bca-809c-b5e6745e499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16747</TotalTime>
  <Words>1579</Words>
  <Application>Microsoft Office PowerPoint</Application>
  <PresentationFormat>Widescreen</PresentationFormat>
  <Paragraphs>225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High Tower Text</vt:lpstr>
      <vt:lpstr>system-ui</vt:lpstr>
      <vt:lpstr>Office Theme</vt:lpstr>
      <vt:lpstr>PowerPoint Presentation</vt:lpstr>
      <vt:lpstr>Where we were​</vt:lpstr>
      <vt:lpstr>What did we do?</vt:lpstr>
      <vt:lpstr>What we got back and reflections</vt:lpstr>
      <vt:lpstr>Have you heard about Realistic Medicine ? </vt:lpstr>
      <vt:lpstr>Familiarity with the Principles of Realistic Medicine​</vt:lpstr>
      <vt:lpstr>What we heard from public?</vt:lpstr>
      <vt:lpstr>What we heard from staff?</vt:lpstr>
      <vt:lpstr>Public Participation</vt:lpstr>
      <vt:lpstr>What did we do?</vt:lpstr>
      <vt:lpstr>Text Message Reminders and Appointment Letters</vt:lpstr>
      <vt:lpstr>Hits to the RM Webpage</vt:lpstr>
      <vt:lpstr>Local paper  The Falkirk Herald</vt:lpstr>
      <vt:lpstr>Community Events</vt:lpstr>
      <vt:lpstr>How do you achieve results?  Webteam eHealth Governance  Comms TRAK team Health &amp; Corporate Record Services Care Opinion Scottish Ambulance Service Health and Social Care Partnership Steering Group 3rd sector  </vt:lpstr>
      <vt:lpstr>  Future Plans, sharing learning </vt:lpstr>
      <vt:lpstr>Table Discussion</vt:lpstr>
      <vt:lpstr>Get in touch</vt:lpstr>
    </vt:vector>
  </TitlesOfParts>
  <Company>NHS Forth Valley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Participation</dc:title>
  <dc:creator>Samantha Goudie (NHS Forth Valley)</dc:creator>
  <cp:lastModifiedBy>Anne Leitch</cp:lastModifiedBy>
  <cp:revision>554</cp:revision>
  <dcterms:created xsi:type="dcterms:W3CDTF">2024-03-19T13:11:58Z</dcterms:created>
  <dcterms:modified xsi:type="dcterms:W3CDTF">2024-04-25T08:00:44Z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0x0101005073317150873C41BD3D37309CC6EF48</vt:lpwstr>
  </property>
</Properties>
</file>