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29"/>
  </p:notesMasterIdLst>
  <p:sldIdLst>
    <p:sldId id="303" r:id="rId6"/>
    <p:sldId id="300" r:id="rId7"/>
    <p:sldId id="316" r:id="rId8"/>
    <p:sldId id="366" r:id="rId9"/>
    <p:sldId id="327" r:id="rId10"/>
    <p:sldId id="328" r:id="rId11"/>
    <p:sldId id="331" r:id="rId12"/>
    <p:sldId id="378" r:id="rId13"/>
    <p:sldId id="418" r:id="rId14"/>
    <p:sldId id="419" r:id="rId15"/>
    <p:sldId id="386" r:id="rId16"/>
    <p:sldId id="395" r:id="rId17"/>
    <p:sldId id="398" r:id="rId18"/>
    <p:sldId id="338" r:id="rId19"/>
    <p:sldId id="428" r:id="rId20"/>
    <p:sldId id="422" r:id="rId21"/>
    <p:sldId id="423" r:id="rId22"/>
    <p:sldId id="350" r:id="rId23"/>
    <p:sldId id="426" r:id="rId24"/>
    <p:sldId id="358" r:id="rId25"/>
    <p:sldId id="347" r:id="rId26"/>
    <p:sldId id="473" r:id="rId27"/>
    <p:sldId id="474" r:id="rId2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92"/>
    <a:srgbClr val="B9FAFF"/>
    <a:srgbClr val="FFFFFF"/>
    <a:srgbClr val="FEEAD2"/>
    <a:srgbClr val="602365"/>
    <a:srgbClr val="189DD9"/>
    <a:srgbClr val="642469"/>
    <a:srgbClr val="00516A"/>
    <a:srgbClr val="00468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E012E-29E8-4866-8F37-59732ADBD5A5}" v="3" dt="2024-04-15T10:08:2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235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392" y="96"/>
      </p:cViewPr>
      <p:guideLst>
        <p:guide orient="horz" pos="30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4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Graham (NHS Healthcare Improvement Scotland)" userId="faa33b42-189b-4309-97d2-78a58aaed0c0" providerId="ADAL" clId="{F707717F-4216-4534-9A48-68E8EB44C575}"/>
    <pc:docChg chg="undo custSel delSld modSld">
      <pc:chgData name="Diane Graham (NHS Healthcare Improvement Scotland)" userId="faa33b42-189b-4309-97d2-78a58aaed0c0" providerId="ADAL" clId="{F707717F-4216-4534-9A48-68E8EB44C575}" dt="2024-04-01T13:21:37.803" v="173" actId="47"/>
      <pc:docMkLst>
        <pc:docMk/>
      </pc:docMkLst>
      <pc:sldChg chg="del">
        <pc:chgData name="Diane Graham (NHS Healthcare Improvement Scotland)" userId="faa33b42-189b-4309-97d2-78a58aaed0c0" providerId="ADAL" clId="{F707717F-4216-4534-9A48-68E8EB44C575}" dt="2024-04-01T13:21:27.218" v="170" actId="47"/>
        <pc:sldMkLst>
          <pc:docMk/>
          <pc:sldMk cId="2989368815" sldId="356"/>
        </pc:sldMkLst>
      </pc:sldChg>
      <pc:sldChg chg="del">
        <pc:chgData name="Diane Graham (NHS Healthcare Improvement Scotland)" userId="faa33b42-189b-4309-97d2-78a58aaed0c0" providerId="ADAL" clId="{F707717F-4216-4534-9A48-68E8EB44C575}" dt="2024-04-01T13:21:30.228" v="171" actId="47"/>
        <pc:sldMkLst>
          <pc:docMk/>
          <pc:sldMk cId="376261913" sldId="380"/>
        </pc:sldMkLst>
      </pc:sldChg>
      <pc:sldChg chg="del">
        <pc:chgData name="Diane Graham (NHS Healthcare Improvement Scotland)" userId="faa33b42-189b-4309-97d2-78a58aaed0c0" providerId="ADAL" clId="{F707717F-4216-4534-9A48-68E8EB44C575}" dt="2024-04-01T13:21:36.486" v="172" actId="47"/>
        <pc:sldMkLst>
          <pc:docMk/>
          <pc:sldMk cId="2000125968" sldId="424"/>
        </pc:sldMkLst>
      </pc:sldChg>
      <pc:sldChg chg="del">
        <pc:chgData name="Diane Graham (NHS Healthcare Improvement Scotland)" userId="faa33b42-189b-4309-97d2-78a58aaed0c0" providerId="ADAL" clId="{F707717F-4216-4534-9A48-68E8EB44C575}" dt="2024-04-01T13:21:37.803" v="173" actId="47"/>
        <pc:sldMkLst>
          <pc:docMk/>
          <pc:sldMk cId="1949768019" sldId="425"/>
        </pc:sldMkLst>
      </pc:sldChg>
      <pc:sldChg chg="del">
        <pc:chgData name="Diane Graham (NHS Healthcare Improvement Scotland)" userId="faa33b42-189b-4309-97d2-78a58aaed0c0" providerId="ADAL" clId="{F707717F-4216-4534-9A48-68E8EB44C575}" dt="2024-04-01T13:12:30.744" v="0" actId="47"/>
        <pc:sldMkLst>
          <pc:docMk/>
          <pc:sldMk cId="143377777" sldId="427"/>
        </pc:sldMkLst>
      </pc:sldChg>
      <pc:sldChg chg="addSp delSp modSp mod">
        <pc:chgData name="Diane Graham (NHS Healthcare Improvement Scotland)" userId="faa33b42-189b-4309-97d2-78a58aaed0c0" providerId="ADAL" clId="{F707717F-4216-4534-9A48-68E8EB44C575}" dt="2024-04-01T13:18:55.069" v="169"/>
        <pc:sldMkLst>
          <pc:docMk/>
          <pc:sldMk cId="2427637393" sldId="473"/>
        </pc:sldMkLst>
        <pc:spChg chg="add del">
          <ac:chgData name="Diane Graham (NHS Healthcare Improvement Scotland)" userId="faa33b42-189b-4309-97d2-78a58aaed0c0" providerId="ADAL" clId="{F707717F-4216-4534-9A48-68E8EB44C575}" dt="2024-04-01T13:14:05.956" v="37" actId="22"/>
          <ac:spMkLst>
            <pc:docMk/>
            <pc:sldMk cId="2427637393" sldId="473"/>
            <ac:spMk id="4" creationId="{CD528818-4CAA-EAFF-5B75-DD8ECC10DE62}"/>
          </ac:spMkLst>
        </pc:spChg>
        <pc:spChg chg="add del">
          <ac:chgData name="Diane Graham (NHS Healthcare Improvement Scotland)" userId="faa33b42-189b-4309-97d2-78a58aaed0c0" providerId="ADAL" clId="{F707717F-4216-4534-9A48-68E8EB44C575}" dt="2024-04-01T13:14:09.745" v="39" actId="22"/>
          <ac:spMkLst>
            <pc:docMk/>
            <pc:sldMk cId="2427637393" sldId="473"/>
            <ac:spMk id="6" creationId="{01FF255A-EFC5-E0B9-0A4C-2AFA2620C80F}"/>
          </ac:spMkLst>
        </pc:spChg>
        <pc:spChg chg="mod">
          <ac:chgData name="Diane Graham (NHS Healthcare Improvement Scotland)" userId="faa33b42-189b-4309-97d2-78a58aaed0c0" providerId="ADAL" clId="{F707717F-4216-4534-9A48-68E8EB44C575}" dt="2024-04-01T13:13:05.396" v="32" actId="1035"/>
          <ac:spMkLst>
            <pc:docMk/>
            <pc:sldMk cId="2427637393" sldId="473"/>
            <ac:spMk id="8" creationId="{00000000-0000-0000-0000-000000000000}"/>
          </ac:spMkLst>
        </pc:spChg>
        <pc:spChg chg="mod">
          <ac:chgData name="Diane Graham (NHS Healthcare Improvement Scotland)" userId="faa33b42-189b-4309-97d2-78a58aaed0c0" providerId="ADAL" clId="{F707717F-4216-4534-9A48-68E8EB44C575}" dt="2024-04-01T13:14:30.037" v="62" actId="20577"/>
          <ac:spMkLst>
            <pc:docMk/>
            <pc:sldMk cId="2427637393" sldId="473"/>
            <ac:spMk id="9" creationId="{00000000-0000-0000-0000-000000000000}"/>
          </ac:spMkLst>
        </pc:spChg>
        <pc:spChg chg="add del">
          <ac:chgData name="Diane Graham (NHS Healthcare Improvement Scotland)" userId="faa33b42-189b-4309-97d2-78a58aaed0c0" providerId="ADAL" clId="{F707717F-4216-4534-9A48-68E8EB44C575}" dt="2024-04-01T13:14:15.283" v="41" actId="22"/>
          <ac:spMkLst>
            <pc:docMk/>
            <pc:sldMk cId="2427637393" sldId="473"/>
            <ac:spMk id="11" creationId="{B2668444-3667-F607-DB45-34D174DC4C53}"/>
          </ac:spMkLst>
        </pc:spChg>
        <pc:spChg chg="mod">
          <ac:chgData name="Diane Graham (NHS Healthcare Improvement Scotland)" userId="faa33b42-189b-4309-97d2-78a58aaed0c0" providerId="ADAL" clId="{F707717F-4216-4534-9A48-68E8EB44C575}" dt="2024-04-01T13:12:57.788" v="4" actId="1076"/>
          <ac:spMkLst>
            <pc:docMk/>
            <pc:sldMk cId="2427637393" sldId="473"/>
            <ac:spMk id="15" creationId="{00000000-0000-0000-0000-000000000000}"/>
          </ac:spMkLst>
        </pc:spChg>
        <pc:spChg chg="add mod">
          <ac:chgData name="Diane Graham (NHS Healthcare Improvement Scotland)" userId="faa33b42-189b-4309-97d2-78a58aaed0c0" providerId="ADAL" clId="{F707717F-4216-4534-9A48-68E8EB44C575}" dt="2024-04-01T13:17:51.462" v="168" actId="1076"/>
          <ac:spMkLst>
            <pc:docMk/>
            <pc:sldMk cId="2427637393" sldId="473"/>
            <ac:spMk id="16" creationId="{1F635D9E-29BB-7AB4-EC40-27BD62710847}"/>
          </ac:spMkLst>
        </pc:spChg>
        <pc:spChg chg="add mod">
          <ac:chgData name="Diane Graham (NHS Healthcare Improvement Scotland)" userId="faa33b42-189b-4309-97d2-78a58aaed0c0" providerId="ADAL" clId="{F707717F-4216-4534-9A48-68E8EB44C575}" dt="2024-04-01T13:18:55.069" v="169"/>
          <ac:spMkLst>
            <pc:docMk/>
            <pc:sldMk cId="2427637393" sldId="473"/>
            <ac:spMk id="17" creationId="{85F8E1CA-7EB0-67F2-2C24-B633C396D818}"/>
          </ac:spMkLst>
        </pc:spChg>
        <pc:spChg chg="add del mod">
          <ac:chgData name="Diane Graham (NHS Healthcare Improvement Scotland)" userId="faa33b42-189b-4309-97d2-78a58aaed0c0" providerId="ADAL" clId="{F707717F-4216-4534-9A48-68E8EB44C575}" dt="2024-04-01T13:16:47.079" v="141" actId="478"/>
          <ac:spMkLst>
            <pc:docMk/>
            <pc:sldMk cId="2427637393" sldId="473"/>
            <ac:spMk id="18" creationId="{33325C29-441E-CE5D-8C9F-504FA1D2D938}"/>
          </ac:spMkLst>
        </pc:spChg>
        <pc:picChg chg="add mod">
          <ac:chgData name="Diane Graham (NHS Healthcare Improvement Scotland)" userId="faa33b42-189b-4309-97d2-78a58aaed0c0" providerId="ADAL" clId="{F707717F-4216-4534-9A48-68E8EB44C575}" dt="2024-04-01T13:17:16.518" v="149" actId="208"/>
          <ac:picMkLst>
            <pc:docMk/>
            <pc:sldMk cId="2427637393" sldId="473"/>
            <ac:picMk id="2" creationId="{C6EC07F4-999D-34B8-9847-388CD6D01636}"/>
          </ac:picMkLst>
        </pc:picChg>
        <pc:picChg chg="mod">
          <ac:chgData name="Diane Graham (NHS Healthcare Improvement Scotland)" userId="faa33b42-189b-4309-97d2-78a58aaed0c0" providerId="ADAL" clId="{F707717F-4216-4534-9A48-68E8EB44C575}" dt="2024-04-01T13:13:05.396" v="32" actId="1035"/>
          <ac:picMkLst>
            <pc:docMk/>
            <pc:sldMk cId="2427637393" sldId="473"/>
            <ac:picMk id="12" creationId="{00000000-0000-0000-0000-000000000000}"/>
          </ac:picMkLst>
        </pc:picChg>
        <pc:picChg chg="mod">
          <ac:chgData name="Diane Graham (NHS Healthcare Improvement Scotland)" userId="faa33b42-189b-4309-97d2-78a58aaed0c0" providerId="ADAL" clId="{F707717F-4216-4534-9A48-68E8EB44C575}" dt="2024-04-01T13:12:57.788" v="4" actId="1076"/>
          <ac:picMkLst>
            <pc:docMk/>
            <pc:sldMk cId="2427637393" sldId="473"/>
            <ac:picMk id="14" creationId="{00000000-0000-0000-0000-000000000000}"/>
          </ac:picMkLst>
        </pc:picChg>
        <pc:picChg chg="add mod">
          <ac:chgData name="Diane Graham (NHS Healthcare Improvement Scotland)" userId="faa33b42-189b-4309-97d2-78a58aaed0c0" providerId="ADAL" clId="{F707717F-4216-4534-9A48-68E8EB44C575}" dt="2024-04-01T13:17:38.968" v="165" actId="1036"/>
          <ac:picMkLst>
            <pc:docMk/>
            <pc:sldMk cId="2427637393" sldId="473"/>
            <ac:picMk id="20" creationId="{8D4297AE-0D21-82E5-1AE7-14D27CDDFAC0}"/>
          </ac:picMkLst>
        </pc:picChg>
      </pc:sldChg>
    </pc:docChg>
  </pc:docChgLst>
  <pc:docChgLst>
    <pc:chgData name="Diane Graham (NHS Healthcare Improvement Scotland)" userId="faa33b42-189b-4309-97d2-78a58aaed0c0" providerId="ADAL" clId="{ECBE012E-29E8-4866-8F37-59732ADBD5A5}"/>
    <pc:docChg chg="custSel addSld modSld">
      <pc:chgData name="Diane Graham (NHS Healthcare Improvement Scotland)" userId="faa33b42-189b-4309-97d2-78a58aaed0c0" providerId="ADAL" clId="{ECBE012E-29E8-4866-8F37-59732ADBD5A5}" dt="2024-04-15T10:08:50.965" v="275" actId="1076"/>
      <pc:docMkLst>
        <pc:docMk/>
      </pc:docMkLst>
      <pc:sldChg chg="modSp mod">
        <pc:chgData name="Diane Graham (NHS Healthcare Improvement Scotland)" userId="faa33b42-189b-4309-97d2-78a58aaed0c0" providerId="ADAL" clId="{ECBE012E-29E8-4866-8F37-59732ADBD5A5}" dt="2024-04-15T09:59:02.380" v="172"/>
        <pc:sldMkLst>
          <pc:docMk/>
          <pc:sldMk cId="2794710102" sldId="300"/>
        </pc:sldMkLst>
        <pc:spChg chg="mod">
          <ac:chgData name="Diane Graham (NHS Healthcare Improvement Scotland)" userId="faa33b42-189b-4309-97d2-78a58aaed0c0" providerId="ADAL" clId="{ECBE012E-29E8-4866-8F37-59732ADBD5A5}" dt="2024-04-15T09:59:02.380" v="172"/>
          <ac:spMkLst>
            <pc:docMk/>
            <pc:sldMk cId="2794710102" sldId="300"/>
            <ac:spMk id="17" creationId="{517A13EE-CFF2-4F86-A7D8-B6AD50F49363}"/>
          </ac:spMkLst>
        </pc:spChg>
      </pc:sldChg>
      <pc:sldChg chg="modSp mod">
        <pc:chgData name="Diane Graham (NHS Healthcare Improvement Scotland)" userId="faa33b42-189b-4309-97d2-78a58aaed0c0" providerId="ADAL" clId="{ECBE012E-29E8-4866-8F37-59732ADBD5A5}" dt="2024-04-15T09:51:48.757" v="102" actId="20577"/>
        <pc:sldMkLst>
          <pc:docMk/>
          <pc:sldMk cId="4023721864" sldId="347"/>
        </pc:sldMkLst>
        <pc:spChg chg="mod">
          <ac:chgData name="Diane Graham (NHS Healthcare Improvement Scotland)" userId="faa33b42-189b-4309-97d2-78a58aaed0c0" providerId="ADAL" clId="{ECBE012E-29E8-4866-8F37-59732ADBD5A5}" dt="2024-04-15T09:51:48.757" v="102" actId="20577"/>
          <ac:spMkLst>
            <pc:docMk/>
            <pc:sldMk cId="4023721864" sldId="347"/>
            <ac:spMk id="2" creationId="{1583B4AA-E44B-8B55-98CE-77F12F3CF62D}"/>
          </ac:spMkLst>
        </pc:spChg>
      </pc:sldChg>
      <pc:sldChg chg="mod modShow modNotesTx">
        <pc:chgData name="Diane Graham (NHS Healthcare Improvement Scotland)" userId="faa33b42-189b-4309-97d2-78a58aaed0c0" providerId="ADAL" clId="{ECBE012E-29E8-4866-8F37-59732ADBD5A5}" dt="2024-04-15T09:54:21.870" v="104" actId="729"/>
        <pc:sldMkLst>
          <pc:docMk/>
          <pc:sldMk cId="704427979" sldId="366"/>
        </pc:sldMkLst>
      </pc:sldChg>
      <pc:sldChg chg="addSp delSp modSp mod">
        <pc:chgData name="Diane Graham (NHS Healthcare Improvement Scotland)" userId="faa33b42-189b-4309-97d2-78a58aaed0c0" providerId="ADAL" clId="{ECBE012E-29E8-4866-8F37-59732ADBD5A5}" dt="2024-04-15T10:08:50.965" v="275" actId="1076"/>
        <pc:sldMkLst>
          <pc:docMk/>
          <pc:sldMk cId="2427637393" sldId="473"/>
        </pc:sldMkLst>
        <pc:spChg chg="add mod">
          <ac:chgData name="Diane Graham (NHS Healthcare Improvement Scotland)" userId="faa33b42-189b-4309-97d2-78a58aaed0c0" providerId="ADAL" clId="{ECBE012E-29E8-4866-8F37-59732ADBD5A5}" dt="2024-04-15T10:08:50.965" v="275" actId="1076"/>
          <ac:spMkLst>
            <pc:docMk/>
            <pc:sldMk cId="2427637393" sldId="473"/>
            <ac:spMk id="4" creationId="{0328D553-4F0E-9D3D-2197-5D3CC787A48B}"/>
          </ac:spMkLst>
        </pc:spChg>
        <pc:spChg chg="del">
          <ac:chgData name="Diane Graham (NHS Healthcare Improvement Scotland)" userId="faa33b42-189b-4309-97d2-78a58aaed0c0" providerId="ADAL" clId="{ECBE012E-29E8-4866-8F37-59732ADBD5A5}" dt="2024-04-15T09:56:46.481" v="106" actId="21"/>
          <ac:spMkLst>
            <pc:docMk/>
            <pc:sldMk cId="2427637393" sldId="473"/>
            <ac:spMk id="8" creationId="{00000000-0000-0000-0000-000000000000}"/>
          </ac:spMkLst>
        </pc:spChg>
        <pc:spChg chg="mod">
          <ac:chgData name="Diane Graham (NHS Healthcare Improvement Scotland)" userId="faa33b42-189b-4309-97d2-78a58aaed0c0" providerId="ADAL" clId="{ECBE012E-29E8-4866-8F37-59732ADBD5A5}" dt="2024-04-15T09:58:51.524" v="169" actId="20577"/>
          <ac:spMkLst>
            <pc:docMk/>
            <pc:sldMk cId="2427637393" sldId="473"/>
            <ac:spMk id="9" creationId="{00000000-0000-0000-0000-000000000000}"/>
          </ac:spMkLst>
        </pc:spChg>
        <pc:spChg chg="del">
          <ac:chgData name="Diane Graham (NHS Healthcare Improvement Scotland)" userId="faa33b42-189b-4309-97d2-78a58aaed0c0" providerId="ADAL" clId="{ECBE012E-29E8-4866-8F37-59732ADBD5A5}" dt="2024-04-15T09:56:46.481" v="106" actId="21"/>
          <ac:spMkLst>
            <pc:docMk/>
            <pc:sldMk cId="2427637393" sldId="473"/>
            <ac:spMk id="15" creationId="{00000000-0000-0000-0000-000000000000}"/>
          </ac:spMkLst>
        </pc:spChg>
        <pc:spChg chg="mod">
          <ac:chgData name="Diane Graham (NHS Healthcare Improvement Scotland)" userId="faa33b42-189b-4309-97d2-78a58aaed0c0" providerId="ADAL" clId="{ECBE012E-29E8-4866-8F37-59732ADBD5A5}" dt="2024-04-15T10:03:04.317" v="265" actId="1035"/>
          <ac:spMkLst>
            <pc:docMk/>
            <pc:sldMk cId="2427637393" sldId="473"/>
            <ac:spMk id="16" creationId="{1F635D9E-29BB-7AB4-EC40-27BD62710847}"/>
          </ac:spMkLst>
        </pc:spChg>
        <pc:spChg chg="mod">
          <ac:chgData name="Diane Graham (NHS Healthcare Improvement Scotland)" userId="faa33b42-189b-4309-97d2-78a58aaed0c0" providerId="ADAL" clId="{ECBE012E-29E8-4866-8F37-59732ADBD5A5}" dt="2024-04-15T10:02:58.776" v="256" actId="1036"/>
          <ac:spMkLst>
            <pc:docMk/>
            <pc:sldMk cId="2427637393" sldId="473"/>
            <ac:spMk id="17" creationId="{85F8E1CA-7EB0-67F2-2C24-B633C396D818}"/>
          </ac:spMkLst>
        </pc:spChg>
        <pc:picChg chg="mod">
          <ac:chgData name="Diane Graham (NHS Healthcare Improvement Scotland)" userId="faa33b42-189b-4309-97d2-78a58aaed0c0" providerId="ADAL" clId="{ECBE012E-29E8-4866-8F37-59732ADBD5A5}" dt="2024-04-15T10:03:04.317" v="265" actId="1035"/>
          <ac:picMkLst>
            <pc:docMk/>
            <pc:sldMk cId="2427637393" sldId="473"/>
            <ac:picMk id="2" creationId="{C6EC07F4-999D-34B8-9847-388CD6D01636}"/>
          </ac:picMkLst>
        </pc:picChg>
        <pc:picChg chg="add mod">
          <ac:chgData name="Diane Graham (NHS Healthcare Improvement Scotland)" userId="faa33b42-189b-4309-97d2-78a58aaed0c0" providerId="ADAL" clId="{ECBE012E-29E8-4866-8F37-59732ADBD5A5}" dt="2024-04-15T10:08:45.260" v="274" actId="1076"/>
          <ac:picMkLst>
            <pc:docMk/>
            <pc:sldMk cId="2427637393" sldId="473"/>
            <ac:picMk id="6" creationId="{3158CBA6-B433-E476-4EAB-376D5B0F79A9}"/>
          </ac:picMkLst>
        </pc:picChg>
        <pc:picChg chg="del">
          <ac:chgData name="Diane Graham (NHS Healthcare Improvement Scotland)" userId="faa33b42-189b-4309-97d2-78a58aaed0c0" providerId="ADAL" clId="{ECBE012E-29E8-4866-8F37-59732ADBD5A5}" dt="2024-04-15T09:56:46.481" v="106" actId="21"/>
          <ac:picMkLst>
            <pc:docMk/>
            <pc:sldMk cId="2427637393" sldId="473"/>
            <ac:picMk id="12" creationId="{00000000-0000-0000-0000-000000000000}"/>
          </ac:picMkLst>
        </pc:picChg>
        <pc:picChg chg="del">
          <ac:chgData name="Diane Graham (NHS Healthcare Improvement Scotland)" userId="faa33b42-189b-4309-97d2-78a58aaed0c0" providerId="ADAL" clId="{ECBE012E-29E8-4866-8F37-59732ADBD5A5}" dt="2024-04-15T09:56:46.481" v="106" actId="21"/>
          <ac:picMkLst>
            <pc:docMk/>
            <pc:sldMk cId="2427637393" sldId="473"/>
            <ac:picMk id="14" creationId="{00000000-0000-0000-0000-000000000000}"/>
          </ac:picMkLst>
        </pc:picChg>
        <pc:picChg chg="mod">
          <ac:chgData name="Diane Graham (NHS Healthcare Improvement Scotland)" userId="faa33b42-189b-4309-97d2-78a58aaed0c0" providerId="ADAL" clId="{ECBE012E-29E8-4866-8F37-59732ADBD5A5}" dt="2024-04-15T10:02:58.776" v="256" actId="1036"/>
          <ac:picMkLst>
            <pc:docMk/>
            <pc:sldMk cId="2427637393" sldId="473"/>
            <ac:picMk id="20" creationId="{8D4297AE-0D21-82E5-1AE7-14D27CDDFAC0}"/>
          </ac:picMkLst>
        </pc:picChg>
      </pc:sldChg>
      <pc:sldChg chg="addSp delSp modSp add mod">
        <pc:chgData name="Diane Graham (NHS Healthcare Improvement Scotland)" userId="faa33b42-189b-4309-97d2-78a58aaed0c0" providerId="ADAL" clId="{ECBE012E-29E8-4866-8F37-59732ADBD5A5}" dt="2024-04-15T09:58:32.209" v="156" actId="6549"/>
        <pc:sldMkLst>
          <pc:docMk/>
          <pc:sldMk cId="3330943681" sldId="474"/>
        </pc:sldMkLst>
        <pc:spChg chg="add del mod">
          <ac:chgData name="Diane Graham (NHS Healthcare Improvement Scotland)" userId="faa33b42-189b-4309-97d2-78a58aaed0c0" providerId="ADAL" clId="{ECBE012E-29E8-4866-8F37-59732ADBD5A5}" dt="2024-04-15T09:58:03.849" v="115" actId="478"/>
          <ac:spMkLst>
            <pc:docMk/>
            <pc:sldMk cId="3330943681" sldId="474"/>
            <ac:spMk id="3" creationId="{00000000-0000-0000-0000-000000000000}"/>
          </ac:spMkLst>
        </pc:spChg>
        <pc:spChg chg="add del mod ord">
          <ac:chgData name="Diane Graham (NHS Healthcare Improvement Scotland)" userId="faa33b42-189b-4309-97d2-78a58aaed0c0" providerId="ADAL" clId="{ECBE012E-29E8-4866-8F37-59732ADBD5A5}" dt="2024-04-15T09:57:56.801" v="112" actId="478"/>
          <ac:spMkLst>
            <pc:docMk/>
            <pc:sldMk cId="3330943681" sldId="474"/>
            <ac:spMk id="8" creationId="{00000000-0000-0000-0000-000000000000}"/>
          </ac:spMkLst>
        </pc:spChg>
        <pc:spChg chg="mod">
          <ac:chgData name="Diane Graham (NHS Healthcare Improvement Scotland)" userId="faa33b42-189b-4309-97d2-78a58aaed0c0" providerId="ADAL" clId="{ECBE012E-29E8-4866-8F37-59732ADBD5A5}" dt="2024-04-15T09:58:15.140" v="136" actId="20577"/>
          <ac:spMkLst>
            <pc:docMk/>
            <pc:sldMk cId="3330943681" sldId="474"/>
            <ac:spMk id="9" creationId="{00000000-0000-0000-0000-000000000000}"/>
          </ac:spMkLst>
        </pc:spChg>
        <pc:spChg chg="mod">
          <ac:chgData name="Diane Graham (NHS Healthcare Improvement Scotland)" userId="faa33b42-189b-4309-97d2-78a58aaed0c0" providerId="ADAL" clId="{ECBE012E-29E8-4866-8F37-59732ADBD5A5}" dt="2024-04-15T09:58:32.209" v="156" actId="6549"/>
          <ac:spMkLst>
            <pc:docMk/>
            <pc:sldMk cId="3330943681" sldId="474"/>
            <ac:spMk id="17" creationId="{517A13EE-CFF2-4F86-A7D8-B6AD50F49363}"/>
          </ac:spMkLst>
        </pc:spChg>
        <pc:picChg chg="add del mod">
          <ac:chgData name="Diane Graham (NHS Healthcare Improvement Scotland)" userId="faa33b42-189b-4309-97d2-78a58aaed0c0" providerId="ADAL" clId="{ECBE012E-29E8-4866-8F37-59732ADBD5A5}" dt="2024-04-15T09:58:00.918" v="114" actId="478"/>
          <ac:picMkLst>
            <pc:docMk/>
            <pc:sldMk cId="3330943681" sldId="474"/>
            <ac:picMk id="2" creationId="{00000000-0000-0000-0000-000000000000}"/>
          </ac:picMkLst>
        </pc:picChg>
        <pc:picChg chg="add del mod">
          <ac:chgData name="Diane Graham (NHS Healthcare Improvement Scotland)" userId="faa33b42-189b-4309-97d2-78a58aaed0c0" providerId="ADAL" clId="{ECBE012E-29E8-4866-8F37-59732ADBD5A5}" dt="2024-04-15T09:57:58.986" v="113" actId="478"/>
          <ac:picMkLst>
            <pc:docMk/>
            <pc:sldMk cId="3330943681" sldId="474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BA7C-F372-8733-48A7-23AAD7E4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3FF72-7BFF-1E95-351D-39CF7507D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FFAD5-A98C-9399-01E6-2B776C22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7F6DD-ADFF-9590-D5AF-821A1995F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2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9CFEC-4CEF-49FA-841B-D3567E70B3F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5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0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Keep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Discovery Conversations as the first step of the wider CEIM framework</a:t>
            </a:r>
          </a:p>
          <a:p>
            <a:r>
              <a:rPr lang="en-GB" dirty="0">
                <a:ea typeface="Calibri"/>
                <a:cs typeface="Calibri"/>
              </a:rPr>
              <a:t>Links to embedded and sustained improvement in the organisation</a:t>
            </a:r>
          </a:p>
          <a:p>
            <a:r>
              <a:rPr lang="en-GB" dirty="0">
                <a:ea typeface="Calibri"/>
                <a:cs typeface="Calibri"/>
              </a:rPr>
              <a:t>Not just a person-centred approach but an essential part of organisational approach to improvement.  'Nothing about me without me' etc </a:t>
            </a:r>
            <a:r>
              <a:rPr lang="en-GB" dirty="0" err="1">
                <a:ea typeface="Calibri"/>
                <a:cs typeface="Calibri"/>
              </a:rPr>
              <a:t>etc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r>
              <a:rPr lang="en-GB" dirty="0">
                <a:ea typeface="Calibri"/>
                <a:cs typeface="Calibri"/>
              </a:rPr>
              <a:t>Creating systems and services that work for the person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If we knock out slides 4-7 we can reference them by saying here 'discovery conversations have a clear evidence base, and help us to close the gap between what we hear through feedback and making sustained improvements'  etc </a:t>
            </a:r>
            <a:r>
              <a:rPr lang="en-GB" dirty="0" err="1">
                <a:ea typeface="Calibri"/>
                <a:cs typeface="Calibri"/>
              </a:rPr>
              <a:t>etc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Finish here at the 10 minute mark maximum (if we do this)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" y="1381"/>
            <a:ext cx="9156034" cy="51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" y="1381"/>
            <a:ext cx="9156034" cy="51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" y="1381"/>
            <a:ext cx="9156032" cy="51517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" y="1381"/>
            <a:ext cx="9156032" cy="51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99600" y="284400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996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68065" y="1266825"/>
            <a:ext cx="345553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00398" y="283355"/>
            <a:ext cx="8302539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68065" y="1266825"/>
            <a:ext cx="32165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996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879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600" y="284400"/>
            <a:ext cx="84240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600" y="1113750"/>
            <a:ext cx="8424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  <p:sldLayoutId id="214748369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u="none" kern="1200">
          <a:solidFill>
            <a:srgbClr val="008792"/>
          </a:solidFill>
          <a:uFill>
            <a:solidFill>
              <a:srgbClr val="00A2E5"/>
            </a:solidFill>
          </a:u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600" y="284400"/>
            <a:ext cx="84240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600" y="1113750"/>
            <a:ext cx="8424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u="none" kern="1200">
          <a:solidFill>
            <a:srgbClr val="008792"/>
          </a:solidFill>
          <a:uFill>
            <a:solidFill>
              <a:srgbClr val="00A2E5"/>
            </a:solidFill>
          </a:u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792"/>
        </a:buClr>
        <a:buFont typeface="Arial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55" y="4360829"/>
            <a:ext cx="751524" cy="474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94" y="4338227"/>
            <a:ext cx="496593" cy="492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862" y="4522561"/>
            <a:ext cx="1379467" cy="26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430" y="3206418"/>
            <a:ext cx="483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778" y="1540025"/>
            <a:ext cx="5403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How to collect and use feedback stories to improve outcomes and experiences of care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8778" y="299268"/>
            <a:ext cx="3156603" cy="97104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CEIM</a:t>
            </a:r>
            <a:r>
              <a:rPr lang="en-GB" sz="2000" b="1" dirty="0"/>
              <a:t> </a:t>
            </a:r>
          </a:p>
          <a:p>
            <a:r>
              <a:rPr lang="en-GB" sz="1600" dirty="0"/>
              <a:t>Experience improvement model for health and social care</a:t>
            </a:r>
            <a:endParaRPr lang="en-GB" sz="1600" b="1" dirty="0"/>
          </a:p>
          <a:p>
            <a:endParaRPr lang="en-GB" sz="2800" b="1" dirty="0"/>
          </a:p>
        </p:txBody>
      </p:sp>
      <p:pic>
        <p:nvPicPr>
          <p:cNvPr id="11" name="Picture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17" y="103068"/>
            <a:ext cx="3932149" cy="3687416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928024-4565-3670-D5D7-8ABEC3893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23" y="4439272"/>
            <a:ext cx="1313073" cy="396204"/>
          </a:xfrm>
          <a:prstGeom prst="rect">
            <a:avLst/>
          </a:prstGeom>
        </p:spPr>
      </p:pic>
      <p:pic>
        <p:nvPicPr>
          <p:cNvPr id="17" name="Picture 16" descr="A logo with white text">
            <a:extLst>
              <a:ext uri="{FF2B5EF4-FFF2-40B4-BE49-F238E27FC236}">
                <a16:creationId xmlns:a16="http://schemas.microsoft.com/office/drawing/2014/main" id="{B324A82C-94FF-D1E7-1141-99A92FD17A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0" t="10468" r="20413"/>
          <a:stretch/>
        </p:blipFill>
        <p:spPr>
          <a:xfrm>
            <a:off x="7751858" y="4012283"/>
            <a:ext cx="901306" cy="9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Mapping experience journey ‘touchpoints’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333"/>
            <a:ext cx="4028400" cy="424316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90738" y="1008762"/>
            <a:ext cx="4769727" cy="33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500" i="1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conversation framework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Touchpoints: </a:t>
            </a: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Moments of engagement or interaction with </a:t>
            </a:r>
            <a:r>
              <a:rPr lang="en-US" sz="2500" b="1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500" b="1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that are experienced or perceived by the person receiving care or support</a:t>
            </a:r>
          </a:p>
          <a:p>
            <a:pPr marL="266700" indent="-266700">
              <a:buFont typeface="Arial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427" y="4924926"/>
            <a:ext cx="16903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  <a:latin typeface="HendersonBCGSans-LightItalic"/>
              </a:rPr>
              <a:t>CC Image credit: Microsoft 365 Stock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8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423441" y="2552700"/>
            <a:ext cx="6220918" cy="1"/>
          </a:xfrm>
          <a:prstGeom prst="line">
            <a:avLst/>
          </a:prstGeom>
          <a:ln>
            <a:solidFill>
              <a:srgbClr val="00879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47749" y="2000250"/>
            <a:ext cx="1476000" cy="1044000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arriving in the service reception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2361" y="2049751"/>
            <a:ext cx="1476000" cy="1044000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being greeted by staff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6973" y="2032529"/>
            <a:ext cx="1743077" cy="1044000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complete admission documentation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851" y="223628"/>
            <a:ext cx="8488800" cy="548893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Experience journeys could be as simple as…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06" y="290907"/>
            <a:ext cx="8260109" cy="37557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Using discovery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206" y="1122082"/>
            <a:ext cx="8310464" cy="3643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225"/>
              </a:spcAft>
              <a:buNone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Discover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person’s experience by exploring the touchpoints across their experience journey using 1-2 broad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open-ended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questions or prompts at each journey touchpoint.</a:t>
            </a:r>
          </a:p>
          <a:p>
            <a:pPr marL="457200" indent="-457200">
              <a:spcAft>
                <a:spcPts val="225"/>
              </a:spcAft>
              <a:buFont typeface="+mj-lt"/>
              <a:buAutoNum type="arabicPeriod"/>
            </a:pPr>
            <a:endParaRPr lang="en-GB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lvl="1" indent="0">
              <a:spcAft>
                <a:spcPts val="225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me about…</a:t>
            </a:r>
          </a:p>
          <a:p>
            <a:pPr marL="447675" lvl="1" indent="0">
              <a:spcAft>
                <a:spcPts val="225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 me through what happened when…</a:t>
            </a:r>
          </a:p>
          <a:p>
            <a:pPr marL="447675" lvl="1" indent="0">
              <a:spcAft>
                <a:spcPts val="225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happened then?...</a:t>
            </a:r>
          </a:p>
          <a:p>
            <a:pPr marL="447675" lvl="1" indent="0">
              <a:spcAft>
                <a:spcPts val="225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came next?...</a:t>
            </a:r>
          </a:p>
          <a:p>
            <a:pPr marL="447675" lvl="1" indent="0">
              <a:spcAft>
                <a:spcPts val="225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else?...</a:t>
            </a:r>
          </a:p>
        </p:txBody>
      </p:sp>
    </p:spTree>
    <p:extLst>
      <p:ext uri="{BB962C8B-B14F-4D97-AF65-F5344CB8AC3E}">
        <p14:creationId xmlns:p14="http://schemas.microsoft.com/office/powerpoint/2010/main" val="117319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29" y="315631"/>
            <a:ext cx="7647858" cy="37557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Using digging deeper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444" y="1070791"/>
            <a:ext cx="8458257" cy="3643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 deeper to explore the experience and emotions around a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journey touchpoint and to clarify facts (aim for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1-5 questions per touchpoint)</a:t>
            </a:r>
          </a:p>
          <a:p>
            <a:pPr marL="747713" lvl="1" indent="0">
              <a:spcBef>
                <a:spcPts val="1200"/>
              </a:spcBef>
              <a:spcAft>
                <a:spcPts val="45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emotions (open questions): </a:t>
            </a:r>
          </a:p>
          <a:p>
            <a:pPr marL="1433512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that make you feel? </a:t>
            </a:r>
          </a:p>
          <a:p>
            <a:pPr marL="1433512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that feel like? </a:t>
            </a:r>
          </a:p>
          <a:p>
            <a:pPr marL="1433512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were your first impressions? </a:t>
            </a:r>
          </a:p>
          <a:p>
            <a:pPr marL="1433512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important to you about that?</a:t>
            </a:r>
          </a:p>
          <a:p>
            <a:pPr marL="1433512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me a little more about that</a:t>
            </a:r>
          </a:p>
          <a:p>
            <a:pPr marL="747712" lvl="2" indent="0">
              <a:spcBef>
                <a:spcPts val="0"/>
              </a:spcBef>
              <a:buNone/>
            </a:pPr>
            <a:endParaRPr lang="en-GB" sz="105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7713" lvl="1" indent="0">
              <a:spcBef>
                <a:spcPts val="600"/>
              </a:spcBef>
              <a:spcAft>
                <a:spcPts val="225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Clarify facts (closed questions): </a:t>
            </a:r>
          </a:p>
          <a:p>
            <a:pPr marL="1090612" lvl="3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who, what, when, why, how</a:t>
            </a:r>
          </a:p>
        </p:txBody>
      </p:sp>
    </p:spTree>
    <p:extLst>
      <p:ext uri="{BB962C8B-B14F-4D97-AF65-F5344CB8AC3E}">
        <p14:creationId xmlns:p14="http://schemas.microsoft.com/office/powerpoint/2010/main" val="340481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375148"/>
            <a:ext cx="9144000" cy="768352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1050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Mr Gardner’s story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074" y="861090"/>
            <a:ext cx="556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visit to the Emergency Department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8000" y="2619827"/>
            <a:ext cx="7772400" cy="0"/>
          </a:xfrm>
          <a:prstGeom prst="straightConnector1">
            <a:avLst/>
          </a:prstGeom>
          <a:ln w="38100">
            <a:solidFill>
              <a:srgbClr val="00879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6272" y="2302159"/>
            <a:ext cx="756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GP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8922" y="2296662"/>
            <a:ext cx="756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ED (A&amp;E)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1093" y="2311454"/>
            <a:ext cx="756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Nurse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947" y="2303252"/>
            <a:ext cx="756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triage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690" y="2306066"/>
            <a:ext cx="936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waiting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0256" y="2286626"/>
            <a:ext cx="1152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treatment room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1618" y="2287370"/>
            <a:ext cx="828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879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/>
              <a:t>doctor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D616FD-33B2-9A67-88FA-10A93592D0DC}"/>
              </a:ext>
            </a:extLst>
          </p:cNvPr>
          <p:cNvSpPr/>
          <p:nvPr/>
        </p:nvSpPr>
        <p:spPr>
          <a:xfrm>
            <a:off x="158305" y="239712"/>
            <a:ext cx="8122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conversation experience journey frameworks </a:t>
            </a:r>
          </a:p>
        </p:txBody>
      </p:sp>
    </p:spTree>
    <p:extLst>
      <p:ext uri="{BB962C8B-B14F-4D97-AF65-F5344CB8AC3E}">
        <p14:creationId xmlns:p14="http://schemas.microsoft.com/office/powerpoint/2010/main" val="63752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879B-D4C4-D8B9-FFB4-C394D47C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77D6DE-ED36-1D39-A73B-E70FDA040866}"/>
              </a:ext>
            </a:extLst>
          </p:cNvPr>
          <p:cNvSpPr txBox="1">
            <a:spLocks/>
          </p:cNvSpPr>
          <p:nvPr/>
        </p:nvSpPr>
        <p:spPr bwMode="auto">
          <a:xfrm>
            <a:off x="2938049" y="3712910"/>
            <a:ext cx="2438798" cy="5170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n-GB" sz="2400" b="1" dirty="0"/>
              <a:t>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Mr Campbell (Morton) Sound Increase">
            <a:hlinkClick r:id="" action="ppaction://media"/>
            <a:extLst>
              <a:ext uri="{FF2B5EF4-FFF2-40B4-BE49-F238E27FC236}">
                <a16:creationId xmlns:a16="http://schemas.microsoft.com/office/drawing/2014/main" id="{08C57A81-0C14-84C9-62BB-42E0E2AD5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7665" y="3650481"/>
            <a:ext cx="560070" cy="560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A2CCD-DE9E-0BC3-4AE2-16377F6AD428}"/>
              </a:ext>
            </a:extLst>
          </p:cNvPr>
          <p:cNvSpPr txBox="1"/>
          <p:nvPr/>
        </p:nvSpPr>
        <p:spPr>
          <a:xfrm>
            <a:off x="0" y="4375148"/>
            <a:ext cx="9144000" cy="769441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Activity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5A6B2-B397-0A67-6256-4C75F2538A18}"/>
              </a:ext>
            </a:extLst>
          </p:cNvPr>
          <p:cNvSpPr/>
          <p:nvPr/>
        </p:nvSpPr>
        <p:spPr>
          <a:xfrm>
            <a:off x="168841" y="879120"/>
            <a:ext cx="2936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87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Gardner’s story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24F721-149C-187F-5187-DBD1B0F07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3327"/>
              </p:ext>
            </p:extLst>
          </p:nvPr>
        </p:nvGraphicFramePr>
        <p:xfrm>
          <a:off x="1318437" y="1817373"/>
          <a:ext cx="6896987" cy="13556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2506">
                  <a:extLst>
                    <a:ext uri="{9D8B030D-6E8A-4147-A177-3AD203B41FA5}">
                      <a16:colId xmlns:a16="http://schemas.microsoft.com/office/drawing/2014/main" val="986579824"/>
                    </a:ext>
                  </a:extLst>
                </a:gridCol>
                <a:gridCol w="5304481">
                  <a:extLst>
                    <a:ext uri="{9D8B030D-6E8A-4147-A177-3AD203B41FA5}">
                      <a16:colId xmlns:a16="http://schemas.microsoft.com/office/drawing/2014/main" val="1118551740"/>
                    </a:ext>
                  </a:extLst>
                </a:gridCol>
              </a:tblGrid>
              <a:tr h="63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 for [1]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Aft>
                          <a:spcPts val="0"/>
                        </a:spcAft>
                      </a:pPr>
                      <a:endParaRPr lang="en-GB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Emotion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92075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at each broad touchpoint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88852"/>
                  </a:ext>
                </a:extLst>
              </a:tr>
              <a:tr h="70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 for 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9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Clarifying quotes </a:t>
                      </a:r>
                    </a:p>
                    <a:p>
                      <a:pPr marL="92075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being said / significant memories that clarify context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0638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B132C77-6418-B5A3-B61C-2A90F0177976}"/>
              </a:ext>
            </a:extLst>
          </p:cNvPr>
          <p:cNvSpPr/>
          <p:nvPr/>
        </p:nvSpPr>
        <p:spPr>
          <a:xfrm>
            <a:off x="168841" y="210746"/>
            <a:ext cx="8238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 insights through an experience journey 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lense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3555" y="307563"/>
            <a:ext cx="8488800" cy="83020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675" dirty="0">
                <a:latin typeface="Calibri" panose="020F0502020204030204" pitchFamily="34" charset="0"/>
                <a:cs typeface="Calibri" panose="020F0502020204030204" pitchFamily="34" charset="0"/>
              </a:rPr>
              <a:t>Emotions</a:t>
            </a:r>
            <a:b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to be pure emotion words</a:t>
            </a:r>
            <a:endParaRPr lang="en-US" sz="3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892" y="1800225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lIns="27000" rIns="27000">
            <a:spAutoFit/>
          </a:bodyPr>
          <a:lstStyle/>
          <a:p>
            <a:pPr algn="ctr">
              <a:defRPr/>
            </a:pPr>
            <a:r>
              <a:rPr lang="en-GB" sz="2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annoying</a:t>
            </a:r>
            <a:r>
              <a:rPr lang="en-GB" sz="2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thing</a:t>
            </a:r>
            <a:endParaRPr lang="en-US" sz="2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892" y="2818630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Annoyed</a:t>
            </a:r>
            <a:endParaRPr lang="en-US" sz="21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1892" y="3327727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Showing concern</a:t>
            </a:r>
            <a:endParaRPr lang="en-US" sz="21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892" y="2300498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Irritated</a:t>
            </a:r>
            <a:endParaRPr lang="en-US" sz="21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7955" y="2282429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</a:t>
            </a: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</a:t>
            </a:r>
            <a:r>
              <a:rPr lang="en-GB" sz="2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that</a:t>
            </a:r>
            <a:endParaRPr lang="en-US" sz="2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7955" y="1800226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Nice and Kind</a:t>
            </a:r>
            <a:endParaRPr lang="en-US" sz="21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7955" y="2769254"/>
            <a:ext cx="2625328" cy="41549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</a:t>
            </a:r>
            <a:endParaRPr lang="en-US" sz="21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7600" y="340369"/>
            <a:ext cx="8488800" cy="69351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en-GB" sz="3675" dirty="0">
                <a:latin typeface="Calibri" panose="020F0502020204030204" pitchFamily="34" charset="0"/>
                <a:cs typeface="Calibri" panose="020F0502020204030204" pitchFamily="34" charset="0"/>
              </a:rPr>
              <a:t>Clarifying quotes</a:t>
            </a:r>
            <a:b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being said / significant memories</a:t>
            </a:r>
            <a:endParaRPr lang="en-US" sz="3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2829" y="1603772"/>
            <a:ext cx="2571750" cy="369332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 busy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5787" y="3297495"/>
            <a:ext cx="2625329" cy="369332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had a blether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5787" y="3740284"/>
            <a:ext cx="2625329" cy="369332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 me through things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2829" y="2045494"/>
            <a:ext cx="2571750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take you into a wee room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2829" y="2776539"/>
            <a:ext cx="2571750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put you back out in the waiting room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5787" y="2568055"/>
            <a:ext cx="2625329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understand the pressure they’re under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5313" y="1566863"/>
            <a:ext cx="2571750" cy="923330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who came after me being taken through to see the doctor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4735" y="3510664"/>
            <a:ext cx="2571750" cy="369332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I’d never seen a doctor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432559" y="3335597"/>
            <a:ext cx="7298871" cy="1513845"/>
          </a:xfrm>
          <a:prstGeom prst="rect">
            <a:avLst/>
          </a:prstGeom>
          <a:solidFill>
            <a:srgbClr val="CCDE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502966" y="3864901"/>
            <a:ext cx="988587" cy="39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75" dirty="0">
                <a:solidFill>
                  <a:schemeClr val="tx1"/>
                </a:solidFill>
              </a:rPr>
              <a:t>‘we had a blether’</a:t>
            </a:r>
            <a:endParaRPr lang="en-US" sz="975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0113" y="3403141"/>
            <a:ext cx="984343" cy="39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75" dirty="0">
                <a:solidFill>
                  <a:schemeClr val="tx1"/>
                </a:solidFill>
              </a:rPr>
              <a:t>‘talking me through things’</a:t>
            </a:r>
            <a:endParaRPr lang="en-US" sz="975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1750" y="4357127"/>
            <a:ext cx="1234100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schemeClr val="tx1"/>
                </a:solidFill>
              </a:rPr>
              <a:t>‘I understand the pressure they’re under’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53840" y="4023669"/>
            <a:ext cx="101089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27000" rIns="27000"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schemeClr val="tx1"/>
                </a:solidFill>
              </a:rPr>
              <a:t>‘I’d never seen a doctor’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74806" y="3413371"/>
            <a:ext cx="1009762" cy="60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27000" rIns="0" bIns="27000"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schemeClr val="tx1"/>
                </a:solidFill>
              </a:rPr>
              <a:t>‘People who came after me being taken through to see the doctor’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7733" y="3914790"/>
            <a:ext cx="869045" cy="54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rIns="27000">
            <a:spAutoFit/>
          </a:bodyPr>
          <a:lstStyle/>
          <a:p>
            <a:pPr algn="ctr">
              <a:defRPr/>
            </a:pPr>
            <a:r>
              <a:rPr lang="en-GB" sz="975" dirty="0"/>
              <a:t>‘then they put you out in the waiting room’</a:t>
            </a:r>
            <a:endParaRPr lang="en-US" sz="975" dirty="0"/>
          </a:p>
        </p:txBody>
      </p:sp>
      <p:sp>
        <p:nvSpPr>
          <p:cNvPr id="44" name="TextBox 43"/>
          <p:cNvSpPr txBox="1"/>
          <p:nvPr/>
        </p:nvSpPr>
        <p:spPr>
          <a:xfrm>
            <a:off x="4383482" y="3387619"/>
            <a:ext cx="876153" cy="54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75" dirty="0">
                <a:solidFill>
                  <a:schemeClr val="tx1"/>
                </a:solidFill>
              </a:rPr>
              <a:t>‘they take you into a wee room’</a:t>
            </a:r>
            <a:endParaRPr lang="en-US" sz="975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3074" y="3474181"/>
            <a:ext cx="642938" cy="39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975" dirty="0"/>
              <a:t>‘it was busy’</a:t>
            </a:r>
            <a:endParaRPr lang="en-US" sz="975" dirty="0"/>
          </a:p>
        </p:txBody>
      </p:sp>
      <p:sp>
        <p:nvSpPr>
          <p:cNvPr id="46" name="Rectangle 45"/>
          <p:cNvSpPr/>
          <p:nvPr/>
        </p:nvSpPr>
        <p:spPr>
          <a:xfrm>
            <a:off x="355968" y="3350856"/>
            <a:ext cx="1069095" cy="148179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What’s being said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GB" sz="3675" dirty="0">
                <a:latin typeface="Calibri" panose="020F0502020204030204" pitchFamily="34" charset="0"/>
                <a:cs typeface="Calibri" panose="020F0502020204030204" pitchFamily="34" charset="0"/>
              </a:rPr>
              <a:t>Creating an experience journey map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2559" y="966907"/>
            <a:ext cx="7298871" cy="875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432559" y="1844344"/>
            <a:ext cx="7298871" cy="1497489"/>
          </a:xfrm>
          <a:prstGeom prst="rect">
            <a:avLst/>
          </a:prstGeom>
          <a:solidFill>
            <a:srgbClr val="E8DE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81899" y="2013795"/>
            <a:ext cx="906235" cy="415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annoying</a:t>
            </a: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thing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33" y="1965096"/>
            <a:ext cx="1141044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Showing concern</a:t>
            </a:r>
            <a:endParaRPr lang="en-US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2337" y="2662683"/>
            <a:ext cx="1255382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</a:t>
            </a: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</a:t>
            </a: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that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795" y="2305719"/>
            <a:ext cx="1017984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nice and kind</a:t>
            </a:r>
            <a:endParaRPr lang="en-US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1770" y="2997390"/>
            <a:ext cx="696515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</a:t>
            </a:r>
            <a:endParaRPr lang="en-US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2047" y="2525538"/>
            <a:ext cx="696516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Annoyed</a:t>
            </a:r>
            <a:endParaRPr lang="en-US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112" y="2882901"/>
            <a:ext cx="696515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Irritated</a:t>
            </a:r>
            <a:endParaRPr lang="en-US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250313" y="966908"/>
            <a:ext cx="1085913" cy="38747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A1006FE-B135-8413-91C3-C9DD2872D7BE}"/>
              </a:ext>
            </a:extLst>
          </p:cNvPr>
          <p:cNvCxnSpPr/>
          <p:nvPr/>
        </p:nvCxnSpPr>
        <p:spPr>
          <a:xfrm>
            <a:off x="1483912" y="1306623"/>
            <a:ext cx="7164000" cy="0"/>
          </a:xfrm>
          <a:prstGeom prst="straightConnector1">
            <a:avLst/>
          </a:prstGeom>
          <a:ln w="38100">
            <a:solidFill>
              <a:srgbClr val="00879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7320679" y="930356"/>
            <a:ext cx="1410751" cy="391134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34" name="Rectangle 33"/>
          <p:cNvSpPr/>
          <p:nvPr/>
        </p:nvSpPr>
        <p:spPr>
          <a:xfrm>
            <a:off x="363464" y="984102"/>
            <a:ext cx="1069095" cy="82800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Touchpoints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3464" y="1850481"/>
            <a:ext cx="1069095" cy="148179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What’s being experienced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4315" y="1156163"/>
            <a:ext cx="644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GP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3074" y="1156163"/>
            <a:ext cx="644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A&amp;E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350" y="1156163"/>
            <a:ext cx="64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Triage room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0085" y="1156163"/>
            <a:ext cx="644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Doctor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479" y="1153782"/>
            <a:ext cx="9036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Treatment Area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976" y="1153782"/>
            <a:ext cx="684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Waiting Room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927" y="1156163"/>
            <a:ext cx="644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Nurse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CA35-A3D8-FBE5-59CF-3AB88B4F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98" y="283355"/>
            <a:ext cx="8491053" cy="375571"/>
          </a:xfrm>
        </p:spPr>
        <p:txBody>
          <a:bodyPr/>
          <a:lstStyle/>
          <a:p>
            <a:r>
              <a:rPr lang="en-GB" sz="2800" dirty="0"/>
              <a:t>Visualising stories to inspire improvement discussions</a:t>
            </a:r>
          </a:p>
        </p:txBody>
      </p:sp>
      <p:pic>
        <p:nvPicPr>
          <p:cNvPr id="9" name="Picture 8" descr="A group of people looking at a paper&#10;&#10;Description automatically generated">
            <a:extLst>
              <a:ext uri="{FF2B5EF4-FFF2-40B4-BE49-F238E27FC236}">
                <a16:creationId xmlns:a16="http://schemas.microsoft.com/office/drawing/2014/main" id="{4AB5B4C8-7030-CD8F-6A23-9AC6A6123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1029"/>
            <a:ext cx="9144000" cy="42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9600" y="283355"/>
            <a:ext cx="8302539" cy="375571"/>
          </a:xfrm>
        </p:spPr>
        <p:txBody>
          <a:bodyPr/>
          <a:lstStyle/>
          <a:p>
            <a:r>
              <a:rPr lang="en-GB" sz="3200" dirty="0"/>
              <a:t>Session hosts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09" y="1911169"/>
            <a:ext cx="1190150" cy="1483791"/>
          </a:xfrm>
          <a:prstGeom prst="roundRect">
            <a:avLst>
              <a:gd name="adj" fmla="val 16667"/>
            </a:avLst>
          </a:prstGeom>
          <a:ln w="38100">
            <a:solidFill>
              <a:srgbClr val="0087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876339" y="1851605"/>
            <a:ext cx="2733986" cy="1515234"/>
            <a:chOff x="1737806" y="1927091"/>
            <a:chExt cx="2733986" cy="1515234"/>
          </a:xfrm>
        </p:grpSpPr>
        <p:sp>
          <p:nvSpPr>
            <p:cNvPr id="7" name="Text Placeholder 9"/>
            <p:cNvSpPr txBox="1">
              <a:spLocks/>
            </p:cNvSpPr>
            <p:nvPr/>
          </p:nvSpPr>
          <p:spPr>
            <a:xfrm>
              <a:off x="1737806" y="1927091"/>
              <a:ext cx="2733986" cy="12138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solidFill>
                    <a:srgbClr val="008792"/>
                  </a:solidFill>
                </a:rPr>
                <a:t>Diane Graham</a:t>
              </a:r>
              <a:endParaRPr lang="en-GB" sz="1800" dirty="0">
                <a:solidFill>
                  <a:srgbClr val="008792"/>
                </a:solidFill>
                <a:ea typeface="+mn-lt"/>
                <a:cs typeface="+mn-lt"/>
              </a:endParaRPr>
            </a:p>
            <a:p>
              <a:r>
                <a:rPr lang="en-GB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Senior Improvement Advisor</a:t>
              </a:r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</a:p>
            <a:p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Person-centred Design and Improvement Team (</a:t>
              </a:r>
              <a:r>
                <a:rPr lang="en-GB" dirty="0" err="1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ihub</a:t>
              </a:r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) </a:t>
              </a:r>
            </a:p>
            <a:p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Healthcare Improvement Scotland</a:t>
              </a:r>
            </a:p>
            <a:p>
              <a:endParaRPr lang="en-GB" sz="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Aft>
                  <a:spcPts val="200"/>
                </a:spcAft>
              </a:pPr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e: </a:t>
              </a:r>
              <a:r>
                <a:rPr lang="en-GB" dirty="0" err="1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diane.graham@nhs.scot</a:t>
              </a:r>
              <a:endParaRPr lang="en-GB" dirty="0">
                <a:solidFill>
                  <a:srgbClr val="00879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endParaRPr>
            </a:p>
            <a:p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   @</a:t>
              </a:r>
              <a:r>
                <a:rPr lang="en-GB" dirty="0" err="1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dgmfg</a:t>
              </a:r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 | @PersoncentredSco</a:t>
              </a:r>
            </a:p>
            <a:p>
              <a:endParaRPr lang="en-GB" dirty="0">
                <a:solidFill>
                  <a:schemeClr val="tx1">
                    <a:lumMod val="75000"/>
                  </a:schemeClr>
                </a:solidFill>
                <a:cs typeface="Calibri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411" y="3345263"/>
              <a:ext cx="118010" cy="970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605" y="1911168"/>
            <a:ext cx="1190150" cy="1483791"/>
          </a:xfrm>
          <a:prstGeom prst="roundRect">
            <a:avLst>
              <a:gd name="adj" fmla="val 16667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87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7A13EE-CFF2-4F86-A7D8-B6AD50F49363}"/>
              </a:ext>
            </a:extLst>
          </p:cNvPr>
          <p:cNvSpPr txBox="1"/>
          <p:nvPr/>
        </p:nvSpPr>
        <p:spPr>
          <a:xfrm>
            <a:off x="5919775" y="1911168"/>
            <a:ext cx="3084902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8792"/>
                </a:solidFill>
                <a:effectLst/>
                <a:uLnTx/>
                <a:uFillTx/>
                <a:latin typeface="+mj-lt"/>
              </a:rPr>
              <a:t>Lisa Maynard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8792"/>
              </a:solidFill>
              <a:effectLst/>
              <a:uLnTx/>
              <a:uFillTx/>
              <a:latin typeface="+mj-lt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65456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Improvement Advisor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565456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aseline="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Quality Improvement</a:t>
            </a:r>
            <a:r>
              <a:rPr lang="en-GB" sz="140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 Support Team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5456">
                  <a:lumMod val="75000"/>
                </a:srgbClr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Care Inspectorate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00" dirty="0">
              <a:solidFill>
                <a:srgbClr val="565456">
                  <a:lumMod val="75000"/>
                </a:srgbClr>
              </a:solidFill>
              <a:latin typeface="Calibri"/>
              <a:ea typeface="+mn-lt"/>
              <a:cs typeface="Calibri"/>
            </a:endParaRPr>
          </a:p>
          <a:p>
            <a:pPr lvl="0">
              <a:spcAft>
                <a:spcPts val="300"/>
              </a:spcAft>
              <a:defRPr/>
            </a:pPr>
            <a:r>
              <a:rPr lang="en-GB" sz="1100" dirty="0">
                <a:solidFill>
                  <a:srgbClr val="008792"/>
                </a:solidFill>
                <a:ea typeface="+mn-lt"/>
                <a:cs typeface="Calibri"/>
              </a:rPr>
              <a:t>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8792"/>
                </a:solidFill>
                <a:effectLst/>
                <a:uLnTx/>
                <a:uFillTx/>
                <a:ea typeface="+mn-lt"/>
                <a:cs typeface="Calibri"/>
              </a:rPr>
              <a:t>: </a:t>
            </a:r>
            <a:r>
              <a:rPr lang="en-GB" sz="1100" dirty="0" err="1">
                <a:solidFill>
                  <a:srgbClr val="008792"/>
                </a:solidFill>
                <a:ea typeface="+mn-lt"/>
                <a:cs typeface="Calibri"/>
              </a:rPr>
              <a:t>Lisa.Maynard@careinspectorate.gov.scot</a:t>
            </a:r>
            <a:endParaRPr lang="en-GB" sz="1100" dirty="0">
              <a:solidFill>
                <a:srgbClr val="008792"/>
              </a:solidFill>
              <a:ea typeface="+mn-lt"/>
              <a:cs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rgbClr val="008792"/>
                </a:solidFill>
                <a:ea typeface="+mn-lt"/>
                <a:cs typeface="Calibri"/>
              </a:rPr>
              <a:t>    @CareInspect | @LisaMImprove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8792"/>
              </a:solidFill>
              <a:effectLst/>
              <a:uLnTx/>
              <a:uFillTx/>
              <a:ea typeface="+mn-lt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03" y="3196879"/>
            <a:ext cx="118010" cy="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4375148"/>
            <a:ext cx="9144000" cy="769441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Activity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0846" y="912662"/>
            <a:ext cx="554465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your group explore John or Rebecca’s experience journey and discuss:</a:t>
            </a:r>
          </a:p>
          <a:p>
            <a:pPr lvl="0"/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413" lvl="0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is this story telling you about their experience of care or service?</a:t>
            </a:r>
          </a:p>
          <a:p>
            <a:pPr marL="252413" lvl="0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What’s helping or hindering them in achieving the outcomes we would want them to have?</a:t>
            </a:r>
          </a:p>
          <a:p>
            <a:pPr marL="252413" lvl="0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are you still curious about that you’d want to explore further?</a:t>
            </a:r>
          </a:p>
          <a:p>
            <a:pPr marL="252413" lvl="0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opportunities for improvement have you already spotted?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8499" y="275417"/>
            <a:ext cx="8947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experience journeys to understand the problem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1" y="1030194"/>
            <a:ext cx="3007198" cy="1552750"/>
          </a:xfrm>
          <a:prstGeom prst="rect">
            <a:avLst/>
          </a:prstGeom>
          <a:ln>
            <a:solidFill>
              <a:srgbClr val="008792"/>
            </a:solidFill>
          </a:ln>
        </p:spPr>
      </p:pic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1912240A-70D5-CF4F-69A3-C891B11579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0" y="2717615"/>
            <a:ext cx="3007198" cy="1570035"/>
          </a:xfrm>
          <a:prstGeom prst="rect">
            <a:avLst/>
          </a:prstGeom>
          <a:solidFill>
            <a:srgbClr val="008792"/>
          </a:solidFill>
          <a:ln>
            <a:solidFill>
              <a:srgbClr val="008792"/>
            </a:solidFill>
          </a:ln>
        </p:spPr>
      </p:pic>
    </p:spTree>
    <p:extLst>
      <p:ext uri="{BB962C8B-B14F-4D97-AF65-F5344CB8AC3E}">
        <p14:creationId xmlns:p14="http://schemas.microsoft.com/office/powerpoint/2010/main" val="3950387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nk road sign">
            <a:extLst>
              <a:ext uri="{FF2B5EF4-FFF2-40B4-BE49-F238E27FC236}">
                <a16:creationId xmlns:a16="http://schemas.microsoft.com/office/drawing/2014/main" id="{0BA7FB00-9433-CFA7-4347-9C2B65A43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135"/>
            <a:ext cx="9144000" cy="42503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and reflections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2922" y="4843263"/>
            <a:ext cx="16763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i="1" dirty="0">
                <a:solidFill>
                  <a:schemeClr val="bg1">
                    <a:lumMod val="95000"/>
                  </a:schemeClr>
                </a:solidFill>
                <a:latin typeface="HendersonBCGSans-LightItalic"/>
              </a:rPr>
              <a:t>CC Image credit: Microsoft 365 Stock</a:t>
            </a:r>
            <a:endParaRPr lang="en-GB" sz="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583B4AA-E44B-8B55-98CE-77F12F3CF62D}"/>
              </a:ext>
            </a:extLst>
          </p:cNvPr>
          <p:cNvSpPr txBox="1">
            <a:spLocks/>
          </p:cNvSpPr>
          <p:nvPr/>
        </p:nvSpPr>
        <p:spPr>
          <a:xfrm>
            <a:off x="525818" y="1351713"/>
            <a:ext cx="4046181" cy="223283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u="none" kern="1200">
                <a:solidFill>
                  <a:srgbClr val="008D80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marL="177800">
              <a:spcAft>
                <a:spcPts val="1200"/>
              </a:spcAft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How might you use this approach to support valuing and using feedback for improvement?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F44A-A0C0-D425-1B7E-905CC02B57BA}"/>
              </a:ext>
            </a:extLst>
          </p:cNvPr>
          <p:cNvSpPr txBox="1"/>
          <p:nvPr/>
        </p:nvSpPr>
        <p:spPr>
          <a:xfrm>
            <a:off x="5381481" y="2335527"/>
            <a:ext cx="2737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000" b="1" dirty="0">
                <a:solidFill>
                  <a:schemeClr val="tx1">
                    <a:lumMod val="50000"/>
                  </a:schemeClr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402372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Find out more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C07F4-999D-34B8-9847-388CD6D0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6" y="1613117"/>
            <a:ext cx="1069506" cy="1069506"/>
          </a:xfrm>
          <a:prstGeom prst="rect">
            <a:avLst/>
          </a:prstGeom>
          <a:ln>
            <a:solidFill>
              <a:srgbClr val="00879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635D9E-29BB-7AB4-EC40-27BD62710847}"/>
              </a:ext>
            </a:extLst>
          </p:cNvPr>
          <p:cNvSpPr txBox="1"/>
          <p:nvPr/>
        </p:nvSpPr>
        <p:spPr>
          <a:xfrm>
            <a:off x="1884772" y="1717248"/>
            <a:ext cx="2673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8792"/>
                </a:solidFill>
              </a:rPr>
              <a:t>The CEIM Experience Improvement Model </a:t>
            </a:r>
            <a:r>
              <a:rPr lang="en-GB" sz="1600" dirty="0"/>
              <a:t>https://ihub.scot/ceim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F8E1CA-7EB0-67F2-2C24-B633C396D818}"/>
              </a:ext>
            </a:extLst>
          </p:cNvPr>
          <p:cNvSpPr txBox="1"/>
          <p:nvPr/>
        </p:nvSpPr>
        <p:spPr>
          <a:xfrm>
            <a:off x="1953673" y="3390274"/>
            <a:ext cx="2737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8792"/>
                </a:solidFill>
              </a:rPr>
              <a:t>Experience Journey Mapping</a:t>
            </a:r>
          </a:p>
          <a:p>
            <a:r>
              <a:rPr lang="en-GB" sz="1600" dirty="0"/>
              <a:t>https://bit.ly/4cGQs6s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297AE-0D21-82E5-1AE7-14D27CDDF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66" y="3145393"/>
            <a:ext cx="1069200" cy="1069200"/>
          </a:xfrm>
          <a:prstGeom prst="rect">
            <a:avLst/>
          </a:prstGeom>
          <a:ln>
            <a:solidFill>
              <a:srgbClr val="00879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8D553-4F0E-9D3D-2197-5D3CC787A48B}"/>
              </a:ext>
            </a:extLst>
          </p:cNvPr>
          <p:cNvSpPr txBox="1"/>
          <p:nvPr/>
        </p:nvSpPr>
        <p:spPr>
          <a:xfrm>
            <a:off x="6095999" y="1717247"/>
            <a:ext cx="226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rgbClr val="008792"/>
                </a:solidFill>
              </a:rPr>
              <a:t>Experience Discovery Conversations</a:t>
            </a:r>
          </a:p>
          <a:p>
            <a:pPr algn="r"/>
            <a:r>
              <a:rPr lang="en-GB" sz="1600" dirty="0"/>
              <a:t>https://bit.ly/4axkCHW</a:t>
            </a:r>
          </a:p>
        </p:txBody>
      </p:sp>
      <p:pic>
        <p:nvPicPr>
          <p:cNvPr id="5" name="Picture 4" descr="A qr code with black dots&#10;&#10;Description automatically generated">
            <a:extLst>
              <a:ext uri="{FF2B5EF4-FFF2-40B4-BE49-F238E27FC236}">
                <a16:creationId xmlns:a16="http://schemas.microsoft.com/office/drawing/2014/main" id="{348A2CB1-2A4A-E245-B81A-D666259DF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205" y="1613117"/>
            <a:ext cx="1069200" cy="106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763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9600" y="283355"/>
            <a:ext cx="8302539" cy="375571"/>
          </a:xfrm>
        </p:spPr>
        <p:txBody>
          <a:bodyPr/>
          <a:lstStyle/>
          <a:p>
            <a:r>
              <a:rPr lang="en-GB" sz="3200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09" y="1911169"/>
            <a:ext cx="1190150" cy="1483791"/>
          </a:xfrm>
          <a:prstGeom prst="roundRect">
            <a:avLst>
              <a:gd name="adj" fmla="val 16667"/>
            </a:avLst>
          </a:prstGeom>
          <a:ln w="38100">
            <a:solidFill>
              <a:srgbClr val="0087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876339" y="1851605"/>
            <a:ext cx="2733986" cy="1515234"/>
            <a:chOff x="1737806" y="1927091"/>
            <a:chExt cx="2733986" cy="1515234"/>
          </a:xfrm>
        </p:grpSpPr>
        <p:sp>
          <p:nvSpPr>
            <p:cNvPr id="7" name="Text Placeholder 9"/>
            <p:cNvSpPr txBox="1">
              <a:spLocks/>
            </p:cNvSpPr>
            <p:nvPr/>
          </p:nvSpPr>
          <p:spPr>
            <a:xfrm>
              <a:off x="1737806" y="1927091"/>
              <a:ext cx="2733986" cy="12138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rgbClr val="00468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solidFill>
                    <a:srgbClr val="008792"/>
                  </a:solidFill>
                </a:rPr>
                <a:t>Diane Graham</a:t>
              </a:r>
              <a:endParaRPr lang="en-GB" sz="1800" dirty="0">
                <a:solidFill>
                  <a:srgbClr val="008792"/>
                </a:solidFill>
                <a:ea typeface="+mn-lt"/>
                <a:cs typeface="+mn-lt"/>
              </a:endParaRPr>
            </a:p>
            <a:p>
              <a:r>
                <a:rPr lang="en-GB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Senior Improvement Advisor</a:t>
              </a:r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</a:p>
            <a:p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Person-centred Design and Improvement Team (</a:t>
              </a:r>
              <a:r>
                <a:rPr lang="en-GB" dirty="0" err="1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ihub</a:t>
              </a:r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) </a:t>
              </a:r>
            </a:p>
            <a:p>
              <a:r>
                <a:rPr lang="en-GB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Healthcare Improvement Scotland</a:t>
              </a:r>
            </a:p>
            <a:p>
              <a:endParaRPr lang="en-GB" sz="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Aft>
                  <a:spcPts val="200"/>
                </a:spcAft>
              </a:pPr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e: </a:t>
              </a:r>
              <a:r>
                <a:rPr lang="en-GB" dirty="0" err="1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diane.graham@nhs.scot</a:t>
              </a:r>
              <a:endParaRPr lang="en-GB" dirty="0">
                <a:solidFill>
                  <a:srgbClr val="00879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endParaRPr>
            </a:p>
            <a:p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   @</a:t>
              </a:r>
              <a:r>
                <a:rPr lang="en-GB" dirty="0" err="1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dgmfg</a:t>
              </a:r>
              <a:r>
                <a:rPr lang="en-GB" dirty="0">
                  <a:solidFill>
                    <a:srgbClr val="008792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 | @PersoncentredSco</a:t>
              </a:r>
            </a:p>
            <a:p>
              <a:endParaRPr lang="en-GB" dirty="0">
                <a:solidFill>
                  <a:schemeClr val="tx1">
                    <a:lumMod val="75000"/>
                  </a:schemeClr>
                </a:solidFill>
                <a:cs typeface="Calibri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411" y="3345263"/>
              <a:ext cx="118010" cy="970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605" y="1911168"/>
            <a:ext cx="1190150" cy="1483791"/>
          </a:xfrm>
          <a:prstGeom prst="roundRect">
            <a:avLst>
              <a:gd name="adj" fmla="val 16667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87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7A13EE-CFF2-4F86-A7D8-B6AD50F49363}"/>
              </a:ext>
            </a:extLst>
          </p:cNvPr>
          <p:cNvSpPr txBox="1"/>
          <p:nvPr/>
        </p:nvSpPr>
        <p:spPr>
          <a:xfrm>
            <a:off x="5919775" y="1911168"/>
            <a:ext cx="3084902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8792"/>
                </a:solidFill>
                <a:effectLst/>
                <a:uLnTx/>
                <a:uFillTx/>
                <a:latin typeface="+mj-lt"/>
              </a:rPr>
              <a:t>Lisa Maynard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8792"/>
              </a:solidFill>
              <a:effectLst/>
              <a:uLnTx/>
              <a:uFillTx/>
              <a:latin typeface="+mj-lt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65456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Improvement Advisor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565456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aseline="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Quality Improvement</a:t>
            </a:r>
            <a:r>
              <a:rPr lang="en-GB" sz="140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 Support Team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5456">
                  <a:lumMod val="75000"/>
                </a:srgbClr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565456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Care Inspectorate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00" dirty="0">
              <a:solidFill>
                <a:srgbClr val="565456">
                  <a:lumMod val="75000"/>
                </a:srgbClr>
              </a:solidFill>
              <a:latin typeface="Calibri"/>
              <a:ea typeface="+mn-lt"/>
              <a:cs typeface="Calibri"/>
            </a:endParaRPr>
          </a:p>
          <a:p>
            <a:pPr lvl="0">
              <a:spcAft>
                <a:spcPts val="300"/>
              </a:spcAft>
              <a:defRPr/>
            </a:pPr>
            <a:r>
              <a:rPr lang="en-GB" sz="1100" dirty="0">
                <a:solidFill>
                  <a:srgbClr val="008792"/>
                </a:solidFill>
                <a:ea typeface="+mn-lt"/>
                <a:cs typeface="Calibri"/>
              </a:rPr>
              <a:t>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8792"/>
                </a:solidFill>
                <a:effectLst/>
                <a:uLnTx/>
                <a:uFillTx/>
                <a:ea typeface="+mn-lt"/>
                <a:cs typeface="Calibri"/>
              </a:rPr>
              <a:t>: </a:t>
            </a:r>
            <a:r>
              <a:rPr lang="en-GB" sz="1100" dirty="0" err="1">
                <a:solidFill>
                  <a:srgbClr val="008792"/>
                </a:solidFill>
                <a:ea typeface="+mn-lt"/>
                <a:cs typeface="Calibri"/>
              </a:rPr>
              <a:t>Lisa.Maynard@careinspectorate.gov.scot</a:t>
            </a:r>
            <a:endParaRPr lang="en-GB" sz="1100" dirty="0">
              <a:solidFill>
                <a:srgbClr val="008792"/>
              </a:solidFill>
              <a:ea typeface="+mn-lt"/>
              <a:cs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rgbClr val="008792"/>
                </a:solidFill>
                <a:ea typeface="+mn-lt"/>
                <a:cs typeface="Calibri"/>
              </a:rPr>
              <a:t>    @CareInspect | @LisaMImprove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8792"/>
              </a:solidFill>
              <a:effectLst/>
              <a:uLnTx/>
              <a:uFillTx/>
              <a:ea typeface="+mn-lt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03" y="3196879"/>
            <a:ext cx="118010" cy="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Agenda</a:t>
            </a:r>
          </a:p>
        </p:txBody>
      </p:sp>
      <p:pic>
        <p:nvPicPr>
          <p:cNvPr id="16" name="Picture 2" descr="A close up of a watch&#10;&#10;Description automatically generated">
            <a:extLst>
              <a:ext uri="{FF2B5EF4-FFF2-40B4-BE49-F238E27FC236}">
                <a16:creationId xmlns:a16="http://schemas.microsoft.com/office/drawing/2014/main" id="{E54F390C-36FD-4AE6-85B7-545A57157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5350"/>
            <a:ext cx="3453104" cy="4243247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Group 3"/>
          <p:cNvGrpSpPr/>
          <p:nvPr/>
        </p:nvGrpSpPr>
        <p:grpSpPr>
          <a:xfrm>
            <a:off x="3324085" y="1518115"/>
            <a:ext cx="5794505" cy="2132916"/>
            <a:chOff x="3170145" y="1652961"/>
            <a:chExt cx="5794505" cy="2132916"/>
          </a:xfrm>
        </p:grpSpPr>
        <p:grpSp>
          <p:nvGrpSpPr>
            <p:cNvPr id="3" name="Group 2"/>
            <p:cNvGrpSpPr/>
            <p:nvPr/>
          </p:nvGrpSpPr>
          <p:grpSpPr>
            <a:xfrm>
              <a:off x="3170145" y="1652961"/>
              <a:ext cx="5794505" cy="2132916"/>
              <a:chOff x="3187700" y="1638995"/>
              <a:chExt cx="5794505" cy="21329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218132" y="1638995"/>
                <a:ext cx="545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Valuing feedback stories and an introduction to the CEIM Experience Improvement Model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187700" y="2359974"/>
                <a:ext cx="5555753" cy="1411937"/>
                <a:chOff x="3116647" y="1893013"/>
                <a:chExt cx="5555753" cy="112536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116647" y="2189042"/>
                  <a:ext cx="53276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116648" y="2649047"/>
                  <a:ext cx="4996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212450" y="2653537"/>
                  <a:ext cx="4996838" cy="294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Close</a:t>
                  </a: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87700" y="1893013"/>
                  <a:ext cx="5472000" cy="0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200400" y="2277040"/>
                  <a:ext cx="5472000" cy="0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200400" y="2949657"/>
                  <a:ext cx="5472000" cy="0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244792" y="2435167"/>
                <a:ext cx="5471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Experience Discovery Conversations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58753" y="2878130"/>
                <a:ext cx="5723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Visualising stories for improvement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258753" y="3298729"/>
              <a:ext cx="5472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4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6177" y="1047526"/>
            <a:ext cx="62828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outcomes                                                                 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2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Meterko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et al 2010; </a:t>
            </a:r>
            <a:r>
              <a:rPr lang="en-GB" sz="12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Bezold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C, 2005, Stewart, M. et al.,2000, Doyle et al 2013)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cost effectiveness                                                             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(Olsson et al; 2009, Picker, 2016)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adherence to treatment and medication regimes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(Haynes et al 2008; NICE, 2009)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Increase trust in clinicians                                                          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(Keating et al 2002)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service user experience and satisfaction              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(Raleigh et al 2009</a:t>
            </a: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staff experience                                                       </a:t>
            </a:r>
            <a:r>
              <a:rPr lang="en-GB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(Raleigh et al 2009; The King’s Fund, 2012)</a:t>
            </a: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887" y="4571384"/>
            <a:ext cx="17163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https://bit.ly/CEIMRefs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51" y="4156068"/>
            <a:ext cx="691036" cy="6910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84ECAE-5489-6A6B-791E-EF84A464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316371"/>
            <a:ext cx="8488800" cy="375571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Listening to and responding to feedback helps us to…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75C85-DF66-323B-48FE-413FD394A7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93" y="1272184"/>
            <a:ext cx="1943356" cy="1295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D2FA7-6612-73E9-BDAD-10CFE4B867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49" y="2728307"/>
            <a:ext cx="1968100" cy="12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9AC34549-5081-C890-2AB8-6053DB1DB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62" y="-147782"/>
            <a:ext cx="9274630" cy="5408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9461">
            <a:off x="249662" y="1131265"/>
            <a:ext cx="341947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53" y="1928664"/>
            <a:ext cx="3436489" cy="257405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251631" y="0"/>
            <a:ext cx="5481259" cy="65215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u="none" kern="1200">
                <a:solidFill>
                  <a:schemeClr val="tx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5181" y="4666446"/>
            <a:ext cx="349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err="1"/>
              <a:t>Sheard</a:t>
            </a:r>
            <a:r>
              <a:rPr lang="en-GB" sz="1100" i="1" dirty="0"/>
              <a:t>, L., Marsh, C. et. al. (2017)</a:t>
            </a:r>
          </a:p>
          <a:p>
            <a:r>
              <a:rPr lang="en-US" sz="1100" i="1" dirty="0"/>
              <a:t>Martin G. P., McKee L., Dixon-Woods M. (2015)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86080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62" y="-147782"/>
            <a:ext cx="9274630" cy="5408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9461">
            <a:off x="249662" y="1131265"/>
            <a:ext cx="341947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53" y="1928664"/>
            <a:ext cx="3436489" cy="257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5181" y="4666446"/>
            <a:ext cx="349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err="1"/>
              <a:t>Sheard</a:t>
            </a:r>
            <a:r>
              <a:rPr lang="en-GB" sz="1100" i="1" dirty="0"/>
              <a:t>, L., Marsh, C. et. al. (2017)</a:t>
            </a:r>
          </a:p>
          <a:p>
            <a:r>
              <a:rPr lang="en-US" sz="1100" i="1" dirty="0"/>
              <a:t>Martin G. P., McKee L., Dixon-Woods M. (2015)</a:t>
            </a:r>
            <a:endParaRPr lang="en-GB" sz="1100" i="1" dirty="0"/>
          </a:p>
        </p:txBody>
      </p:sp>
      <p:sp>
        <p:nvSpPr>
          <p:cNvPr id="7" name="Curved Down Arrow 6"/>
          <p:cNvSpPr/>
          <p:nvPr/>
        </p:nvSpPr>
        <p:spPr>
          <a:xfrm rot="746875">
            <a:off x="3609234" y="893794"/>
            <a:ext cx="3354928" cy="1303690"/>
          </a:xfrm>
          <a:prstGeom prst="curvedDownArrow">
            <a:avLst>
              <a:gd name="adj1" fmla="val 21387"/>
              <a:gd name="adj2" fmla="val 65986"/>
              <a:gd name="adj3" fmla="val 25000"/>
            </a:avLst>
          </a:prstGeom>
          <a:gradFill>
            <a:gsLst>
              <a:gs pos="0">
                <a:srgbClr val="00A2E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51631" y="0"/>
            <a:ext cx="7044317" cy="65215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u="none" kern="1200">
                <a:solidFill>
                  <a:schemeClr val="tx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Bridging the gap</a:t>
            </a:r>
          </a:p>
        </p:txBody>
      </p:sp>
    </p:spTree>
    <p:extLst>
      <p:ext uri="{BB962C8B-B14F-4D97-AF65-F5344CB8AC3E}">
        <p14:creationId xmlns:p14="http://schemas.microsoft.com/office/powerpoint/2010/main" val="302111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800" y="315636"/>
            <a:ext cx="8488800" cy="37557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 CEIM Experience Improvement Model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58750" y="4389059"/>
            <a:ext cx="8204900" cy="747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i="1" dirty="0">
                <a:solidFill>
                  <a:srgbClr val="008792"/>
                </a:solidFill>
              </a:rPr>
              <a:t>‘A simple framework that ensures feedback can result in meaningful improvements that are maintained over time’.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4" y="1095883"/>
            <a:ext cx="6695289" cy="32931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67820" y="1249618"/>
            <a:ext cx="747165" cy="307127"/>
          </a:xfrm>
          <a:prstGeom prst="rightArrow">
            <a:avLst/>
          </a:prstGeom>
          <a:solidFill>
            <a:srgbClr val="00879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100" dirty="0"/>
              <a:t>start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57131-590F-85F5-D562-113DA50E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42" y="4302798"/>
            <a:ext cx="667258" cy="6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851" y="315631"/>
            <a:ext cx="8488800" cy="37557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Experience discovery conversation approach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57795" y="1201022"/>
            <a:ext cx="4313943" cy="731277"/>
            <a:chOff x="2544058" y="1201022"/>
            <a:chExt cx="3811517" cy="731277"/>
          </a:xfrm>
        </p:grpSpPr>
        <p:grpSp>
          <p:nvGrpSpPr>
            <p:cNvPr id="9" name="Group 8"/>
            <p:cNvGrpSpPr/>
            <p:nvPr/>
          </p:nvGrpSpPr>
          <p:grpSpPr>
            <a:xfrm>
              <a:off x="2544058" y="1279463"/>
              <a:ext cx="3811517" cy="618651"/>
              <a:chOff x="1554920" y="4030854"/>
              <a:chExt cx="3811517" cy="618651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967886" y="4100556"/>
                <a:ext cx="2398551" cy="441686"/>
              </a:xfrm>
              <a:custGeom>
                <a:avLst/>
                <a:gdLst>
                  <a:gd name="connsiteX0" fmla="*/ 0 w 1646985"/>
                  <a:gd name="connsiteY0" fmla="*/ 73616 h 441686"/>
                  <a:gd name="connsiteX1" fmla="*/ 73616 w 1646985"/>
                  <a:gd name="connsiteY1" fmla="*/ 0 h 441686"/>
                  <a:gd name="connsiteX2" fmla="*/ 1573369 w 1646985"/>
                  <a:gd name="connsiteY2" fmla="*/ 0 h 441686"/>
                  <a:gd name="connsiteX3" fmla="*/ 1646985 w 1646985"/>
                  <a:gd name="connsiteY3" fmla="*/ 73616 h 441686"/>
                  <a:gd name="connsiteX4" fmla="*/ 1646985 w 1646985"/>
                  <a:gd name="connsiteY4" fmla="*/ 368070 h 441686"/>
                  <a:gd name="connsiteX5" fmla="*/ 1573369 w 1646985"/>
                  <a:gd name="connsiteY5" fmla="*/ 441686 h 441686"/>
                  <a:gd name="connsiteX6" fmla="*/ 73616 w 1646985"/>
                  <a:gd name="connsiteY6" fmla="*/ 441686 h 441686"/>
                  <a:gd name="connsiteX7" fmla="*/ 0 w 1646985"/>
                  <a:gd name="connsiteY7" fmla="*/ 368070 h 441686"/>
                  <a:gd name="connsiteX8" fmla="*/ 0 w 1646985"/>
                  <a:gd name="connsiteY8" fmla="*/ 73616 h 44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985" h="441686">
                    <a:moveTo>
                      <a:pt x="0" y="73616"/>
                    </a:moveTo>
                    <a:cubicBezTo>
                      <a:pt x="0" y="32959"/>
                      <a:pt x="32959" y="0"/>
                      <a:pt x="73616" y="0"/>
                    </a:cubicBezTo>
                    <a:lnTo>
                      <a:pt x="1573369" y="0"/>
                    </a:lnTo>
                    <a:cubicBezTo>
                      <a:pt x="1614026" y="0"/>
                      <a:pt x="1646985" y="32959"/>
                      <a:pt x="1646985" y="73616"/>
                    </a:cubicBezTo>
                    <a:lnTo>
                      <a:pt x="1646985" y="368070"/>
                    </a:lnTo>
                    <a:cubicBezTo>
                      <a:pt x="1646985" y="408727"/>
                      <a:pt x="1614026" y="441686"/>
                      <a:pt x="1573369" y="441686"/>
                    </a:cubicBezTo>
                    <a:lnTo>
                      <a:pt x="73616" y="441686"/>
                    </a:lnTo>
                    <a:cubicBezTo>
                      <a:pt x="32959" y="441686"/>
                      <a:pt x="0" y="408727"/>
                      <a:pt x="0" y="368070"/>
                    </a:cubicBezTo>
                    <a:lnTo>
                      <a:pt x="0" y="73616"/>
                    </a:lnTo>
                    <a:close/>
                  </a:path>
                </a:pathLst>
              </a:custGeom>
              <a:solidFill>
                <a:srgbClr val="00879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561" tIns="74901" rIns="21561" bIns="74901" numCol="1" spcCol="1270" anchor="ctr" anchorCtr="0">
                <a:noAutofit/>
              </a:bodyPr>
              <a:lstStyle/>
              <a:p>
                <a:pPr marL="182563"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/>
                  <a:t>Define the care journey steps and touchpoints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554920" y="4030854"/>
                <a:ext cx="733425" cy="618651"/>
              </a:xfrm>
              <a:prstGeom prst="rightArrow">
                <a:avLst/>
              </a:prstGeom>
              <a:solidFill>
                <a:srgbClr val="008792"/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465667" y="1201022"/>
              <a:ext cx="763706" cy="731277"/>
            </a:xfrm>
            <a:prstGeom prst="ellipse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7797" y="2063946"/>
            <a:ext cx="4313940" cy="731277"/>
            <a:chOff x="2544060" y="2063946"/>
            <a:chExt cx="3811514" cy="7312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44060" y="2145354"/>
              <a:ext cx="3811514" cy="618651"/>
              <a:chOff x="1917506" y="2746992"/>
              <a:chExt cx="3811514" cy="61865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407963" y="2809852"/>
                <a:ext cx="2321057" cy="422915"/>
              </a:xfrm>
              <a:custGeom>
                <a:avLst/>
                <a:gdLst>
                  <a:gd name="connsiteX0" fmla="*/ 0 w 1646985"/>
                  <a:gd name="connsiteY0" fmla="*/ 73616 h 441686"/>
                  <a:gd name="connsiteX1" fmla="*/ 73616 w 1646985"/>
                  <a:gd name="connsiteY1" fmla="*/ 0 h 441686"/>
                  <a:gd name="connsiteX2" fmla="*/ 1573369 w 1646985"/>
                  <a:gd name="connsiteY2" fmla="*/ 0 h 441686"/>
                  <a:gd name="connsiteX3" fmla="*/ 1646985 w 1646985"/>
                  <a:gd name="connsiteY3" fmla="*/ 73616 h 441686"/>
                  <a:gd name="connsiteX4" fmla="*/ 1646985 w 1646985"/>
                  <a:gd name="connsiteY4" fmla="*/ 368070 h 441686"/>
                  <a:gd name="connsiteX5" fmla="*/ 1573369 w 1646985"/>
                  <a:gd name="connsiteY5" fmla="*/ 441686 h 441686"/>
                  <a:gd name="connsiteX6" fmla="*/ 73616 w 1646985"/>
                  <a:gd name="connsiteY6" fmla="*/ 441686 h 441686"/>
                  <a:gd name="connsiteX7" fmla="*/ 0 w 1646985"/>
                  <a:gd name="connsiteY7" fmla="*/ 368070 h 441686"/>
                  <a:gd name="connsiteX8" fmla="*/ 0 w 1646985"/>
                  <a:gd name="connsiteY8" fmla="*/ 73616 h 44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985" h="441686">
                    <a:moveTo>
                      <a:pt x="0" y="73616"/>
                    </a:moveTo>
                    <a:cubicBezTo>
                      <a:pt x="0" y="32959"/>
                      <a:pt x="32959" y="0"/>
                      <a:pt x="73616" y="0"/>
                    </a:cubicBezTo>
                    <a:lnTo>
                      <a:pt x="1573369" y="0"/>
                    </a:lnTo>
                    <a:cubicBezTo>
                      <a:pt x="1614026" y="0"/>
                      <a:pt x="1646985" y="32959"/>
                      <a:pt x="1646985" y="73616"/>
                    </a:cubicBezTo>
                    <a:lnTo>
                      <a:pt x="1646985" y="368070"/>
                    </a:lnTo>
                    <a:cubicBezTo>
                      <a:pt x="1646985" y="408727"/>
                      <a:pt x="1614026" y="441686"/>
                      <a:pt x="1573369" y="441686"/>
                    </a:cubicBezTo>
                    <a:lnTo>
                      <a:pt x="73616" y="441686"/>
                    </a:lnTo>
                    <a:cubicBezTo>
                      <a:pt x="32959" y="441686"/>
                      <a:pt x="0" y="408727"/>
                      <a:pt x="0" y="368070"/>
                    </a:cubicBezTo>
                    <a:lnTo>
                      <a:pt x="0" y="73616"/>
                    </a:lnTo>
                    <a:close/>
                  </a:path>
                </a:pathLst>
              </a:custGeom>
              <a:solidFill>
                <a:srgbClr val="00879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86978"/>
                  <a:satOff val="-13679"/>
                  <a:lumOff val="4771"/>
                  <a:alphaOff val="0"/>
                </a:schemeClr>
              </a:fillRef>
              <a:effectRef idx="2">
                <a:schemeClr val="accent5">
                  <a:hueOff val="-4986978"/>
                  <a:satOff val="-13679"/>
                  <a:lumOff val="477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0173" tIns="82521" rIns="82521" bIns="82521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1-2</a:t>
                </a:r>
                <a:r>
                  <a:rPr lang="en-GB" sz="1400" b="1" kern="1200" dirty="0">
                    <a:solidFill>
                      <a:schemeClr val="bg1"/>
                    </a:solidFill>
                  </a:rPr>
                  <a:t> Discovery questions per step</a:t>
                </a: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917506" y="2746992"/>
                <a:ext cx="733425" cy="618651"/>
              </a:xfrm>
              <a:prstGeom prst="rightArrow">
                <a:avLst/>
              </a:prstGeom>
              <a:solidFill>
                <a:srgbClr val="008792"/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65667" y="2063946"/>
              <a:ext cx="763706" cy="731277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50000"/>
                <a:hueOff val="-5066168"/>
                <a:satOff val="1593"/>
                <a:lumOff val="64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57797" y="3841798"/>
            <a:ext cx="4313940" cy="731277"/>
            <a:chOff x="2544060" y="3841798"/>
            <a:chExt cx="3811514" cy="731277"/>
          </a:xfrm>
        </p:grpSpPr>
        <p:grpSp>
          <p:nvGrpSpPr>
            <p:cNvPr id="24" name="Group 23"/>
            <p:cNvGrpSpPr/>
            <p:nvPr/>
          </p:nvGrpSpPr>
          <p:grpSpPr>
            <a:xfrm>
              <a:off x="2544060" y="3904674"/>
              <a:ext cx="3811514" cy="618651"/>
              <a:chOff x="1898137" y="1258011"/>
              <a:chExt cx="3811514" cy="61865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416033" y="1349317"/>
                <a:ext cx="2293618" cy="422915"/>
              </a:xfrm>
              <a:custGeom>
                <a:avLst/>
                <a:gdLst>
                  <a:gd name="connsiteX0" fmla="*/ 0 w 1646985"/>
                  <a:gd name="connsiteY0" fmla="*/ 73616 h 441686"/>
                  <a:gd name="connsiteX1" fmla="*/ 73616 w 1646985"/>
                  <a:gd name="connsiteY1" fmla="*/ 0 h 441686"/>
                  <a:gd name="connsiteX2" fmla="*/ 1573369 w 1646985"/>
                  <a:gd name="connsiteY2" fmla="*/ 0 h 441686"/>
                  <a:gd name="connsiteX3" fmla="*/ 1646985 w 1646985"/>
                  <a:gd name="connsiteY3" fmla="*/ 73616 h 441686"/>
                  <a:gd name="connsiteX4" fmla="*/ 1646985 w 1646985"/>
                  <a:gd name="connsiteY4" fmla="*/ 368070 h 441686"/>
                  <a:gd name="connsiteX5" fmla="*/ 1573369 w 1646985"/>
                  <a:gd name="connsiteY5" fmla="*/ 441686 h 441686"/>
                  <a:gd name="connsiteX6" fmla="*/ 73616 w 1646985"/>
                  <a:gd name="connsiteY6" fmla="*/ 441686 h 441686"/>
                  <a:gd name="connsiteX7" fmla="*/ 0 w 1646985"/>
                  <a:gd name="connsiteY7" fmla="*/ 368070 h 441686"/>
                  <a:gd name="connsiteX8" fmla="*/ 0 w 1646985"/>
                  <a:gd name="connsiteY8" fmla="*/ 73616 h 44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985" h="441686">
                    <a:moveTo>
                      <a:pt x="0" y="73616"/>
                    </a:moveTo>
                    <a:cubicBezTo>
                      <a:pt x="0" y="32959"/>
                      <a:pt x="32959" y="0"/>
                      <a:pt x="73616" y="0"/>
                    </a:cubicBezTo>
                    <a:lnTo>
                      <a:pt x="1573369" y="0"/>
                    </a:lnTo>
                    <a:cubicBezTo>
                      <a:pt x="1614026" y="0"/>
                      <a:pt x="1646985" y="32959"/>
                      <a:pt x="1646985" y="73616"/>
                    </a:cubicBezTo>
                    <a:lnTo>
                      <a:pt x="1646985" y="368070"/>
                    </a:lnTo>
                    <a:cubicBezTo>
                      <a:pt x="1646985" y="408727"/>
                      <a:pt x="1614026" y="441686"/>
                      <a:pt x="1573369" y="441686"/>
                    </a:cubicBezTo>
                    <a:lnTo>
                      <a:pt x="73616" y="441686"/>
                    </a:lnTo>
                    <a:cubicBezTo>
                      <a:pt x="32959" y="441686"/>
                      <a:pt x="0" y="408727"/>
                      <a:pt x="0" y="368070"/>
                    </a:cubicBezTo>
                    <a:lnTo>
                      <a:pt x="0" y="73616"/>
                    </a:lnTo>
                    <a:close/>
                  </a:path>
                </a:pathLst>
              </a:custGeom>
              <a:solidFill>
                <a:srgbClr val="00879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4960933"/>
                  <a:satOff val="-41038"/>
                  <a:lumOff val="14313"/>
                  <a:alphaOff val="0"/>
                </a:schemeClr>
              </a:fillRef>
              <a:effectRef idx="2">
                <a:schemeClr val="accent5">
                  <a:hueOff val="-14960933"/>
                  <a:satOff val="-41038"/>
                  <a:lumOff val="1431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0173" tIns="82521" rIns="82521" bIns="82521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/>
                  <a:t>Record the words of the person</a:t>
                </a: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1898137" y="1258011"/>
                <a:ext cx="733425" cy="618651"/>
              </a:xfrm>
              <a:prstGeom prst="rightArrow">
                <a:avLst/>
              </a:prstGeom>
              <a:solidFill>
                <a:srgbClr val="008792"/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3465667" y="3841798"/>
              <a:ext cx="763706" cy="731277"/>
            </a:xfrm>
            <a:prstGeom prst="ellipse">
              <a:avLst/>
            </a:prstGeom>
            <a:blipFill dpi="0"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50000"/>
                <a:hueOff val="-10132335"/>
                <a:satOff val="3187"/>
                <a:lumOff val="129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57797" y="2929251"/>
            <a:ext cx="4313940" cy="731277"/>
            <a:chOff x="2544060" y="2914137"/>
            <a:chExt cx="3811514" cy="731277"/>
          </a:xfrm>
        </p:grpSpPr>
        <p:grpSp>
          <p:nvGrpSpPr>
            <p:cNvPr id="19" name="Group 18"/>
            <p:cNvGrpSpPr/>
            <p:nvPr/>
          </p:nvGrpSpPr>
          <p:grpSpPr>
            <a:xfrm>
              <a:off x="2544060" y="3011245"/>
              <a:ext cx="3811514" cy="618651"/>
              <a:chOff x="1893403" y="2243789"/>
              <a:chExt cx="3811514" cy="61865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414521" y="2300863"/>
                <a:ext cx="2290396" cy="422915"/>
              </a:xfrm>
              <a:custGeom>
                <a:avLst/>
                <a:gdLst>
                  <a:gd name="connsiteX0" fmla="*/ 0 w 1646985"/>
                  <a:gd name="connsiteY0" fmla="*/ 73616 h 441686"/>
                  <a:gd name="connsiteX1" fmla="*/ 73616 w 1646985"/>
                  <a:gd name="connsiteY1" fmla="*/ 0 h 441686"/>
                  <a:gd name="connsiteX2" fmla="*/ 1573369 w 1646985"/>
                  <a:gd name="connsiteY2" fmla="*/ 0 h 441686"/>
                  <a:gd name="connsiteX3" fmla="*/ 1646985 w 1646985"/>
                  <a:gd name="connsiteY3" fmla="*/ 73616 h 441686"/>
                  <a:gd name="connsiteX4" fmla="*/ 1646985 w 1646985"/>
                  <a:gd name="connsiteY4" fmla="*/ 368070 h 441686"/>
                  <a:gd name="connsiteX5" fmla="*/ 1573369 w 1646985"/>
                  <a:gd name="connsiteY5" fmla="*/ 441686 h 441686"/>
                  <a:gd name="connsiteX6" fmla="*/ 73616 w 1646985"/>
                  <a:gd name="connsiteY6" fmla="*/ 441686 h 441686"/>
                  <a:gd name="connsiteX7" fmla="*/ 0 w 1646985"/>
                  <a:gd name="connsiteY7" fmla="*/ 368070 h 441686"/>
                  <a:gd name="connsiteX8" fmla="*/ 0 w 1646985"/>
                  <a:gd name="connsiteY8" fmla="*/ 73616 h 44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985" h="441686">
                    <a:moveTo>
                      <a:pt x="0" y="73616"/>
                    </a:moveTo>
                    <a:cubicBezTo>
                      <a:pt x="0" y="32959"/>
                      <a:pt x="32959" y="0"/>
                      <a:pt x="73616" y="0"/>
                    </a:cubicBezTo>
                    <a:lnTo>
                      <a:pt x="1573369" y="0"/>
                    </a:lnTo>
                    <a:cubicBezTo>
                      <a:pt x="1614026" y="0"/>
                      <a:pt x="1646985" y="32959"/>
                      <a:pt x="1646985" y="73616"/>
                    </a:cubicBezTo>
                    <a:lnTo>
                      <a:pt x="1646985" y="368070"/>
                    </a:lnTo>
                    <a:cubicBezTo>
                      <a:pt x="1646985" y="408727"/>
                      <a:pt x="1614026" y="441686"/>
                      <a:pt x="1573369" y="441686"/>
                    </a:cubicBezTo>
                    <a:lnTo>
                      <a:pt x="73616" y="441686"/>
                    </a:lnTo>
                    <a:cubicBezTo>
                      <a:pt x="32959" y="441686"/>
                      <a:pt x="0" y="408727"/>
                      <a:pt x="0" y="368070"/>
                    </a:cubicBezTo>
                    <a:lnTo>
                      <a:pt x="0" y="73616"/>
                    </a:lnTo>
                    <a:close/>
                  </a:path>
                </a:pathLst>
              </a:custGeom>
              <a:solidFill>
                <a:srgbClr val="00879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73955"/>
                  <a:satOff val="-27359"/>
                  <a:lumOff val="9542"/>
                  <a:alphaOff val="0"/>
                </a:schemeClr>
              </a:fillRef>
              <a:effectRef idx="2">
                <a:schemeClr val="accent5">
                  <a:hueOff val="-9973955"/>
                  <a:satOff val="-27359"/>
                  <a:lumOff val="954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0173" tIns="90141" rIns="90141" bIns="90141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/>
                  <a:t>1-5 Dig Deeper questions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893403" y="2243789"/>
                <a:ext cx="733425" cy="618651"/>
              </a:xfrm>
              <a:prstGeom prst="rightArrow">
                <a:avLst/>
              </a:prstGeom>
              <a:solidFill>
                <a:srgbClr val="008792"/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3473224" y="2914137"/>
              <a:ext cx="763706" cy="731277"/>
            </a:xfrm>
            <a:prstGeom prst="ellipse">
              <a:avLst/>
            </a:prstGeom>
            <a:blipFill dpi="0"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50000"/>
                <a:hueOff val="-10132335"/>
                <a:satOff val="3187"/>
                <a:lumOff val="129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13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Experience Journey’s are…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3033" y="1386159"/>
            <a:ext cx="4650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sequence of care or support events or steps that a person follows from the point of their entry into the service until discharge, or they no longer require care or support.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5451"/>
            <a:ext cx="4026568" cy="4252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4489" y="4942417"/>
            <a:ext cx="16903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  <a:latin typeface="HendersonBCGSans-LightItalic"/>
              </a:rPr>
              <a:t>CC Image credit: Microsoft 365 Stock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05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4" ma:contentTypeDescription="Base Document" ma:contentTypeScope="" ma:versionID="9ad2226f5eeae3295bc401af5bb5a4c6">
  <xsd:schema xmlns:xsd="http://www.w3.org/2001/XMLSchema" xmlns:xs="http://www.w3.org/2001/XMLSchema" xmlns:p="http://schemas.microsoft.com/office/2006/metadata/properties" xmlns:ns1="c90fc823-f927-4b13-b746-572312a1c935" targetNamespace="http://schemas.microsoft.com/office/2006/metadata/properties" ma:root="true" ma:fieldsID="04b8239baac28b7491c0a2e1b00f4e0f" ns1:_="">
    <xsd:import namespace="c90fc823-f927-4b13-b746-572312a1c935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Props1.xml><?xml version="1.0" encoding="utf-8"?>
<ds:datastoreItem xmlns:ds="http://schemas.openxmlformats.org/officeDocument/2006/customXml" ds:itemID="{69802461-A4DF-4F32-A6B7-BA9E4F873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90fc823-f927-4b13-b746-572312a1c93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3237</TotalTime>
  <Words>1168</Words>
  <Application>Microsoft Office PowerPoint</Application>
  <PresentationFormat>On-screen Show (16:9)</PresentationFormat>
  <Paragraphs>215</Paragraphs>
  <Slides>23</Slides>
  <Notes>18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HendersonBCGSans-LightItalic</vt:lpstr>
      <vt:lpstr>Wingdings</vt:lpstr>
      <vt:lpstr>1_Office Theme</vt:lpstr>
      <vt:lpstr>2_Office Theme</vt:lpstr>
      <vt:lpstr>PowerPoint Presentation</vt:lpstr>
      <vt:lpstr>Session hosts</vt:lpstr>
      <vt:lpstr>Agenda</vt:lpstr>
      <vt:lpstr>Listening to and responding to feedback helps us to…</vt:lpstr>
      <vt:lpstr>PowerPoint Presentation</vt:lpstr>
      <vt:lpstr>PowerPoint Presentation</vt:lpstr>
      <vt:lpstr>The CEIM Experience Improvement Model</vt:lpstr>
      <vt:lpstr>Experience discovery conversation approach</vt:lpstr>
      <vt:lpstr>Experience Journey’s are…</vt:lpstr>
      <vt:lpstr>Mapping experience journey ‘touchpoints’</vt:lpstr>
      <vt:lpstr>Experience journeys could be as simple as…</vt:lpstr>
      <vt:lpstr>Using discovery questions</vt:lpstr>
      <vt:lpstr>Using digging deeper questions</vt:lpstr>
      <vt:lpstr>PowerPoint Presentation</vt:lpstr>
      <vt:lpstr>PowerPoint Presentation</vt:lpstr>
      <vt:lpstr>Emotions Don’t have to be pure emotion words</vt:lpstr>
      <vt:lpstr>Clarifying quotes what was being said / significant memories</vt:lpstr>
      <vt:lpstr>Creating an experience journey map</vt:lpstr>
      <vt:lpstr>Visualising stories to inspire improvement discussions</vt:lpstr>
      <vt:lpstr>PowerPoint Presentation</vt:lpstr>
      <vt:lpstr>Feedback and reflections</vt:lpstr>
      <vt:lpstr>Find out more</vt:lpstr>
      <vt:lpstr>Thank you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Diane Graham (NHS Healthcare Improvement Scotland)</cp:lastModifiedBy>
  <cp:revision>431</cp:revision>
  <cp:lastPrinted>2017-09-06T13:57:19Z</cp:lastPrinted>
  <dcterms:created xsi:type="dcterms:W3CDTF">2017-08-22T14:27:19Z</dcterms:created>
  <dcterms:modified xsi:type="dcterms:W3CDTF">2024-04-16T10:22:08Z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