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92" r:id="rId2"/>
    <p:sldMasterId id="2147483704" r:id="rId3"/>
    <p:sldMasterId id="2147483716" r:id="rId4"/>
    <p:sldMasterId id="2147483728" r:id="rId5"/>
    <p:sldMasterId id="2147483740" r:id="rId6"/>
    <p:sldMasterId id="2147483744" r:id="rId7"/>
  </p:sldMasterIdLst>
  <p:notesMasterIdLst>
    <p:notesMasterId r:id="rId42"/>
  </p:notesMasterIdLst>
  <p:sldIdLst>
    <p:sldId id="569" r:id="rId8"/>
    <p:sldId id="961" r:id="rId9"/>
    <p:sldId id="872" r:id="rId10"/>
    <p:sldId id="1090" r:id="rId11"/>
    <p:sldId id="1089" r:id="rId12"/>
    <p:sldId id="1088" r:id="rId13"/>
    <p:sldId id="1087" r:id="rId14"/>
    <p:sldId id="1091" r:id="rId15"/>
    <p:sldId id="1092" r:id="rId16"/>
    <p:sldId id="962" r:id="rId17"/>
    <p:sldId id="1102" r:id="rId18"/>
    <p:sldId id="695" r:id="rId19"/>
    <p:sldId id="898" r:id="rId20"/>
    <p:sldId id="1114" r:id="rId21"/>
    <p:sldId id="1123" r:id="rId22"/>
    <p:sldId id="1109" r:id="rId23"/>
    <p:sldId id="1111" r:id="rId24"/>
    <p:sldId id="296" r:id="rId25"/>
    <p:sldId id="1070" r:id="rId26"/>
    <p:sldId id="899" r:id="rId27"/>
    <p:sldId id="1116" r:id="rId28"/>
    <p:sldId id="1115" r:id="rId29"/>
    <p:sldId id="1121" r:id="rId30"/>
    <p:sldId id="822" r:id="rId31"/>
    <p:sldId id="1068" r:id="rId32"/>
    <p:sldId id="910" r:id="rId33"/>
    <p:sldId id="928" r:id="rId34"/>
    <p:sldId id="451" r:id="rId35"/>
    <p:sldId id="897" r:id="rId36"/>
    <p:sldId id="1100" r:id="rId37"/>
    <p:sldId id="564" r:id="rId38"/>
    <p:sldId id="290" r:id="rId39"/>
    <p:sldId id="1080" r:id="rId40"/>
    <p:sldId id="922" r:id="rId4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00E"/>
    <a:srgbClr val="ED7D31"/>
    <a:srgbClr val="FF9300"/>
    <a:srgbClr val="6E6E6E"/>
    <a:srgbClr val="424242"/>
    <a:srgbClr val="A6A6A6"/>
    <a:srgbClr val="8D8075"/>
    <a:srgbClr val="A49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34"/>
    <p:restoredTop sz="80830"/>
  </p:normalViewPr>
  <p:slideViewPr>
    <p:cSldViewPr snapToGrid="0">
      <p:cViewPr varScale="1">
        <p:scale>
          <a:sx n="129" d="100"/>
          <a:sy n="129" d="100"/>
        </p:scale>
        <p:origin x="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E7997-7D96-BE4A-B387-68881D3FBD2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D8BA5-FC45-C94D-80B6-55B6070C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5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>
            <a:extLst>
              <a:ext uri="{FF2B5EF4-FFF2-40B4-BE49-F238E27FC236}">
                <a16:creationId xmlns:a16="http://schemas.microsoft.com/office/drawing/2014/main" id="{57BB3B14-5C9D-F443-AD7F-926AB241A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Notes Placeholder 2">
            <a:extLst>
              <a:ext uri="{FF2B5EF4-FFF2-40B4-BE49-F238E27FC236}">
                <a16:creationId xmlns:a16="http://schemas.microsoft.com/office/drawing/2014/main" id="{FE18529A-5F97-CD4F-921E-C1D8CAA15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853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40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8513" y="1212850"/>
            <a:ext cx="5821362" cy="3275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12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7" tIns="47076" rIns="94177" bIns="47076" anchor="t" anchorCtr="0">
            <a:noAutofit/>
          </a:bodyPr>
          <a:lstStyle/>
          <a:p>
            <a:pPr marL="0" indent="0"/>
            <a:endParaRPr dirty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352" name="Google Shape;352;p12:notes"/>
          <p:cNvSpPr txBox="1">
            <a:spLocks noGrp="1"/>
          </p:cNvSpPr>
          <p:nvPr>
            <p:ph type="sldNum" idx="12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7" tIns="47076" rIns="94177" bIns="47076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900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D2745-8367-954F-953D-DDD89A96B9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96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Programs fail in hostile environments. Change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3903045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120 practices, mini-z; 20 increased to 40% intent to leave the practice</a:t>
            </a:r>
          </a:p>
        </p:txBody>
      </p:sp>
    </p:spTree>
    <p:extLst>
      <p:ext uri="{BB962C8B-B14F-4D97-AF65-F5344CB8AC3E}">
        <p14:creationId xmlns:p14="http://schemas.microsoft.com/office/powerpoint/2010/main" val="84253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8513" y="1212850"/>
            <a:ext cx="5821362" cy="3275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12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7" tIns="47076" rIns="94177" bIns="47076" anchor="t" anchorCtr="0">
            <a:noAutofit/>
          </a:bodyPr>
          <a:lstStyle/>
          <a:p>
            <a:pPr marL="0" indent="0"/>
            <a:endParaRPr dirty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352" name="Google Shape;352;p12:notes"/>
          <p:cNvSpPr txBox="1">
            <a:spLocks noGrp="1"/>
          </p:cNvSpPr>
          <p:nvPr>
            <p:ph type="sldNum" idx="12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7" tIns="47076" rIns="94177" bIns="47076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786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Gill San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3013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Is consistent with evidence-based practice, can be implemented and sustained in a patient’s day-to-day life, and addresses, supports, and advances the emotional experience of illness and treatment.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B3C0D-68D9-42E6-AC68-316D54691ACE}" type="slidenum">
              <a:rPr kumimoji="0" lang="en-US" sz="4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panose="020B0502020104020203" pitchFamily="34" charset="-79"/>
              <a:ea typeface="ヒラギノ角ゴ ProN W3" panose="020B0300000000000000" pitchFamily="34" charset="-128"/>
              <a:cs typeface="+mn-cs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53274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lnSpc>
                <a:spcPct val="12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Health largely managed by common care (community)</a:t>
            </a:r>
          </a:p>
          <a:p>
            <a:pPr defTabSz="457200">
              <a:lnSpc>
                <a:spcPct val="12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with a reduced, focused role for professional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776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>
            <a:extLst>
              <a:ext uri="{FF2B5EF4-FFF2-40B4-BE49-F238E27FC236}">
                <a16:creationId xmlns:a16="http://schemas.microsoft.com/office/drawing/2014/main" id="{F79479A4-2601-DE4B-8E90-F29EC0A02C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2" name="Notes Placeholder 2">
            <a:extLst>
              <a:ext uri="{FF2B5EF4-FFF2-40B4-BE49-F238E27FC236}">
                <a16:creationId xmlns:a16="http://schemas.microsoft.com/office/drawing/2014/main" id="{FF4F149B-4537-F94E-8233-0A9FDF5B1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sp>
        <p:nvSpPr>
          <p:cNvPr id="163843" name="Slide Number Placeholder 3">
            <a:extLst>
              <a:ext uri="{FF2B5EF4-FFF2-40B4-BE49-F238E27FC236}">
                <a16:creationId xmlns:a16="http://schemas.microsoft.com/office/drawing/2014/main" id="{4CACA89F-8820-3E4F-9581-291D2F0410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B9093-DF06-8142-86C6-4A0A959ABE29}" type="slidenum">
              <a:rPr kumimoji="0" lang="en-US" altLang="en-US" sz="4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4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panose="020B0502020104020203" pitchFamily="34" charset="-79"/>
              <a:ea typeface="ヒラギノ角ゴ ProN W3" panose="020B0300000000000000" pitchFamily="34" charset="-128"/>
              <a:cs typeface="+mn-cs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6098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might we respond to the problematic human situation of this patient?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Quality/process problem: right answer for this person at this time is not known, must be uncovered, discovered, invented (radical uncertainty).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Patients need to cope, adapt, thrive; setbacks are common. They need care that is maximally responsive, minimally disruptive.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Clinicians are knowledgeable and seek to notice their patient’s situation in high definition and respond with compassion and competence. Their longitudinal relationship offers resilience.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Patients and clinicians are unique.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Guidelines offer floor performance. Policies and systems must enable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personomics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Plans of care are formed in unhurried conversations. Variation may be a defect or a virtue.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Problems: people, resource availability and alignment, tech, confusing efficient processing with caring.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Outcome: being able to do what needs to be done without being hindered (despite) by disease or treatment; health + care that fits.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BA5-FC45-C94D-80B6-55B6070CE8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51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86e01f47a2_0_0:notes"/>
          <p:cNvSpPr txBox="1">
            <a:spLocks noGrp="1"/>
          </p:cNvSpPr>
          <p:nvPr>
            <p:ph type="body" idx="1"/>
          </p:nvPr>
        </p:nvSpPr>
        <p:spPr>
          <a:xfrm>
            <a:off x="946574" y="4458018"/>
            <a:ext cx="5206153" cy="422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7" tIns="47076" rIns="94177" bIns="47076" anchor="t" anchorCtr="0">
            <a:noAutofit/>
          </a:bodyPr>
          <a:lstStyle/>
          <a:p>
            <a:pPr marL="0" indent="0">
              <a:buClr>
                <a:srgbClr val="222222"/>
              </a:buClr>
              <a:buSzPts val="900"/>
            </a:pPr>
            <a:endParaRPr lang="en-US" dirty="0">
              <a:solidFill>
                <a:srgbClr val="5E5E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Clr>
                <a:srgbClr val="222222"/>
              </a:buClr>
              <a:buSzPts val="1600"/>
            </a:pPr>
            <a:r>
              <a:rPr lang="en-US" sz="160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We do this by</a:t>
            </a:r>
            <a:endParaRPr lang="en-US" sz="500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1" indent="183152">
              <a:buClr>
                <a:srgbClr val="222222"/>
              </a:buClr>
              <a:buSzPts val="1600"/>
            </a:pPr>
            <a:r>
              <a:rPr lang="en-US" sz="160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Supporting their congregation (community), </a:t>
            </a:r>
            <a:endParaRPr lang="en-US" sz="500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1" indent="183152">
              <a:buClr>
                <a:srgbClr val="222222"/>
              </a:buClr>
              <a:buSzPts val="1600"/>
            </a:pPr>
            <a:r>
              <a:rPr lang="en-US" sz="160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Promoting their knowledge and skills (school), and </a:t>
            </a:r>
            <a:endParaRPr lang="en-US" sz="500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1" indent="183152">
              <a:buClr>
                <a:srgbClr val="222222"/>
              </a:buClr>
              <a:buSzPts val="1600"/>
            </a:pPr>
            <a:r>
              <a:rPr lang="en-US" sz="160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Tooling them intellectually and practically for success (greenhouse). </a:t>
            </a:r>
            <a:endParaRPr lang="en-US" sz="500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indent="0">
              <a:lnSpc>
                <a:spcPct val="117999"/>
              </a:lnSpc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g286e01f47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7982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>
            <a:extLst>
              <a:ext uri="{FF2B5EF4-FFF2-40B4-BE49-F238E27FC236}">
                <a16:creationId xmlns:a16="http://schemas.microsoft.com/office/drawing/2014/main" id="{ED6553DF-AC71-864F-B5F2-728C6E7C4E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9746" name="Notes Placeholder 2">
            <a:extLst>
              <a:ext uri="{FF2B5EF4-FFF2-40B4-BE49-F238E27FC236}">
                <a16:creationId xmlns:a16="http://schemas.microsoft.com/office/drawing/2014/main" id="{3A027CAC-3C53-854F-A8EA-2D921F0EA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3389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Adolf and Edna </a:t>
            </a:r>
            <a:r>
              <a:rPr lang="en-US" dirty="0" err="1"/>
              <a:t>Bonnett</a:t>
            </a:r>
            <a:r>
              <a:rPr lang="en-US" dirty="0"/>
              <a:t> © 1997 Victoria Grant</a:t>
            </a:r>
          </a:p>
        </p:txBody>
      </p:sp>
    </p:spTree>
    <p:extLst>
      <p:ext uri="{BB962C8B-B14F-4D97-AF65-F5344CB8AC3E}">
        <p14:creationId xmlns:p14="http://schemas.microsoft.com/office/powerpoint/2010/main" val="231016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2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69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32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D2745-8367-954F-953D-DDD89A96B915}" type="slidenum">
              <a:rPr kumimoji="0" lang="en-US" sz="4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panose="020B0502020104020203" pitchFamily="34" charset="-79"/>
              <a:ea typeface="ヒラギノ角ゴ ProN W3" panose="020B0300000000000000" pitchFamily="34" charset="-128"/>
              <a:cs typeface="+mn-cs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354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might we respond to the problematic human situation of this patient?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Quality/process problem: right answer for this person at this time is not known, must be uncovered, discovered, invented (radical uncertainty).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Patients need to cope, adapt, thrive; setbacks are common. They need care that is maximally responsive, minimally disruptive.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Clinicians are knowledgeable and seek to notice their patient’s situation in high definition and respond with compassion and competence. Their longitudinal relationship offers resilience.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Patients and clinicians are unique.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Guidelines offer floor performance. Policies and systems must enable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personomics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Plans of care are formed in unhurried conversations. Variation may be a defect or a virtue.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Problems: people, resource availability and alignment, tech, confusing efficient processing with caring.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Outcome: being able to do what needs to be done without being hindered (despite) by disease or treatment; health + care that fits.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BA5-FC45-C94D-80B6-55B6070CE8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66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BA5-FC45-C94D-80B6-55B6070CE8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89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6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8" y="1598138"/>
            <a:ext cx="7773293" cy="110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7" y="2914987"/>
            <a:ext cx="6400355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74" indent="0" algn="ctr">
              <a:buNone/>
              <a:defRPr/>
            </a:lvl2pPr>
            <a:lvl3pPr marL="482151" indent="0" algn="ctr">
              <a:buNone/>
              <a:defRPr/>
            </a:lvl3pPr>
            <a:lvl4pPr marL="723225" indent="0" algn="ctr">
              <a:buNone/>
              <a:defRPr/>
            </a:lvl4pPr>
            <a:lvl5pPr marL="964299" indent="0" algn="ctr">
              <a:buNone/>
              <a:defRPr/>
            </a:lvl5pPr>
            <a:lvl6pPr marL="1205374" indent="0" algn="ctr">
              <a:buNone/>
              <a:defRPr/>
            </a:lvl6pPr>
            <a:lvl7pPr marL="1446448" indent="0" algn="ctr">
              <a:buNone/>
              <a:defRPr/>
            </a:lvl7pPr>
            <a:lvl8pPr marL="1687523" indent="0" algn="ctr">
              <a:buNone/>
              <a:defRPr/>
            </a:lvl8pPr>
            <a:lvl9pPr marL="192859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455689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7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58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77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22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79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31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16FE-C83E-1852-F91B-E87DF7874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681D5-01C3-6372-0EEC-83FA185F7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A28B8-CDE8-4333-A32A-1D927CD7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A5F62-85AB-36C3-143D-88EAE185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C2E8F-5EDD-742D-B169-CC114B30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58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96B3-069F-83FD-196F-5ACC756A6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1C4EE-13BE-406F-6154-DB00C3214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EC14E-C0C1-0E78-116C-D48CF788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7C8C2-DD04-9E0A-3608-2E80576D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5D05F-A477-5547-46EA-30BC55A9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02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73B92-2E3D-712A-42F6-F510DA92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236C1-6724-5C8C-B298-EA233AB87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4A3C1-8712-6F94-16A5-3E283505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F7B6F-559B-3FA5-EEC8-257E50E0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27ADF-4190-073F-27BE-47F23AB5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99469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4F957-8139-2E75-EFDF-C0C3D7A5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98C89-B4F5-6F0E-BB58-397129CE2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7A4FF-B001-7D54-3EC7-B68B1883B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C71D-79E0-449B-7695-311B0193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7CBC-C3DE-6D7C-E512-507AB712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2EAC8-D4A6-91F7-6DB7-AFBAD03A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19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7E1D-3869-B979-02AD-1C98A158A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A9806-2D5F-556C-0506-A89579B2F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5EE3F-0EF3-4EEA-178C-681D95DDF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42FD8-61E5-D29F-5625-B6DB8EEB6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EEFE3F-8F3E-319B-0A3F-58613EDEE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42387-B63B-085B-D7C2-70075F89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23C4C-48F5-6326-BA74-5BAF90FC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88D2D-5B80-D458-97EC-7575D637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5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5764-7B38-1333-1C23-3CA1B55F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36EA1-ACA3-C8A7-4D3A-372F4E5E5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8B3833-3382-6E7A-D9E6-1196D40A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20DEC-CB35-F8B1-CCF8-F67E5D3A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22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22B8C7-4CEC-647B-E3D6-AEA71F37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1A3F57-2C07-C24F-0660-3E84A9F8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180FE-D6F8-39E4-6176-0FA495B8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68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8CB3-7269-CBFC-5B12-A8D0929A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AD09A-4920-AF4C-5B43-B2F2F0A4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C0E99-2CA1-F1DD-559B-E8C5D2B89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9C509-D66C-E8ED-06AB-D002C9CC3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D93D5-7595-D2BE-427D-0A7E4C87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486EC-A675-7D0E-DF3A-929C21C5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60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F9AA-6B77-1644-7AEB-510A2A7B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EC4AD0-D3C9-EE22-EC84-4BFE9C9BB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35D07-96DD-3AE9-75DA-53F8BA37A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FF36D-62CA-2FB7-A2F4-2AC1BB63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FF2C4-A381-1A18-9221-642E7333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ADA9E-31EE-FBC8-A95E-D70890D0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75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D3274-29C8-F3DB-947B-7780842B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C8042-797D-C78A-B5FF-E8FC77A1C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6D0F-9395-EDDC-6AF3-8C2406FF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4DE95-CA7D-83FD-606B-A872CF6E0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EE5B0-C2EE-AAAC-5F34-64228608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25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26E428-5357-9EB2-CF5A-8FD64A94E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9A039-16FC-DBDA-4399-D0238C2D3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3035A-0AE1-0352-A35A-D8AF3F5A5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240D1-CBD0-55E4-69C2-3E74523E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F3658-F7A6-9DF9-16EF-E739743B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1598136"/>
            <a:ext cx="7773293" cy="1102537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3" y="2914987"/>
            <a:ext cx="6400355" cy="1314338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 algn="ctr">
              <a:buNone/>
              <a:defRPr/>
            </a:lvl1pPr>
            <a:lvl2pPr marL="241080" indent="0" algn="ctr">
              <a:buNone/>
              <a:defRPr/>
            </a:lvl2pPr>
            <a:lvl3pPr marL="482162" indent="0" algn="ctr">
              <a:buNone/>
              <a:defRPr/>
            </a:lvl3pPr>
            <a:lvl4pPr marL="723242" indent="0" algn="ctr">
              <a:buNone/>
              <a:defRPr/>
            </a:lvl4pPr>
            <a:lvl5pPr marL="964322" indent="0" algn="ctr">
              <a:buNone/>
              <a:defRPr/>
            </a:lvl5pPr>
            <a:lvl6pPr marL="1205404" indent="0" algn="ctr">
              <a:buNone/>
              <a:defRPr/>
            </a:lvl6pPr>
            <a:lvl7pPr marL="1446484" indent="0" algn="ctr">
              <a:buNone/>
              <a:defRPr/>
            </a:lvl7pPr>
            <a:lvl8pPr marL="1687565" indent="0" algn="ctr">
              <a:buNone/>
              <a:defRPr/>
            </a:lvl8pPr>
            <a:lvl9pPr marL="192864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760638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7" cy="85725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200486"/>
            <a:ext cx="8228707" cy="3393839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6174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14172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0" y="3305102"/>
            <a:ext cx="7772176" cy="1021333"/>
          </a:xfrm>
          <a:prstGeom prst="rect">
            <a:avLst/>
          </a:prstGeom>
        </p:spPr>
        <p:txBody>
          <a:bodyPr vert="horz" lIns="91435" tIns="45718" rIns="91435" bIns="45718" anchor="t"/>
          <a:lstStyle>
            <a:lvl1pPr algn="l">
              <a:defRPr sz="210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0" y="2179960"/>
            <a:ext cx="7772176" cy="1125141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1055"/>
            </a:lvl1pPr>
            <a:lvl2pPr marL="241080" indent="0">
              <a:buNone/>
              <a:defRPr sz="949"/>
            </a:lvl2pPr>
            <a:lvl3pPr marL="482162" indent="0">
              <a:buNone/>
              <a:defRPr sz="844"/>
            </a:lvl3pPr>
            <a:lvl4pPr marL="723242" indent="0">
              <a:buNone/>
              <a:defRPr sz="738"/>
            </a:lvl4pPr>
            <a:lvl5pPr marL="964322" indent="0">
              <a:buNone/>
              <a:defRPr sz="738"/>
            </a:lvl5pPr>
            <a:lvl6pPr marL="1205404" indent="0">
              <a:buNone/>
              <a:defRPr sz="738"/>
            </a:lvl6pPr>
            <a:lvl7pPr marL="1446484" indent="0">
              <a:buNone/>
              <a:defRPr sz="738"/>
            </a:lvl7pPr>
            <a:lvl8pPr marL="1687565" indent="0">
              <a:buNone/>
              <a:defRPr sz="738"/>
            </a:lvl8pPr>
            <a:lvl9pPr marL="1928645" indent="0">
              <a:buNone/>
              <a:defRPr sz="7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9529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7" cy="85725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200486"/>
            <a:ext cx="4060775" cy="3393839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1477"/>
            </a:lvl1pPr>
            <a:lvl2pPr>
              <a:defRPr sz="1265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200486"/>
            <a:ext cx="4060775" cy="3393839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1477"/>
            </a:lvl1pPr>
            <a:lvl2pPr>
              <a:defRPr sz="1265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43891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7" cy="8572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8" y="1151093"/>
            <a:ext cx="4039568" cy="479692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1265" b="1"/>
            </a:lvl1pPr>
            <a:lvl2pPr marL="241080" indent="0">
              <a:buNone/>
              <a:defRPr sz="1055" b="1"/>
            </a:lvl2pPr>
            <a:lvl3pPr marL="482162" indent="0">
              <a:buNone/>
              <a:defRPr sz="949" b="1"/>
            </a:lvl3pPr>
            <a:lvl4pPr marL="723242" indent="0">
              <a:buNone/>
              <a:defRPr sz="844" b="1"/>
            </a:lvl4pPr>
            <a:lvl5pPr marL="964322" indent="0">
              <a:buNone/>
              <a:defRPr sz="844" b="1"/>
            </a:lvl5pPr>
            <a:lvl6pPr marL="1205404" indent="0">
              <a:buNone/>
              <a:defRPr sz="844" b="1"/>
            </a:lvl6pPr>
            <a:lvl7pPr marL="1446484" indent="0">
              <a:buNone/>
              <a:defRPr sz="844" b="1"/>
            </a:lvl7pPr>
            <a:lvl8pPr marL="1687565" indent="0">
              <a:buNone/>
              <a:defRPr sz="844" b="1"/>
            </a:lvl8pPr>
            <a:lvl9pPr marL="1928645" indent="0">
              <a:buNone/>
              <a:defRPr sz="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8" y="1630785"/>
            <a:ext cx="4039568" cy="296354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1265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151093"/>
            <a:ext cx="4041799" cy="479692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1265" b="1"/>
            </a:lvl1pPr>
            <a:lvl2pPr marL="241080" indent="0">
              <a:buNone/>
              <a:defRPr sz="1055" b="1"/>
            </a:lvl2pPr>
            <a:lvl3pPr marL="482162" indent="0">
              <a:buNone/>
              <a:defRPr sz="949" b="1"/>
            </a:lvl3pPr>
            <a:lvl4pPr marL="723242" indent="0">
              <a:buNone/>
              <a:defRPr sz="844" b="1"/>
            </a:lvl4pPr>
            <a:lvl5pPr marL="964322" indent="0">
              <a:buNone/>
              <a:defRPr sz="844" b="1"/>
            </a:lvl5pPr>
            <a:lvl6pPr marL="1205404" indent="0">
              <a:buNone/>
              <a:defRPr sz="844" b="1"/>
            </a:lvl6pPr>
            <a:lvl7pPr marL="1446484" indent="0">
              <a:buNone/>
              <a:defRPr sz="844" b="1"/>
            </a:lvl7pPr>
            <a:lvl8pPr marL="1687565" indent="0">
              <a:buNone/>
              <a:defRPr sz="844" b="1"/>
            </a:lvl8pPr>
            <a:lvl9pPr marL="1928645" indent="0">
              <a:buNone/>
              <a:defRPr sz="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1630785"/>
            <a:ext cx="4041799" cy="296354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1265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28578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7" cy="85725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218387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56354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05106"/>
            <a:ext cx="3008189" cy="871481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algn="l">
              <a:defRPr sz="10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5" y="205105"/>
            <a:ext cx="5111130" cy="4389221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1635"/>
            </a:lvl1pPr>
            <a:lvl2pPr>
              <a:defRPr sz="1477"/>
            </a:lvl2pPr>
            <a:lvl3pPr>
              <a:defRPr sz="1265"/>
            </a:lvl3pPr>
            <a:lvl4pPr>
              <a:defRPr sz="1055"/>
            </a:lvl4pPr>
            <a:lvl5pPr>
              <a:defRPr sz="1055"/>
            </a:lvl5pPr>
            <a:lvl6pPr>
              <a:defRPr sz="1055"/>
            </a:lvl6pPr>
            <a:lvl7pPr>
              <a:defRPr sz="1055"/>
            </a:lvl7pPr>
            <a:lvl8pPr>
              <a:defRPr sz="1055"/>
            </a:lvl8pPr>
            <a:lvl9pPr>
              <a:defRPr sz="10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076586"/>
            <a:ext cx="3008189" cy="3517739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738"/>
            </a:lvl1pPr>
            <a:lvl2pPr marL="241080" indent="0">
              <a:buNone/>
              <a:defRPr sz="580"/>
            </a:lvl2pPr>
            <a:lvl3pPr marL="482162" indent="0">
              <a:buNone/>
              <a:defRPr sz="527"/>
            </a:lvl3pPr>
            <a:lvl4pPr marL="723242" indent="0">
              <a:buNone/>
              <a:defRPr sz="475"/>
            </a:lvl4pPr>
            <a:lvl5pPr marL="964322" indent="0">
              <a:buNone/>
              <a:defRPr sz="475"/>
            </a:lvl5pPr>
            <a:lvl6pPr marL="1205404" indent="0">
              <a:buNone/>
              <a:defRPr sz="475"/>
            </a:lvl6pPr>
            <a:lvl7pPr marL="1446484" indent="0">
              <a:buNone/>
              <a:defRPr sz="475"/>
            </a:lvl7pPr>
            <a:lvl8pPr marL="1687565" indent="0">
              <a:buNone/>
              <a:defRPr sz="475"/>
            </a:lvl8pPr>
            <a:lvl9pPr marL="1928645" indent="0">
              <a:buNone/>
              <a:defRPr sz="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61465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3600619"/>
            <a:ext cx="5486177" cy="425276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algn="l">
              <a:defRPr sz="10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459600"/>
            <a:ext cx="5486177" cy="3085766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635"/>
            </a:lvl1pPr>
            <a:lvl2pPr marL="241080" indent="0">
              <a:buNone/>
              <a:defRPr sz="1477"/>
            </a:lvl2pPr>
            <a:lvl3pPr marL="482162" indent="0">
              <a:buNone/>
              <a:defRPr sz="1265"/>
            </a:lvl3pPr>
            <a:lvl4pPr marL="723242" indent="0">
              <a:buNone/>
              <a:defRPr sz="1055"/>
            </a:lvl4pPr>
            <a:lvl5pPr marL="964322" indent="0">
              <a:buNone/>
              <a:defRPr sz="1055"/>
            </a:lvl5pPr>
            <a:lvl6pPr marL="1205404" indent="0">
              <a:buNone/>
              <a:defRPr sz="1055"/>
            </a:lvl6pPr>
            <a:lvl7pPr marL="1446484" indent="0">
              <a:buNone/>
              <a:defRPr sz="1055"/>
            </a:lvl7pPr>
            <a:lvl8pPr marL="1687565" indent="0">
              <a:buNone/>
              <a:defRPr sz="1055"/>
            </a:lvl8pPr>
            <a:lvl9pPr marL="1928645" indent="0">
              <a:buNone/>
              <a:defRPr sz="1055"/>
            </a:lvl9pPr>
          </a:lstStyle>
          <a:p>
            <a:pPr lvl="0"/>
            <a:endParaRPr lang="en-US" noProof="0">
              <a:sym typeface="Gill Sans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4025895"/>
            <a:ext cx="5486177" cy="603591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738"/>
            </a:lvl1pPr>
            <a:lvl2pPr marL="241080" indent="0">
              <a:buNone/>
              <a:defRPr sz="580"/>
            </a:lvl2pPr>
            <a:lvl3pPr marL="482162" indent="0">
              <a:buNone/>
              <a:defRPr sz="527"/>
            </a:lvl3pPr>
            <a:lvl4pPr marL="723242" indent="0">
              <a:buNone/>
              <a:defRPr sz="475"/>
            </a:lvl4pPr>
            <a:lvl5pPr marL="964322" indent="0">
              <a:buNone/>
              <a:defRPr sz="475"/>
            </a:lvl5pPr>
            <a:lvl6pPr marL="1205404" indent="0">
              <a:buNone/>
              <a:defRPr sz="475"/>
            </a:lvl6pPr>
            <a:lvl7pPr marL="1446484" indent="0">
              <a:buNone/>
              <a:defRPr sz="475"/>
            </a:lvl7pPr>
            <a:lvl8pPr marL="1687565" indent="0">
              <a:buNone/>
              <a:defRPr sz="475"/>
            </a:lvl8pPr>
            <a:lvl9pPr marL="1928645" indent="0">
              <a:buNone/>
              <a:defRPr sz="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890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7" cy="85725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200486"/>
            <a:ext cx="8228707" cy="3393839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434590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8" y="205941"/>
            <a:ext cx="2057176" cy="4388384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05941"/>
            <a:ext cx="6064374" cy="4388384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98307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56E0-7085-BF8A-5913-4C1701A48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7383F9-97D7-6F6B-DC8B-1FCE3C37F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B21CF-8194-EE45-796A-B49E6D6AA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49E98-37F1-0C6D-DDC7-30EFBBB6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C8C1-E051-0D74-9941-1E32C2AC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7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1" y="205941"/>
            <a:ext cx="8228707" cy="85725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328464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F323-9581-07A4-E190-4E0D5280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63326-AA62-BE7F-BA9D-5D5F3FE36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717D1-C754-BD9B-2867-9135B65F0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BA1D0-6D3F-33BC-FEF6-BA910102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56E6-EC96-4CD9-0AAB-40250271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84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78D4-1DB0-E4AC-7E0C-8833B3D8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BC03E-62F4-5BC9-E048-9217D1AC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D2D82-02FB-5A80-623A-784B91E8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ED5D8-E763-F4CA-82F2-5790D86F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29BAF-1C05-AAB6-3330-8A069155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32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86E43-15C2-D7E4-53E5-B8AE37132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DE42C-51FD-5D79-D3A1-00C34B2E7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7EEA3-C7E3-6A0F-FD16-5CC093C21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2C8D4-127E-3592-A222-729CA2DE6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7282C-4F9B-A86B-18ED-EE17B0A7A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7D3C4-3518-C3BA-4227-7273F5D5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98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BA11E-99F9-5BE3-079D-8587D9F4A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998F-DC93-92D1-348B-6576E60F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585D7-3D15-4B89-2FB5-F9A1888FE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83D69-F2E3-4622-ADFE-6D531F33D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B1A01-6F07-4807-D6B6-A9240DD7C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8322-4F2D-109F-5CA5-AAB77E68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4729A-9B2B-9DA0-168C-ED5CDFF8F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D2A883-9A1D-D1BF-A1B9-FCE9FD25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77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4BBE-DC1A-E8C9-16E3-DA7BF244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03384-0164-0613-67CB-FCABF69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B3741-6B08-27F3-A83E-312B0EDB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FB96E-7E28-5014-6133-A1025734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09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ECA18F-37B2-44E5-B490-2EEF0D26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2C8C7-FCF1-3EEE-73F0-1A525581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EA0CC-8644-8C65-C555-73913BB4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18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0FDC5-F6E4-32BE-A105-D402A4A1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1743-B5AF-7999-071F-64BEA50D2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EEDF7-B3EF-CD48-16D0-3C00F9716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554B0-5D42-558C-D24A-4169C62E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239B5-59E4-AF63-FF2C-954270CF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5ACE6-FBC0-4368-FC99-3877ED34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62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7464-8F44-E208-002A-05D5F1F0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CEE8A1-2E3E-6874-88C1-FF0729197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50F72-3965-C6A5-F724-B2BD2D69E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DF542-7F44-0D9B-26F1-AF19C605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268B6-6D66-4678-1647-1DFB447D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0F949-2F24-99D6-E85C-8EF46A3A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03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BA460-685C-3BBB-3326-BBBE95F2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03A4E-51CC-4662-9392-8D44A1228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A99B2-62A4-08D1-06C0-EE51042B4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E9817-7A02-D915-4786-CCA4A402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B456-6432-152F-9B3B-6CBF28AE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61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8A2341-1F32-E28C-E20D-FE4EAECE1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4D815-8591-1904-51B5-E916D901F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BCC91-F9C5-A0F9-9201-DAE59FA53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F7CA6-4BEF-5EC3-956D-A250E5F9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EB85F-BB35-2350-C5CB-53BD7CBC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0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">
  <p:cSld name="1_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body" idx="1"/>
          </p:nvPr>
        </p:nvSpPr>
        <p:spPr>
          <a:xfrm>
            <a:off x="450504" y="4447449"/>
            <a:ext cx="8239127" cy="23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171446" lvl="0" indent="-857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350" b="0" i="0">
                <a:latin typeface="Montserrat" pitchFamily="2" charset="77"/>
                <a:cs typeface="Arial" panose="020B0604020202020204" pitchFamily="34" charset="0"/>
              </a:defRPr>
            </a:lvl1pPr>
            <a:lvl2pPr marL="342892" lvl="1" indent="-17144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sz="1350" b="1"/>
            </a:lvl2pPr>
            <a:lvl3pPr marL="514337" lvl="2" indent="-17144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sz="1350" b="1"/>
            </a:lvl3pPr>
            <a:lvl4pPr marL="685783" lvl="3" indent="-17144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sz="1350" b="1"/>
            </a:lvl4pPr>
            <a:lvl5pPr marL="857228" lvl="4" indent="-17144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sz="1350" b="1"/>
            </a:lvl5pPr>
            <a:lvl6pPr marL="1028675" lvl="5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20" lvl="6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566" lvl="7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12" lvl="8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title"/>
          </p:nvPr>
        </p:nvSpPr>
        <p:spPr>
          <a:xfrm>
            <a:off x="452437" y="965622"/>
            <a:ext cx="8239127" cy="174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4350" b="0" i="0">
                <a:latin typeface="Montserrat" pitchFamily="2" charset="77"/>
                <a:cs typeface="Arial" panose="020B0604020202020204" pitchFamily="34" charset="0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body" idx="2"/>
          </p:nvPr>
        </p:nvSpPr>
        <p:spPr>
          <a:xfrm>
            <a:off x="450504" y="2708697"/>
            <a:ext cx="8239126" cy="71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71446" lvl="0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 b="0" i="0">
                <a:latin typeface="Montserrat" pitchFamily="2" charset="77"/>
                <a:cs typeface="Arial" panose="020B0604020202020204" pitchFamily="34" charset="0"/>
              </a:defRPr>
            </a:lvl1pPr>
            <a:lvl2pPr marL="342892" lvl="1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37" lvl="2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783" lvl="3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28" lvl="4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675" lvl="5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20" lvl="6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566" lvl="7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12" lvl="8" indent="-138443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4504779" y="4527760"/>
            <a:ext cx="129760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>
                <a:latin typeface="Montserrat" pitchFamily="2" charset="77"/>
                <a:ea typeface="Montserrat" pitchFamily="2" charset="77"/>
                <a:cs typeface="Arial" panose="020B0604020202020204" pitchFamily="34" charset="0"/>
                <a:sym typeface="Calibri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675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72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1598136"/>
            <a:ext cx="7773293" cy="110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2914986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98" indent="0" algn="ctr">
              <a:buNone/>
              <a:defRPr/>
            </a:lvl2pPr>
            <a:lvl3pPr marL="482196" indent="0" algn="ctr">
              <a:buNone/>
              <a:defRPr/>
            </a:lvl3pPr>
            <a:lvl4pPr marL="723294" indent="0" algn="ctr">
              <a:buNone/>
              <a:defRPr/>
            </a:lvl4pPr>
            <a:lvl5pPr marL="964391" indent="0" algn="ctr">
              <a:buNone/>
              <a:defRPr/>
            </a:lvl5pPr>
            <a:lvl6pPr marL="1205490" indent="0" algn="ctr">
              <a:buNone/>
              <a:defRPr/>
            </a:lvl6pPr>
            <a:lvl7pPr marL="1446587" indent="0" algn="ctr">
              <a:buNone/>
              <a:defRPr/>
            </a:lvl7pPr>
            <a:lvl8pPr marL="1687685" indent="0" algn="ctr">
              <a:buNone/>
              <a:defRPr/>
            </a:lvl8pPr>
            <a:lvl9pPr marL="19287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782033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87176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1598138"/>
            <a:ext cx="7773293" cy="110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2914988"/>
            <a:ext cx="6400355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87" indent="0" algn="ctr">
              <a:buNone/>
              <a:defRPr/>
            </a:lvl2pPr>
            <a:lvl3pPr marL="482175" indent="0" algn="ctr">
              <a:buNone/>
              <a:defRPr/>
            </a:lvl3pPr>
            <a:lvl4pPr marL="723261" indent="0" algn="ctr">
              <a:buNone/>
              <a:defRPr/>
            </a:lvl4pPr>
            <a:lvl5pPr marL="964347" indent="0" algn="ctr">
              <a:buNone/>
              <a:defRPr/>
            </a:lvl5pPr>
            <a:lvl6pPr marL="1205435" indent="0" algn="ctr">
              <a:buNone/>
              <a:defRPr/>
            </a:lvl6pPr>
            <a:lvl7pPr marL="1446521" indent="0" algn="ctr">
              <a:buNone/>
              <a:defRPr/>
            </a:lvl7pPr>
            <a:lvl8pPr marL="1687607" indent="0" algn="ctr">
              <a:buNone/>
              <a:defRPr/>
            </a:lvl8pPr>
            <a:lvl9pPr marL="192869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120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59922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70852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Montserrat" pitchFamily="2" charset="77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ontserrat" pitchFamily="2" charset="77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ontserrat" pitchFamily="2" charset="77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90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9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9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5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34B0-170F-2B44-BDA8-FE86E18B1E6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3187-E6AB-AD4A-9AED-A4F3D1590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4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43CC838A-569A-B349-ADE7-CAB16A668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2973" y="0"/>
            <a:ext cx="7358063" cy="260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7" tIns="50797" rIns="50797" bIns="507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66350EF-70D8-8747-9FA1-D25CA209D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3" y="2652118"/>
            <a:ext cx="7358063" cy="188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7" tIns="50797" rIns="50797" bIns="50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91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743" r:id="rId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5pPr>
      <a:lvl6pPr marL="241074" algn="ctr" rtl="0" fontAlgn="base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6pPr>
      <a:lvl7pPr marL="482151" algn="ctr" rtl="0" fontAlgn="base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7pPr>
      <a:lvl8pPr marL="723225" algn="ctr" rtl="0" fontAlgn="base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8pPr>
      <a:lvl9pPr marL="964299" algn="ctr" rtl="0" fontAlgn="base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9pPr>
    </p:titleStyle>
    <p:bodyStyle>
      <a:lvl1pPr marL="179978" indent="-179978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213463" indent="25951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454550" indent="25951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695637" indent="25951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936723" indent="25951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1178587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6pPr>
      <a:lvl7pPr marL="1419662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7pPr>
      <a:lvl8pPr marL="1660737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8pPr>
      <a:lvl9pPr marL="1901811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9pPr>
    </p:bodyStyle>
    <p:otherStyle>
      <a:defPPr>
        <a:defRPr lang="en-US"/>
      </a:defPPr>
      <a:lvl1pPr marL="0" algn="l" defTabSz="241074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74" algn="l" defTabSz="241074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51" algn="l" defTabSz="241074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225" algn="l" defTabSz="241074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299" algn="l" defTabSz="241074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374" algn="l" defTabSz="241074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448" algn="l" defTabSz="241074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523" algn="l" defTabSz="241074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597" algn="l" defTabSz="241074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13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8B211-28FD-5523-BB2E-5E2608695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0A3F2-A096-28D3-EC9C-AE1C86FEE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8B90F-1E0A-2745-9261-60919B0ED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6DE4B-B062-1D4B-9E53-C65DFC6BFC8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51341-6905-EA08-1EEE-BB639823B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4BB5D-6B07-8AA3-5F9F-29FACB91E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6BDF0-A891-A343-9CB6-0A1B0B52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5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5024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marL="20091" indent="-20091"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20091" indent="-20091"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charset="0"/>
        </a:defRPr>
      </a:lvl2pPr>
      <a:lvl3pPr marL="20091" indent="-20091"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charset="0"/>
        </a:defRPr>
      </a:lvl3pPr>
      <a:lvl4pPr marL="20091" indent="-20091"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charset="0"/>
        </a:defRPr>
      </a:lvl4pPr>
      <a:lvl5pPr marL="20091" indent="-20091"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charset="0"/>
        </a:defRPr>
      </a:lvl5pPr>
      <a:lvl6pPr marL="262008" algn="ctr" rtl="0" fontAlgn="base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6pPr>
      <a:lvl7pPr marL="503089" algn="ctr" rtl="0" fontAlgn="base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7pPr>
      <a:lvl8pPr marL="744170" algn="ctr" rtl="0" fontAlgn="base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8pPr>
      <a:lvl9pPr marL="985250" algn="ctr" rtl="0" fontAlgn="base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9pPr>
    </p:titleStyle>
    <p:bodyStyle>
      <a:lvl1pPr marL="488883" indent="-300530" algn="l" rtl="0" eaLnBrk="0" fontAlgn="base" hangingPunct="0">
        <a:spcBef>
          <a:spcPts val="1265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23279" indent="-300530" algn="l" rtl="0" eaLnBrk="0" fontAlgn="base" hangingPunct="0">
        <a:spcBef>
          <a:spcPts val="1265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57675" indent="-300530" algn="l" rtl="0" eaLnBrk="0" fontAlgn="base" hangingPunct="0">
        <a:spcBef>
          <a:spcPts val="1265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92071" indent="-300530" algn="l" rtl="0" eaLnBrk="0" fontAlgn="base" hangingPunct="0">
        <a:spcBef>
          <a:spcPts val="1265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26467" indent="-300530" algn="l" rtl="0" eaLnBrk="0" fontAlgn="base" hangingPunct="0">
        <a:spcBef>
          <a:spcPts val="1265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668312" indent="-301351" algn="l" rtl="0" fontAlgn="base">
        <a:spcBef>
          <a:spcPts val="1265"/>
        </a:spcBef>
        <a:spcAft>
          <a:spcPct val="0"/>
        </a:spcAft>
        <a:buClr>
          <a:srgbClr val="FFFFFF"/>
        </a:buClr>
        <a:buSzPct val="171000"/>
        <a:buFont typeface="Gill Sans" pitchFamily="-111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6pPr>
      <a:lvl7pPr marL="1909393" indent="-301351" algn="l" rtl="0" fontAlgn="base">
        <a:spcBef>
          <a:spcPts val="1265"/>
        </a:spcBef>
        <a:spcAft>
          <a:spcPct val="0"/>
        </a:spcAft>
        <a:buClr>
          <a:srgbClr val="FFFFFF"/>
        </a:buClr>
        <a:buSzPct val="171000"/>
        <a:buFont typeface="Gill Sans" pitchFamily="-111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7pPr>
      <a:lvl8pPr marL="2150473" indent="-301351" algn="l" rtl="0" fontAlgn="base">
        <a:spcBef>
          <a:spcPts val="1265"/>
        </a:spcBef>
        <a:spcAft>
          <a:spcPct val="0"/>
        </a:spcAft>
        <a:buClr>
          <a:srgbClr val="FFFFFF"/>
        </a:buClr>
        <a:buSzPct val="171000"/>
        <a:buFont typeface="Gill Sans" pitchFamily="-111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8pPr>
      <a:lvl9pPr marL="2391554" indent="-301351" algn="l" rtl="0" fontAlgn="base">
        <a:spcBef>
          <a:spcPts val="1265"/>
        </a:spcBef>
        <a:spcAft>
          <a:spcPct val="0"/>
        </a:spcAft>
        <a:buClr>
          <a:srgbClr val="FFFFFF"/>
        </a:buClr>
        <a:buSzPct val="171000"/>
        <a:buFont typeface="Gill Sans" pitchFamily="-111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9pPr>
    </p:bodyStyle>
    <p:otherStyle>
      <a:defPPr>
        <a:defRPr lang="en-US"/>
      </a:defPPr>
      <a:lvl1pPr marL="0" algn="l" defTabSz="241080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80" algn="l" defTabSz="241080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62" algn="l" defTabSz="241080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242" algn="l" defTabSz="241080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322" algn="l" defTabSz="241080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404" algn="l" defTabSz="241080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484" algn="l" defTabSz="241080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565" algn="l" defTabSz="241080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645" algn="l" defTabSz="241080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639557-81E6-0971-9C03-3B5C0085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51D3-6EBE-1C9D-E81E-77B46CB9E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F3471-E64A-08F8-B577-4D1CABF12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0E0592-AF52-1A44-B0A2-1AD44ED463E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258D3-EF3F-E83C-4D69-3DD760CA8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005CF-1201-68BA-0F64-543F83E6F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EBA563-4234-7F4E-B476-F1A42BB6D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43CC838A-569A-B349-ADE7-CAB16A668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2969" y="0"/>
            <a:ext cx="7358063" cy="260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7" tIns="50797" rIns="50797" bIns="507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66350EF-70D8-8747-9FA1-D25CA209D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2652117"/>
            <a:ext cx="7358063" cy="188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7" tIns="50797" rIns="50797" bIns="50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9220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5pPr>
      <a:lvl6pPr marL="241098" algn="ctr" rtl="0" fontAlgn="base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6pPr>
      <a:lvl7pPr marL="482196" algn="ctr" rtl="0" fontAlgn="base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7pPr>
      <a:lvl8pPr marL="723294" algn="ctr" rtl="0" fontAlgn="base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8pPr>
      <a:lvl9pPr marL="964391" algn="ctr" rtl="0" fontAlgn="base">
        <a:spcBef>
          <a:spcPct val="0"/>
        </a:spcBef>
        <a:spcAft>
          <a:spcPct val="0"/>
        </a:spcAft>
        <a:defRPr sz="4430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9pPr>
    </p:titleStyle>
    <p:bodyStyle>
      <a:lvl1pPr marL="179996" indent="-179996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213483" indent="25953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454593" indent="25953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695703" indent="25953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936814" indent="25953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1178700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6pPr>
      <a:lvl7pPr marL="1419798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7pPr>
      <a:lvl8pPr marL="1660896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8pPr>
      <a:lvl9pPr marL="1901994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9pPr>
    </p:bodyStyle>
    <p:otherStyle>
      <a:defPPr>
        <a:defRPr lang="en-US"/>
      </a:defPPr>
      <a:lvl1pPr marL="0" algn="l" defTabSz="241098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98" algn="l" defTabSz="241098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96" algn="l" defTabSz="241098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294" algn="l" defTabSz="241098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391" algn="l" defTabSz="241098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490" algn="l" defTabSz="241098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587" algn="l" defTabSz="241098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685" algn="l" defTabSz="241098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783" algn="l" defTabSz="241098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43CC838A-569A-B349-ADE7-CAB16A668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0"/>
            <a:ext cx="7358063" cy="260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7" tIns="50797" rIns="50797" bIns="507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66350EF-70D8-8747-9FA1-D25CA209D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2652118"/>
            <a:ext cx="7358063" cy="188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7" tIns="50797" rIns="50797" bIns="50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10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anose="020B0604020202020204" pitchFamily="34" charset="0"/>
        </a:defRPr>
      </a:lvl5pPr>
      <a:lvl6pPr marL="241087" algn="ctr" rtl="0" fontAlgn="base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6pPr>
      <a:lvl7pPr marL="482175" algn="ctr" rtl="0" fontAlgn="base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7pPr>
      <a:lvl8pPr marL="723261" algn="ctr" rtl="0" fontAlgn="base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8pPr>
      <a:lvl9pPr marL="964347" algn="ctr" rtl="0" fontAlgn="base">
        <a:spcBef>
          <a:spcPct val="0"/>
        </a:spcBef>
        <a:spcAft>
          <a:spcPct val="0"/>
        </a:spcAft>
        <a:defRPr sz="4431">
          <a:solidFill>
            <a:schemeClr val="tx1"/>
          </a:solidFill>
          <a:latin typeface="Arial" pitchFamily="-111" charset="0"/>
          <a:ea typeface="ヒラギノ角ゴ ProN W3" pitchFamily="-111" charset="-128"/>
          <a:cs typeface="ヒラギノ角ゴ ProN W3" pitchFamily="-111" charset="-128"/>
          <a:sym typeface="Arial" pitchFamily="-111" charset="0"/>
        </a:defRPr>
      </a:lvl9pPr>
    </p:titleStyle>
    <p:bodyStyle>
      <a:lvl1pPr marL="179988" indent="-179988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213473" indent="25953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454573" indent="25953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695672" indent="25953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936771" indent="25953" algn="ctr" rtl="0" eaLnBrk="0" fontAlgn="base" hangingPunct="0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1178645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6pPr>
      <a:lvl7pPr marL="1419733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7pPr>
      <a:lvl8pPr marL="1660821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8pPr>
      <a:lvl9pPr marL="1901907" algn="ctr" rtl="0" fontAlgn="base">
        <a:spcBef>
          <a:spcPct val="0"/>
        </a:spcBef>
        <a:spcAft>
          <a:spcPct val="0"/>
        </a:spcAft>
        <a:defRPr sz="1899">
          <a:solidFill>
            <a:schemeClr val="tx1"/>
          </a:solidFill>
          <a:latin typeface="+mn-lt"/>
          <a:ea typeface="+mn-ea"/>
          <a:cs typeface="+mn-cs"/>
          <a:sym typeface="Arial" pitchFamily="-111" charset="0"/>
        </a:defRPr>
      </a:lvl9pPr>
    </p:bodyStyle>
    <p:otherStyle>
      <a:defPPr>
        <a:defRPr lang="en-US"/>
      </a:defPPr>
      <a:lvl1pPr marL="0" algn="l" defTabSz="241087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87" algn="l" defTabSz="241087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75" algn="l" defTabSz="241087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261" algn="l" defTabSz="241087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347" algn="l" defTabSz="241087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435" algn="l" defTabSz="241087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521" algn="l" defTabSz="241087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607" algn="l" defTabSz="241087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694" algn="l" defTabSz="241087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png"/><Relationship Id="rId3" Type="http://schemas.openxmlformats.org/officeDocument/2006/relationships/image" Target="../media/image11.png"/><Relationship Id="rId7" Type="http://schemas.openxmlformats.org/officeDocument/2006/relationships/image" Target="../media/image37.jp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7B776-EBC4-B98F-D131-7C4542B98E3E}"/>
              </a:ext>
            </a:extLst>
          </p:cNvPr>
          <p:cNvSpPr txBox="1"/>
          <p:nvPr/>
        </p:nvSpPr>
        <p:spPr>
          <a:xfrm>
            <a:off x="2899954" y="1028512"/>
            <a:ext cx="690589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</a:t>
            </a:r>
          </a:p>
        </p:txBody>
      </p:sp>
      <p:sp>
        <p:nvSpPr>
          <p:cNvPr id="99329" name="Rectangle 1">
            <a:extLst>
              <a:ext uri="{FF2B5EF4-FFF2-40B4-BE49-F238E27FC236}">
                <a16:creationId xmlns:a16="http://schemas.microsoft.com/office/drawing/2014/main" id="{E4070FF2-E972-5740-9DFA-942E422BE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9725" y="563260"/>
            <a:ext cx="6282035" cy="2012889"/>
          </a:xfrm>
        </p:spPr>
        <p:txBody>
          <a:bodyPr>
            <a:normAutofit/>
          </a:bodyPr>
          <a:lstStyle/>
          <a:p>
            <a:pPr algn="r"/>
            <a:br>
              <a:rPr lang="en-US" sz="45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00" dirty="0">
              <a:solidFill>
                <a:srgbClr val="F05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9CE92ABE-C198-264A-8D9F-B7758474CBC0}"/>
              </a:ext>
            </a:extLst>
          </p:cNvPr>
          <p:cNvSpPr>
            <a:spLocks/>
          </p:cNvSpPr>
          <p:nvPr/>
        </p:nvSpPr>
        <p:spPr bwMode="auto">
          <a:xfrm>
            <a:off x="2389725" y="2964252"/>
            <a:ext cx="5811552" cy="6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Arial" panose="020B0604020202020204" pitchFamily="34" charset="0"/>
              </a:rPr>
              <a:t>Victor M. Montori, MD, MSc</a:t>
            </a:r>
          </a:p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Arial" panose="020B0604020202020204" pitchFamily="34" charset="0"/>
              </a:rPr>
              <a:t>Robert H. and Susan M. </a:t>
            </a:r>
            <a:r>
              <a:rPr kumimoji="0" lang="en-US" sz="1351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Arial" panose="020B0604020202020204" pitchFamily="34" charset="0"/>
              </a:rPr>
              <a:t>Rewoldt</a:t>
            </a:r>
            <a:r>
              <a: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Professor</a:t>
            </a:r>
          </a:p>
        </p:txBody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5473D7A0-4EE9-384F-964A-332602D66549}"/>
              </a:ext>
            </a:extLst>
          </p:cNvPr>
          <p:cNvSpPr>
            <a:spLocks/>
          </p:cNvSpPr>
          <p:nvPr/>
        </p:nvSpPr>
        <p:spPr bwMode="auto">
          <a:xfrm>
            <a:off x="5428082" y="3896094"/>
            <a:ext cx="2773195" cy="29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99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Helvetica Neue Light" panose="02000403000000020004" pitchFamily="2" charset="0"/>
              </a:rPr>
              <a:t>montori.victor@mayo.edu</a:t>
            </a:r>
            <a:endParaRPr kumimoji="0" lang="en-US" altLang="en-US" sz="1899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ヒラギノ角ゴ ProN W3" panose="020B0300000000000000" pitchFamily="34" charset="-128"/>
              <a:cs typeface="Arial" panose="020B0604020202020204" pitchFamily="34" charset="0"/>
              <a:sym typeface="Helvetica Neue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6C068-ADDB-90B7-6292-9C0F824C59BE}"/>
              </a:ext>
            </a:extLst>
          </p:cNvPr>
          <p:cNvSpPr txBox="1"/>
          <p:nvPr/>
        </p:nvSpPr>
        <p:spPr>
          <a:xfrm>
            <a:off x="1397022" y="1569704"/>
            <a:ext cx="20854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Toward a humanly sustainable health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C4A4A-72C6-745F-5993-83F5269A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51" y="407585"/>
            <a:ext cx="745830" cy="81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Envelope outline">
            <a:extLst>
              <a:ext uri="{FF2B5EF4-FFF2-40B4-BE49-F238E27FC236}">
                <a16:creationId xmlns:a16="http://schemas.microsoft.com/office/drawing/2014/main" id="{2AB793B1-4DC5-EEBF-9CFF-DADB8A944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7579" y="3842782"/>
            <a:ext cx="398882" cy="3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3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6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617565A-F447-E246-85E3-F96D624F4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r="42884" b="19238"/>
          <a:stretch/>
        </p:blipFill>
        <p:spPr bwMode="auto">
          <a:xfrm flipH="1">
            <a:off x="4631176" y="0"/>
            <a:ext cx="564312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1FBFBA-DA36-B3C5-4A69-CFC3F89E3471}"/>
              </a:ext>
            </a:extLst>
          </p:cNvPr>
          <p:cNvSpPr txBox="1"/>
          <p:nvPr/>
        </p:nvSpPr>
        <p:spPr>
          <a:xfrm>
            <a:off x="0" y="448091"/>
            <a:ext cx="441364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might we respond 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this 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of care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472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23847A-0A24-5D30-5892-BBEBA1E88186}"/>
              </a:ext>
            </a:extLst>
          </p:cNvPr>
          <p:cNvSpPr txBox="1"/>
          <p:nvPr/>
        </p:nvSpPr>
        <p:spPr>
          <a:xfrm>
            <a:off x="1112362" y="152404"/>
            <a:ext cx="715494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</a:t>
            </a:r>
            <a:r>
              <a:rPr lang="en-US" sz="2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crisis of care is to assume that this is </a:t>
            </a:r>
            <a:r>
              <a:rPr lang="en-US" sz="2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crisis of organization, efficiency, information technology, and scale. </a:t>
            </a:r>
          </a:p>
          <a:p>
            <a:endParaRPr lang="en-US" sz="2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 need to operate at scales of speed and reach that are only possible when we abandon the idea that care is only possible between people.</a:t>
            </a:r>
          </a:p>
          <a:p>
            <a:pPr lvl="1"/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requires more consumption of data, medications, technologies ignoring consequences for other economic priorities or the planet.</a:t>
            </a:r>
          </a:p>
          <a:p>
            <a:endParaRPr lang="en-US" sz="2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other response assumes this is a 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of care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and of itself.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9BA28-456B-E5B8-EEB9-8B8DF611B613}"/>
              </a:ext>
            </a:extLst>
          </p:cNvPr>
          <p:cNvSpPr txBox="1"/>
          <p:nvPr/>
        </p:nvSpPr>
        <p:spPr>
          <a:xfrm>
            <a:off x="6206843" y="4678576"/>
            <a:ext cx="28233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Heath I, Montori V. BMJ 2023; 380</a:t>
            </a:r>
          </a:p>
        </p:txBody>
      </p:sp>
    </p:spTree>
    <p:extLst>
      <p:ext uri="{BB962C8B-B14F-4D97-AF65-F5344CB8AC3E}">
        <p14:creationId xmlns:p14="http://schemas.microsoft.com/office/powerpoint/2010/main" val="5190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D725F7-1D98-D747-A811-9A30BC9EC8EC}"/>
              </a:ext>
            </a:extLst>
          </p:cNvPr>
          <p:cNvSpPr txBox="1"/>
          <p:nvPr/>
        </p:nvSpPr>
        <p:spPr>
          <a:xfrm>
            <a:off x="1107373" y="192250"/>
            <a:ext cx="6858000" cy="475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82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rPr>
              <a:t>Sick </a:t>
            </a:r>
          </a:p>
          <a:p>
            <a:pPr marL="0" marR="0" lvl="0" indent="0" algn="ctr" defTabSz="482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rPr>
              <a:t>Health </a:t>
            </a:r>
          </a:p>
          <a:p>
            <a:pPr marL="0" marR="0" lvl="0" indent="0" algn="ctr" defTabSz="482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rPr>
              <a:t>Patient-centered</a:t>
            </a:r>
          </a:p>
          <a:p>
            <a:pPr marL="0" marR="0" lvl="0" indent="0" algn="ctr" defTabSz="482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rPr>
              <a:t>Evidence-based</a:t>
            </a:r>
          </a:p>
          <a:p>
            <a:pPr marL="0" marR="0" lvl="0" indent="0" algn="ctr" defTabSz="482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rPr>
              <a:t>High-value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1AF22-8FFD-0B07-3BFB-94ED8ADAA04C}"/>
              </a:ext>
            </a:extLst>
          </p:cNvPr>
          <p:cNvSpPr txBox="1"/>
          <p:nvPr/>
        </p:nvSpPr>
        <p:spPr>
          <a:xfrm>
            <a:off x="3353197" y="2063917"/>
            <a:ext cx="2366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05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1065443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erson, person, indoor, older&#10;&#10;Description automatically generated">
            <a:extLst>
              <a:ext uri="{FF2B5EF4-FFF2-40B4-BE49-F238E27FC236}">
                <a16:creationId xmlns:a16="http://schemas.microsoft.com/office/drawing/2014/main" id="{100E5D37-1AEB-B942-83C9-FC75908D5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5" r="5832" b="1"/>
          <a:stretch/>
        </p:blipFill>
        <p:spPr>
          <a:xfrm>
            <a:off x="0" y="-461554"/>
            <a:ext cx="9144000" cy="6858009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F74651-32DE-FEA0-C260-E0C8C7E74B3E}"/>
              </a:ext>
            </a:extLst>
          </p:cNvPr>
          <p:cNvGrpSpPr/>
          <p:nvPr/>
        </p:nvGrpSpPr>
        <p:grpSpPr>
          <a:xfrm>
            <a:off x="0" y="0"/>
            <a:ext cx="9144000" cy="3108543"/>
            <a:chOff x="0" y="0"/>
            <a:chExt cx="9144000" cy="310854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40E2B5-5148-84C4-F802-8B40A3CDA9B5}"/>
                </a:ext>
              </a:extLst>
            </p:cNvPr>
            <p:cNvSpPr txBox="1"/>
            <p:nvPr/>
          </p:nvSpPr>
          <p:spPr>
            <a:xfrm>
              <a:off x="0" y="0"/>
              <a:ext cx="9144000" cy="3108543"/>
            </a:xfrm>
            <a:prstGeom prst="rect">
              <a:avLst/>
            </a:prstGeom>
            <a:solidFill>
              <a:srgbClr val="000000">
                <a:alpha val="2117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 everything we do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maintain, repair, 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improve our world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 that we may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live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 it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well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as possible.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D9D48F-DDB3-7D0F-9E68-373FBA536C0C}"/>
                </a:ext>
              </a:extLst>
            </p:cNvPr>
            <p:cNvSpPr txBox="1"/>
            <p:nvPr/>
          </p:nvSpPr>
          <p:spPr>
            <a:xfrm>
              <a:off x="7384868" y="2800766"/>
              <a:ext cx="1694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Fisher and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Tronto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9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erson, person, indoor, older&#10;&#10;Description automatically generated">
            <a:extLst>
              <a:ext uri="{FF2B5EF4-FFF2-40B4-BE49-F238E27FC236}">
                <a16:creationId xmlns:a16="http://schemas.microsoft.com/office/drawing/2014/main" id="{100E5D37-1AEB-B942-83C9-FC75908D5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5" r="5832" b="1"/>
          <a:stretch/>
        </p:blipFill>
        <p:spPr>
          <a:xfrm>
            <a:off x="3880087" y="2448466"/>
            <a:ext cx="1339453" cy="100459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798FF-851B-1849-B1EC-1FEDC0761CF5}"/>
              </a:ext>
            </a:extLst>
          </p:cNvPr>
          <p:cNvSpPr txBox="1"/>
          <p:nvPr/>
        </p:nvSpPr>
        <p:spPr>
          <a:xfrm>
            <a:off x="2496159" y="2764801"/>
            <a:ext cx="1359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Notice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EFC41-2044-E54E-978E-6CEDC1EB197D}"/>
              </a:ext>
            </a:extLst>
          </p:cNvPr>
          <p:cNvSpPr txBox="1"/>
          <p:nvPr/>
        </p:nvSpPr>
        <p:spPr>
          <a:xfrm>
            <a:off x="5208212" y="2767519"/>
            <a:ext cx="18309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Respond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969DE-06CB-1541-BEB6-9F21CF419806}"/>
              </a:ext>
            </a:extLst>
          </p:cNvPr>
          <p:cNvSpPr txBox="1"/>
          <p:nvPr/>
        </p:nvSpPr>
        <p:spPr>
          <a:xfrm>
            <a:off x="4068182" y="1957870"/>
            <a:ext cx="1018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Give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7F147-7257-CD4C-A893-89FC5F646A48}"/>
              </a:ext>
            </a:extLst>
          </p:cNvPr>
          <p:cNvSpPr txBox="1"/>
          <p:nvPr/>
        </p:nvSpPr>
        <p:spPr>
          <a:xfrm>
            <a:off x="3787917" y="3505910"/>
            <a:ext cx="16353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Receive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95AFC3-D61D-2646-A45B-52F33A7AF6E4}"/>
              </a:ext>
            </a:extLst>
          </p:cNvPr>
          <p:cNvSpPr txBox="1"/>
          <p:nvPr/>
        </p:nvSpPr>
        <p:spPr>
          <a:xfrm>
            <a:off x="7036863" y="4741663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J.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Tronto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N W3" panose="020B0300000000000000" pitchFamily="34" charset="-128"/>
              <a:cs typeface="Arial" panose="020B0604020202020204" pitchFamily="34" charset="0"/>
              <a:sym typeface="Gill Sans" panose="020B0502020104020203" pitchFamily="34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7FB1B-C5A6-1A44-8D53-2752A7967B47}"/>
              </a:ext>
            </a:extLst>
          </p:cNvPr>
          <p:cNvSpPr txBox="1"/>
          <p:nvPr/>
        </p:nvSpPr>
        <p:spPr>
          <a:xfrm>
            <a:off x="3021467" y="626313"/>
            <a:ext cx="32464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Practice and a disposition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551F51-5902-FD42-BA24-0BAB556685CD}"/>
              </a:ext>
            </a:extLst>
          </p:cNvPr>
          <p:cNvSpPr txBox="1"/>
          <p:nvPr/>
        </p:nvSpPr>
        <p:spPr>
          <a:xfrm>
            <a:off x="416617" y="2552806"/>
            <a:ext cx="2024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attention</a:t>
            </a:r>
          </a:p>
          <a:p>
            <a:pPr marL="0" marR="0" lvl="0" indent="0" algn="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situation in HD</a:t>
            </a:r>
          </a:p>
          <a:p>
            <a:pPr marL="0" marR="0" lvl="0" indent="0" algn="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eeds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 + strengths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1A07FC-51CE-F44F-89A0-9F51FF6DE2BA}"/>
              </a:ext>
            </a:extLst>
          </p:cNvPr>
          <p:cNvSpPr txBox="1"/>
          <p:nvPr/>
        </p:nvSpPr>
        <p:spPr>
          <a:xfrm>
            <a:off x="6957068" y="2691308"/>
            <a:ext cx="21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creates possibility </a:t>
            </a:r>
          </a:p>
          <a:p>
            <a:pPr marL="0" marR="0" lvl="0" indent="0" algn="l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invents action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A61211-0ADF-3745-88BA-B457185EF7AC}"/>
              </a:ext>
            </a:extLst>
          </p:cNvPr>
          <p:cNvSpPr txBox="1"/>
          <p:nvPr/>
        </p:nvSpPr>
        <p:spPr>
          <a:xfrm>
            <a:off x="3285205" y="1096229"/>
            <a:ext cx="2522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work with</a:t>
            </a:r>
          </a:p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competent</a:t>
            </a:r>
          </a:p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compassionate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6630A0-C35D-4A48-AC69-0E4EF0B980A0}"/>
              </a:ext>
            </a:extLst>
          </p:cNvPr>
          <p:cNvSpPr txBox="1"/>
          <p:nvPr/>
        </p:nvSpPr>
        <p:spPr>
          <a:xfrm>
            <a:off x="3315932" y="3951044"/>
            <a:ext cx="2554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response is pertinent</a:t>
            </a:r>
          </a:p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response is adequate</a:t>
            </a:r>
          </a:p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response is desirable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EB360-2690-F146-68EF-3969B86F0356}"/>
              </a:ext>
            </a:extLst>
          </p:cNvPr>
          <p:cNvSpPr txBox="1"/>
          <p:nvPr/>
        </p:nvSpPr>
        <p:spPr>
          <a:xfrm>
            <a:off x="3489747" y="-109114"/>
            <a:ext cx="2366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05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1473460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"/>
          <p:cNvSpPr txBox="1">
            <a:spLocks noGrp="1"/>
          </p:cNvSpPr>
          <p:nvPr>
            <p:ph type="body" idx="1"/>
          </p:nvPr>
        </p:nvSpPr>
        <p:spPr>
          <a:xfrm>
            <a:off x="275581" y="2037048"/>
            <a:ext cx="2778363" cy="125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Blur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Hurry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Cruelty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Google Shape;356;p12"/>
          <p:cNvSpPr txBox="1">
            <a:spLocks noGrp="1"/>
          </p:cNvSpPr>
          <p:nvPr>
            <p:ph type="sldNum" idx="12"/>
          </p:nvPr>
        </p:nvSpPr>
        <p:spPr>
          <a:xfrm>
            <a:off x="10700305" y="6431631"/>
            <a:ext cx="928201" cy="23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2"/>
          <p:cNvSpPr txBox="1"/>
          <p:nvPr/>
        </p:nvSpPr>
        <p:spPr>
          <a:xfrm>
            <a:off x="357297" y="1661534"/>
            <a:ext cx="2778363" cy="34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05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Pathologies of Care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05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05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61" name="Google Shape;361;p12"/>
          <p:cNvSpPr/>
          <p:nvPr/>
        </p:nvSpPr>
        <p:spPr>
          <a:xfrm>
            <a:off x="3387079" y="1691284"/>
            <a:ext cx="1947577" cy="1947577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Google Shape;99;p2" descr="Google Shape;103;p2">
            <a:extLst>
              <a:ext uri="{FF2B5EF4-FFF2-40B4-BE49-F238E27FC236}">
                <a16:creationId xmlns:a16="http://schemas.microsoft.com/office/drawing/2014/main" id="{2C5ECB6C-04C6-4BD8-BE6A-6DD40E27E0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914" y="4555879"/>
            <a:ext cx="1097570" cy="29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9;p12" descr="A picture containing table&#10;&#10;Description automatically generated">
            <a:extLst>
              <a:ext uri="{FF2B5EF4-FFF2-40B4-BE49-F238E27FC236}">
                <a16:creationId xmlns:a16="http://schemas.microsoft.com/office/drawing/2014/main" id="{BA4A0899-37D2-3197-C610-89791086F7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682" t="13682" r="36295" b="64614"/>
          <a:stretch/>
        </p:blipFill>
        <p:spPr>
          <a:xfrm>
            <a:off x="2930916" y="571440"/>
            <a:ext cx="3126659" cy="5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12;g286e01f47a2_0_0">
            <a:extLst>
              <a:ext uri="{FF2B5EF4-FFF2-40B4-BE49-F238E27FC236}">
                <a16:creationId xmlns:a16="http://schemas.microsoft.com/office/drawing/2014/main" id="{61994B53-6728-C19C-6346-C9F4604863A3}"/>
              </a:ext>
            </a:extLst>
          </p:cNvPr>
          <p:cNvSpPr txBox="1"/>
          <p:nvPr/>
        </p:nvSpPr>
        <p:spPr>
          <a:xfrm>
            <a:off x="357297" y="476644"/>
            <a:ext cx="2657439" cy="77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SemiBold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Industrial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SemiBold"/>
              </a:rPr>
              <a:t>Healthcare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8" name="Google Shape;412;g286e01f47a2_0_0">
            <a:extLst>
              <a:ext uri="{FF2B5EF4-FFF2-40B4-BE49-F238E27FC236}">
                <a16:creationId xmlns:a16="http://schemas.microsoft.com/office/drawing/2014/main" id="{87A4F11C-561D-9C42-F140-AABB59F77E20}"/>
              </a:ext>
            </a:extLst>
          </p:cNvPr>
          <p:cNvSpPr txBox="1"/>
          <p:nvPr/>
        </p:nvSpPr>
        <p:spPr>
          <a:xfrm>
            <a:off x="6067134" y="543915"/>
            <a:ext cx="2354805" cy="77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SemiBold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Careful and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SemiBold"/>
              </a:rPr>
              <a:t>Kind Care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D24AC-D913-3CFF-EEC2-396AE68BAFDA}"/>
              </a:ext>
            </a:extLst>
          </p:cNvPr>
          <p:cNvSpPr txBox="1"/>
          <p:nvPr/>
        </p:nvSpPr>
        <p:spPr>
          <a:xfrm>
            <a:off x="6502185" y="1175572"/>
            <a:ext cx="148470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050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094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aby and a hand holding a globe&#10;&#10;Description automatically generated">
            <a:extLst>
              <a:ext uri="{FF2B5EF4-FFF2-40B4-BE49-F238E27FC236}">
                <a16:creationId xmlns:a16="http://schemas.microsoft.com/office/drawing/2014/main" id="{9E0D9111-8D27-61BC-D357-899BA39D7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780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5EE79B-67B8-BEC8-7762-568F993ADD62}"/>
              </a:ext>
            </a:extLst>
          </p:cNvPr>
          <p:cNvSpPr/>
          <p:nvPr/>
        </p:nvSpPr>
        <p:spPr>
          <a:xfrm>
            <a:off x="0" y="0"/>
            <a:ext cx="9144000" cy="6232358"/>
          </a:xfrm>
          <a:prstGeom prst="rect">
            <a:avLst/>
          </a:prstGeom>
          <a:solidFill>
            <a:srgbClr val="686868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BF7DF-433F-8DD4-61F3-5C5507321BAE}"/>
              </a:ext>
            </a:extLst>
          </p:cNvPr>
          <p:cNvSpPr txBox="1"/>
          <p:nvPr/>
        </p:nvSpPr>
        <p:spPr>
          <a:xfrm>
            <a:off x="1781973" y="1876942"/>
            <a:ext cx="5580054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CULTIVATE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5DD7C-A299-42BC-A02C-F441934B1442}"/>
              </a:ext>
            </a:extLst>
          </p:cNvPr>
          <p:cNvSpPr txBox="1"/>
          <p:nvPr/>
        </p:nvSpPr>
        <p:spPr>
          <a:xfrm>
            <a:off x="254523" y="2637004"/>
            <a:ext cx="873864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is healthcare’s core purpose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language of care instead business jargon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Tell stories about care +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them to drive care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392761-31DF-F958-47FA-3B8504167987}"/>
              </a:ext>
            </a:extLst>
          </p:cNvPr>
          <p:cNvSpPr/>
          <p:nvPr/>
        </p:nvSpPr>
        <p:spPr>
          <a:xfrm>
            <a:off x="396478" y="1267417"/>
            <a:ext cx="8604647" cy="24827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8760FC-29EB-A108-955F-445C59435DF0}"/>
              </a:ext>
            </a:extLst>
          </p:cNvPr>
          <p:cNvCxnSpPr>
            <a:cxnSpLocks/>
          </p:cNvCxnSpPr>
          <p:nvPr/>
        </p:nvCxnSpPr>
        <p:spPr>
          <a:xfrm flipV="1">
            <a:off x="396478" y="1789510"/>
            <a:ext cx="8747522" cy="1664985"/>
          </a:xfrm>
          <a:prstGeom prst="line">
            <a:avLst/>
          </a:prstGeom>
          <a:ln w="130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B769DA-5102-28AB-2986-F2C7223944C6}"/>
              </a:ext>
            </a:extLst>
          </p:cNvPr>
          <p:cNvSpPr txBox="1"/>
          <p:nvPr/>
        </p:nvSpPr>
        <p:spPr>
          <a:xfrm>
            <a:off x="3905004" y="1686611"/>
            <a:ext cx="21275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prstClr val="white"/>
                </a:solidFill>
                <a:latin typeface="Aptos" panose="02110004020202020204"/>
              </a:rPr>
              <a:t>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526AFF-F958-6301-FD8E-86C8D503E38F}"/>
              </a:ext>
            </a:extLst>
          </p:cNvPr>
          <p:cNvSpPr txBox="1"/>
          <p:nvPr/>
        </p:nvSpPr>
        <p:spPr>
          <a:xfrm>
            <a:off x="3920785" y="2461916"/>
            <a:ext cx="2191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prstClr val="white"/>
                </a:solidFill>
                <a:latin typeface="Aptos" panose="02110004020202020204"/>
              </a:rPr>
              <a:t>CURE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515AD6-1033-8ECA-C1AA-8170AA231DA5}"/>
              </a:ext>
            </a:extLst>
          </p:cNvPr>
          <p:cNvSpPr txBox="1"/>
          <p:nvPr/>
        </p:nvSpPr>
        <p:spPr>
          <a:xfrm>
            <a:off x="484236" y="1404999"/>
            <a:ext cx="2557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6082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symptoms, mitigating adverse effects, coping with disappointing results, preventing complications, rehabilitating sequelae, self-management support, problem solving, making care fit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BC600-A55A-816B-7776-7D4C4758FCF5}"/>
              </a:ext>
            </a:extLst>
          </p:cNvPr>
          <p:cNvSpPr txBox="1"/>
          <p:nvPr/>
        </p:nvSpPr>
        <p:spPr>
          <a:xfrm>
            <a:off x="6835366" y="2340665"/>
            <a:ext cx="208215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156082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patient/diagnosis, right cure, correctly deployed, at the right time, the first time, with right expertise and equipment.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9D8B8-4FDE-A298-F50C-931DDD7A7955}"/>
              </a:ext>
            </a:extLst>
          </p:cNvPr>
          <p:cNvSpPr txBox="1"/>
          <p:nvPr/>
        </p:nvSpPr>
        <p:spPr>
          <a:xfrm>
            <a:off x="190696" y="97000"/>
            <a:ext cx="14440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D7D31"/>
                </a:solidFill>
              </a:rPr>
              <a:t>Caring for patients with DM1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2FCB9-6FC7-48C2-EB80-C42C68D34B37}"/>
              </a:ext>
            </a:extLst>
          </p:cNvPr>
          <p:cNvSpPr txBox="1"/>
          <p:nvPr/>
        </p:nvSpPr>
        <p:spPr>
          <a:xfrm>
            <a:off x="7844754" y="247829"/>
            <a:ext cx="11742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D7D31"/>
                </a:solidFill>
              </a:rPr>
              <a:t>Cataract surgery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41D6A1-2E23-1F08-2775-C2650F9FD7FE}"/>
              </a:ext>
            </a:extLst>
          </p:cNvPr>
          <p:cNvCxnSpPr>
            <a:stCxn id="2" idx="2"/>
          </p:cNvCxnSpPr>
          <p:nvPr/>
        </p:nvCxnSpPr>
        <p:spPr>
          <a:xfrm flipH="1">
            <a:off x="912697" y="812581"/>
            <a:ext cx="1" cy="3655724"/>
          </a:xfrm>
          <a:prstGeom prst="line">
            <a:avLst/>
          </a:prstGeom>
          <a:ln w="76200">
            <a:solidFill>
              <a:srgbClr val="FF93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792990-520C-99E4-D451-8284BECB8A82}"/>
              </a:ext>
            </a:extLst>
          </p:cNvPr>
          <p:cNvCxnSpPr/>
          <p:nvPr/>
        </p:nvCxnSpPr>
        <p:spPr>
          <a:xfrm flipH="1">
            <a:off x="8425860" y="812581"/>
            <a:ext cx="1" cy="3655724"/>
          </a:xfrm>
          <a:prstGeom prst="line">
            <a:avLst/>
          </a:prstGeom>
          <a:ln w="76200">
            <a:solidFill>
              <a:srgbClr val="FF93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BE9E290-A96D-C275-DC45-58EA9C818005}"/>
              </a:ext>
            </a:extLst>
          </p:cNvPr>
          <p:cNvSpPr txBox="1"/>
          <p:nvPr/>
        </p:nvSpPr>
        <p:spPr>
          <a:xfrm>
            <a:off x="7974454" y="4317288"/>
            <a:ext cx="9028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Variance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defect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DC579-17F0-284D-7D75-CD449155DA44}"/>
              </a:ext>
            </a:extLst>
          </p:cNvPr>
          <p:cNvSpPr txBox="1"/>
          <p:nvPr/>
        </p:nvSpPr>
        <p:spPr>
          <a:xfrm>
            <a:off x="480144" y="4317288"/>
            <a:ext cx="9028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Variance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virtue</a:t>
            </a:r>
          </a:p>
        </p:txBody>
      </p:sp>
    </p:spTree>
    <p:extLst>
      <p:ext uri="{BB962C8B-B14F-4D97-AF65-F5344CB8AC3E}">
        <p14:creationId xmlns:p14="http://schemas.microsoft.com/office/powerpoint/2010/main" val="306698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8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5ADE87DE-0546-3A4C-A010-83B8C4951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891" y="1084957"/>
            <a:ext cx="2621390" cy="3884665"/>
          </a:xfrm>
          <a:prstGeom prst="rect">
            <a:avLst/>
          </a:prstGeom>
        </p:spPr>
      </p:pic>
      <p:pic>
        <p:nvPicPr>
          <p:cNvPr id="4" name="Picture 3" descr="A picture containing indoor, wall, person, window&#10;&#10;Description automatically generated">
            <a:extLst>
              <a:ext uri="{FF2B5EF4-FFF2-40B4-BE49-F238E27FC236}">
                <a16:creationId xmlns:a16="http://schemas.microsoft.com/office/drawing/2014/main" id="{3C44A8AD-C4DD-C26A-EDCD-ABA3F9375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443" y="0"/>
            <a:ext cx="34211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6"/>
    </mc:Choice>
    <mc:Fallback xmlns="">
      <p:transition spd="slow" advTm="3449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7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5BBD13-A472-ED41-684C-3A1D0FCD8C1C}"/>
              </a:ext>
            </a:extLst>
          </p:cNvPr>
          <p:cNvSpPr txBox="1">
            <a:spLocks/>
          </p:cNvSpPr>
          <p:nvPr/>
        </p:nvSpPr>
        <p:spPr bwMode="auto">
          <a:xfrm>
            <a:off x="3286129" y="683122"/>
            <a:ext cx="3454481" cy="26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099" tIns="38099" rIns="38099" bIns="38099" numCol="1" anchor="t" anchorCtr="0" compatLnSpc="1">
            <a:prstTxWarp prst="textNoShape">
              <a:avLst/>
            </a:prstTxWarp>
          </a:bodyPr>
          <a:lstStyle>
            <a:lvl1pPr marL="179996" indent="-179996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213483" indent="25953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454593" indent="25953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695703" indent="25953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936814" indent="25953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1178700" algn="ctr" rtl="0" fontAlgn="base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6pPr>
            <a:lvl7pPr marL="1419798" algn="ctr" rtl="0" fontAlgn="base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7pPr>
            <a:lvl8pPr marL="1660896" algn="ctr" rtl="0" fontAlgn="base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8pPr>
            <a:lvl9pPr marL="1901994" algn="ctr" rtl="0" fontAlgn="base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9pPr>
          </a:lstStyle>
          <a:p>
            <a:pPr marL="4763" marR="0" lvl="0" indent="0" algn="l" defTabSz="6857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80" b="1" i="0" u="none" strike="noStrike" kern="1200" cap="none" spc="0" normalizeH="0" baseline="0" noProof="0" dirty="0">
                <a:ln>
                  <a:noFill/>
                </a:ln>
                <a:solidFill>
                  <a:srgbClr val="30C1F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We need to </a:t>
            </a:r>
          </a:p>
          <a:p>
            <a:pPr marL="4763" marR="0" lvl="0" indent="0" algn="l" defTabSz="6857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work</a:t>
            </a:r>
            <a:r>
              <a:rPr kumimoji="0" lang="en-US" sz="3480" b="1" i="0" u="none" strike="noStrike" kern="1200" cap="none" spc="0" normalizeH="0" baseline="0" noProof="0" dirty="0">
                <a:ln>
                  <a:noFill/>
                </a:ln>
                <a:solidFill>
                  <a:srgbClr val="30C1F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4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together</a:t>
            </a:r>
            <a:r>
              <a:rPr kumimoji="0" lang="en-US" sz="3480" b="1" i="0" u="none" strike="noStrike" kern="1200" cap="none" spc="0" normalizeH="0" baseline="0" noProof="0" dirty="0">
                <a:ln>
                  <a:noFill/>
                </a:ln>
                <a:solidFill>
                  <a:srgbClr val="30C1F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4763" marR="0" lvl="0" indent="0" algn="l" defTabSz="6857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80" b="1" i="0" u="none" strike="noStrike" kern="1200" cap="none" spc="0" normalizeH="0" baseline="0" noProof="0" dirty="0">
                <a:ln>
                  <a:noFill/>
                </a:ln>
                <a:solidFill>
                  <a:srgbClr val="30C1F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to change </a:t>
            </a:r>
          </a:p>
          <a:p>
            <a:pPr marL="94914" marR="0" lvl="0" indent="-94914" algn="l" defTabSz="6857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80" b="1" i="0" u="none" strike="noStrike" kern="1200" cap="none" spc="0" normalizeH="0" baseline="0" noProof="0" dirty="0">
                <a:ln>
                  <a:noFill/>
                </a:ln>
                <a:solidFill>
                  <a:srgbClr val="30C1F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the conditions </a:t>
            </a:r>
          </a:p>
          <a:p>
            <a:pPr marL="94914" marR="0" lvl="0" indent="-94914" algn="l" defTabSz="6857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for care</a:t>
            </a:r>
          </a:p>
        </p:txBody>
      </p:sp>
      <p:pic>
        <p:nvPicPr>
          <p:cNvPr id="6" name="TPR_logo1_rgb_badge_whitebkg-01.png" descr="TPR_logo1_rgb_badge_whitebkg-01.png">
            <a:extLst>
              <a:ext uri="{FF2B5EF4-FFF2-40B4-BE49-F238E27FC236}">
                <a16:creationId xmlns:a16="http://schemas.microsoft.com/office/drawing/2014/main" id="{AD85EA5C-7397-431B-460D-99A52DBD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98" y="3777260"/>
            <a:ext cx="1425209" cy="463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12AD3118-8D87-D5A1-8C43-933AA49A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00996" y="-862461"/>
            <a:ext cx="5147967" cy="686395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E488C-2504-6708-C662-5B44CDB1CD74}"/>
              </a:ext>
            </a:extLst>
          </p:cNvPr>
          <p:cNvSpPr txBox="1">
            <a:spLocks/>
          </p:cNvSpPr>
          <p:nvPr/>
        </p:nvSpPr>
        <p:spPr bwMode="auto">
          <a:xfrm>
            <a:off x="4186414" y="1263552"/>
            <a:ext cx="3454481" cy="26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099" tIns="38099" rIns="38099" bIns="38099" numCol="1" anchor="t" anchorCtr="0" compatLnSpc="1">
            <a:prstTxWarp prst="textNoShape">
              <a:avLst/>
            </a:prstTxWarp>
          </a:bodyPr>
          <a:lstStyle>
            <a:lvl1pPr marL="179996" indent="-179996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213483" indent="25953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454593" indent="25953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695703" indent="25953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936814" indent="25953" algn="ctr" rtl="0" eaLnBrk="0" fontAlgn="base" hangingPunct="0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1178700" algn="ctr" rtl="0" fontAlgn="base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6pPr>
            <a:lvl7pPr marL="1419798" algn="ctr" rtl="0" fontAlgn="base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7pPr>
            <a:lvl8pPr marL="1660896" algn="ctr" rtl="0" fontAlgn="base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8pPr>
            <a:lvl9pPr marL="1901994" algn="ctr" rtl="0" fontAlgn="base">
              <a:spcBef>
                <a:spcPct val="0"/>
              </a:spcBef>
              <a:spcAft>
                <a:spcPct val="0"/>
              </a:spcAft>
              <a:defRPr sz="1899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9pPr>
          </a:lstStyle>
          <a:p>
            <a:pPr marL="4763" marR="0" lvl="0" indent="0" algn="l" defTabSz="6857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Radically</a:t>
            </a:r>
          </a:p>
          <a:p>
            <a:pPr marL="4763" marR="0" lvl="0" indent="0" algn="l" defTabSz="6857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change </a:t>
            </a:r>
          </a:p>
          <a:p>
            <a:pPr marL="94914" marR="0" lvl="0" indent="-94914" algn="l" defTabSz="6857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the conditions </a:t>
            </a:r>
          </a:p>
          <a:p>
            <a:pPr marL="94914" marR="0" lvl="0" indent="-94914" algn="l" defTabSz="6857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Arial" panose="020B0604020202020204" pitchFamily="34" charset="0"/>
              </a:rPr>
              <a:t>for care</a:t>
            </a:r>
          </a:p>
        </p:txBody>
      </p:sp>
    </p:spTree>
    <p:extLst>
      <p:ext uri="{BB962C8B-B14F-4D97-AF65-F5344CB8AC3E}">
        <p14:creationId xmlns:p14="http://schemas.microsoft.com/office/powerpoint/2010/main" val="150310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close-up of an old person&#10;&#10;Description automatically generated">
            <a:extLst>
              <a:ext uri="{FF2B5EF4-FFF2-40B4-BE49-F238E27FC236}">
                <a16:creationId xmlns:a16="http://schemas.microsoft.com/office/drawing/2014/main" id="{BFE895CC-B192-4344-7D77-C52AFAFD3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6" r="1" b="1"/>
          <a:stretch/>
        </p:blipFill>
        <p:spPr bwMode="auto">
          <a:xfrm>
            <a:off x="20" y="10"/>
            <a:ext cx="7460291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239536" y="0"/>
            <a:ext cx="3904464" cy="51435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1169" y="0"/>
            <a:ext cx="3782831" cy="51435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22759" y="0"/>
            <a:ext cx="1897293" cy="51435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7DE79-849D-8646-96C0-E5D7C334254E}"/>
              </a:ext>
            </a:extLst>
          </p:cNvPr>
          <p:cNvSpPr txBox="1"/>
          <p:nvPr/>
        </p:nvSpPr>
        <p:spPr>
          <a:xfrm>
            <a:off x="5846975" y="1559226"/>
            <a:ext cx="2725310" cy="2025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might we respond to the problematic human situation of this patient?</a:t>
            </a:r>
          </a:p>
        </p:txBody>
      </p:sp>
    </p:spTree>
    <p:extLst>
      <p:ext uri="{BB962C8B-B14F-4D97-AF65-F5344CB8AC3E}">
        <p14:creationId xmlns:p14="http://schemas.microsoft.com/office/powerpoint/2010/main" val="18853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Placeholder 2">
            <a:extLst>
              <a:ext uri="{FF2B5EF4-FFF2-40B4-BE49-F238E27FC236}">
                <a16:creationId xmlns:a16="http://schemas.microsoft.com/office/drawing/2014/main" id="{3A05D262-6DDC-4025-90FD-F1CEC9D03A0A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5760311" y="4911468"/>
            <a:ext cx="5893594" cy="238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90500" tIns="0" rIns="95250" bIns="47625"/>
          <a:lstStyle/>
          <a:p>
            <a:pPr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05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Wingdings"/>
              </a:rPr>
              <a:t>Linzer M. JAMA Health Forum. 2022;3(11):e224163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E64D9AD0-A5B7-EDA4-205C-D515FB3C4E4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/>
          <a:stretch/>
        </p:blipFill>
        <p:spPr bwMode="auto">
          <a:xfrm>
            <a:off x="1190741" y="342673"/>
            <a:ext cx="6172893" cy="4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636BDA-C2B9-BCAA-5772-F94C022B6655}"/>
              </a:ext>
            </a:extLst>
          </p:cNvPr>
          <p:cNvSpPr txBox="1"/>
          <p:nvPr/>
        </p:nvSpPr>
        <p:spPr>
          <a:xfrm>
            <a:off x="573874" y="46150"/>
            <a:ext cx="1713931" cy="3196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 valued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6FCA3-A67E-BB53-5626-0181ACE8224B}"/>
              </a:ext>
            </a:extLst>
          </p:cNvPr>
          <p:cNvSpPr txBox="1"/>
          <p:nvPr/>
        </p:nvSpPr>
        <p:spPr>
          <a:xfrm>
            <a:off x="4277187" y="107595"/>
            <a:ext cx="2592376" cy="3196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of work conditions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69847-D2DE-8442-DF42-E1074E198758}"/>
              </a:ext>
            </a:extLst>
          </p:cNvPr>
          <p:cNvSpPr txBox="1"/>
          <p:nvPr/>
        </p:nvSpPr>
        <p:spPr>
          <a:xfrm>
            <a:off x="573874" y="2530780"/>
            <a:ext cx="2816797" cy="3196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Hurried, chaotic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E56FD-8433-4348-C3BD-568B56D4DFA1}"/>
              </a:ext>
            </a:extLst>
          </p:cNvPr>
          <p:cNvSpPr txBox="1"/>
          <p:nvPr/>
        </p:nvSpPr>
        <p:spPr>
          <a:xfrm>
            <a:off x="4155794" y="2530780"/>
            <a:ext cx="1690271" cy="3196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           </a:t>
            </a:r>
          </a:p>
        </p:txBody>
      </p:sp>
    </p:spTree>
    <p:extLst>
      <p:ext uri="{BB962C8B-B14F-4D97-AF65-F5344CB8AC3E}">
        <p14:creationId xmlns:p14="http://schemas.microsoft.com/office/powerpoint/2010/main" val="2253361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95033F0-3C94-EA45-8023-B16A4BD82039}"/>
              </a:ext>
            </a:extLst>
          </p:cNvPr>
          <p:cNvSpPr txBox="1"/>
          <p:nvPr/>
        </p:nvSpPr>
        <p:spPr>
          <a:xfrm>
            <a:off x="2002435" y="4200518"/>
            <a:ext cx="3470412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5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Montori</a:t>
            </a:r>
            <a:r>
              <a:rPr kumimoji="0" lang="en-US" sz="1055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 V et al. NEJM Catalyst Oct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8A28A-9607-1A40-BB00-7E5DDA7E8405}"/>
              </a:ext>
            </a:extLst>
          </p:cNvPr>
          <p:cNvSpPr txBox="1"/>
          <p:nvPr/>
        </p:nvSpPr>
        <p:spPr>
          <a:xfrm>
            <a:off x="273833" y="287856"/>
            <a:ext cx="1871025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40" b="1" i="0" u="none" strike="noStrike" kern="1200" cap="none" spc="0" normalizeH="0" baseline="0" noProof="0" dirty="0">
                <a:ln>
                  <a:noFill/>
                </a:ln>
                <a:solidFill>
                  <a:srgbClr val="EF4F05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464A6-2AC9-6ECC-6605-B507F5899BA3}"/>
              </a:ext>
            </a:extLst>
          </p:cNvPr>
          <p:cNvSpPr txBox="1"/>
          <p:nvPr/>
        </p:nvSpPr>
        <p:spPr>
          <a:xfrm>
            <a:off x="329793" y="1130073"/>
            <a:ext cx="4242207" cy="183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Wellbeing and competence of clinicians</a:t>
            </a:r>
          </a:p>
          <a:p>
            <a:pPr defTabSz="482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dirty="0">
                <a:solidFill>
                  <a:srgbClr val="941100"/>
                </a:solidFill>
                <a:ea typeface="ヒラギノ角ゴ ProN W3" panose="020B0300000000000000" pitchFamily="34" charset="-128"/>
                <a:sym typeface="Gill Sans" panose="020B0502020104020203" pitchFamily="34" charset="-79"/>
              </a:rPr>
              <a:t>Technology and innovations</a:t>
            </a:r>
          </a:p>
          <a:p>
            <a:pPr marL="0" marR="0" lvl="0" indent="0" algn="l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Collaboration and team-based care: mutual care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BDF22-A086-6398-6E1A-3A3D99575614}"/>
              </a:ext>
            </a:extLst>
          </p:cNvPr>
          <p:cNvSpPr txBox="1"/>
          <p:nvPr/>
        </p:nvSpPr>
        <p:spPr>
          <a:xfrm>
            <a:off x="1375985" y="4543336"/>
            <a:ext cx="3657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Arial" panose="020B0604020202020204"/>
                <a:ea typeface="ヒラギノ角ゴ ProN W3" panose="020B0300000000000000" pitchFamily="34" charset="-128"/>
                <a:sym typeface="Gill Sans" panose="020B0502020104020203" pitchFamily="34" charset="-79"/>
              </a:rPr>
              <a:t>Poplau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/>
                <a:ea typeface="ヒラギノ角ゴ ProN W3" panose="020B0300000000000000" pitchFamily="34" charset="-128"/>
                <a:sym typeface="Gill Sans" panose="020B0502020104020203" pitchFamily="34" charset="-79"/>
              </a:rPr>
              <a:t> S, Linzer M, Allwood D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Arial" panose="020B0604020202020204"/>
                <a:ea typeface="ヒラギノ角ゴ ProN W3" panose="020B0300000000000000" pitchFamily="34" charset="-128"/>
                <a:sym typeface="Gill Sans" panose="020B0502020104020203" pitchFamily="34" charset="-79"/>
              </a:rPr>
              <a:t>, et al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/>
                <a:ea typeface="ヒラギノ角ゴ ProN W3" panose="020B0300000000000000" pitchFamily="34" charset="-128"/>
                <a:sym typeface="Gill Sans" panose="020B0502020104020203" pitchFamily="34" charset="-79"/>
              </a:rPr>
              <a:t>Designing the careful and kind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Arial" panose="020B0604020202020204"/>
                <a:ea typeface="ヒラギノ角ゴ ProN W3" panose="020B0300000000000000" pitchFamily="34" charset="-128"/>
                <a:sym typeface="Gill Sans" panose="020B0502020104020203" pitchFamily="34" charset="-79"/>
              </a:rPr>
              <a:t>clinc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/>
                <a:ea typeface="ヒラギノ角ゴ ProN W3" panose="020B0300000000000000" pitchFamily="34" charset="-128"/>
                <a:sym typeface="Gill Sans" panose="020B0502020104020203" pitchFamily="34" charset="-79"/>
              </a:rPr>
              <a:t>.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BMJ Leader </a:t>
            </a:r>
            <a:r>
              <a:rPr lang="en-US" sz="110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2022;</a:t>
            </a:r>
            <a:r>
              <a:rPr lang="en-US" sz="1100" b="1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6:</a:t>
            </a:r>
            <a:r>
              <a:rPr lang="en-US" sz="110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87-91.</a:t>
            </a:r>
          </a:p>
          <a:p>
            <a:pPr defTabSz="482220" eaLnBrk="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808080"/>
              </a:solidFill>
              <a:latin typeface="Arial" panose="020B0604020202020204"/>
              <a:ea typeface="ヒラギノ角ゴ ProN W3" panose="020B0300000000000000" pitchFamily="34" charset="-128"/>
              <a:sym typeface="Gill Sans" panose="020B0502020104020203" pitchFamily="34" charset="-79"/>
            </a:endParaRPr>
          </a:p>
        </p:txBody>
      </p:sp>
      <p:pic>
        <p:nvPicPr>
          <p:cNvPr id="7" name="7y1pc5gc3gt23a8koxed7s0f284m4s6b">
            <a:hlinkClick r:id="" action="ppaction://media"/>
            <a:extLst>
              <a:ext uri="{FF2B5EF4-FFF2-40B4-BE49-F238E27FC236}">
                <a16:creationId xmlns:a16="http://schemas.microsoft.com/office/drawing/2014/main" id="{4905245D-29D2-0C24-88EB-B72CF55BA0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969"/>
          <a:stretch/>
        </p:blipFill>
        <p:spPr>
          <a:xfrm>
            <a:off x="4703974" y="0"/>
            <a:ext cx="7870447" cy="526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42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"/>
          <p:cNvSpPr txBox="1">
            <a:spLocks noGrp="1"/>
          </p:cNvSpPr>
          <p:nvPr>
            <p:ph type="body" idx="1"/>
          </p:nvPr>
        </p:nvSpPr>
        <p:spPr>
          <a:xfrm>
            <a:off x="275581" y="2037048"/>
            <a:ext cx="2778363" cy="125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Blur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Hurry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Cruelty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Google Shape;356;p12"/>
          <p:cNvSpPr txBox="1">
            <a:spLocks noGrp="1"/>
          </p:cNvSpPr>
          <p:nvPr>
            <p:ph type="sldNum" idx="12"/>
          </p:nvPr>
        </p:nvSpPr>
        <p:spPr>
          <a:xfrm>
            <a:off x="10700305" y="6431631"/>
            <a:ext cx="928201" cy="23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2"/>
          <p:cNvSpPr txBox="1"/>
          <p:nvPr/>
        </p:nvSpPr>
        <p:spPr>
          <a:xfrm>
            <a:off x="357297" y="1661534"/>
            <a:ext cx="2778363" cy="34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05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Pathologies of Care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05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05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61" name="Google Shape;361;p12"/>
          <p:cNvSpPr/>
          <p:nvPr/>
        </p:nvSpPr>
        <p:spPr>
          <a:xfrm>
            <a:off x="3387079" y="1691284"/>
            <a:ext cx="1947577" cy="1947577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Google Shape;99;p2" descr="Google Shape;103;p2">
            <a:extLst>
              <a:ext uri="{FF2B5EF4-FFF2-40B4-BE49-F238E27FC236}">
                <a16:creationId xmlns:a16="http://schemas.microsoft.com/office/drawing/2014/main" id="{2C5ECB6C-04C6-4BD8-BE6A-6DD40E27E0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914" y="4555879"/>
            <a:ext cx="1097570" cy="2915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3E292A0F-83ED-A84C-6F96-D8B439D89FA3}"/>
              </a:ext>
            </a:extLst>
          </p:cNvPr>
          <p:cNvSpPr txBox="1"/>
          <p:nvPr/>
        </p:nvSpPr>
        <p:spPr>
          <a:xfrm>
            <a:off x="5059680" y="4751202"/>
            <a:ext cx="387940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Allwood D, BMJ leader. 2022;6(2):125-129</a:t>
            </a:r>
          </a:p>
        </p:txBody>
      </p:sp>
      <p:sp>
        <p:nvSpPr>
          <p:cNvPr id="6" name="Google Shape;354;p12">
            <a:extLst>
              <a:ext uri="{FF2B5EF4-FFF2-40B4-BE49-F238E27FC236}">
                <a16:creationId xmlns:a16="http://schemas.microsoft.com/office/drawing/2014/main" id="{A3538538-FF7C-293D-4D40-0E62369CF710}"/>
              </a:ext>
            </a:extLst>
          </p:cNvPr>
          <p:cNvSpPr txBox="1">
            <a:spLocks/>
          </p:cNvSpPr>
          <p:nvPr/>
        </p:nvSpPr>
        <p:spPr>
          <a:xfrm>
            <a:off x="5549993" y="2037048"/>
            <a:ext cx="3389089" cy="125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1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1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High definition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1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1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Minimally disruptive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1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1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Unhurried conversations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1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1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Responsiveness</a:t>
            </a:r>
          </a:p>
        </p:txBody>
      </p:sp>
      <p:sp>
        <p:nvSpPr>
          <p:cNvPr id="7" name="Google Shape;358;p12">
            <a:extLst>
              <a:ext uri="{FF2B5EF4-FFF2-40B4-BE49-F238E27FC236}">
                <a16:creationId xmlns:a16="http://schemas.microsoft.com/office/drawing/2014/main" id="{A0DAD0DE-0EC6-15AD-955A-0684AA3D1F4C}"/>
              </a:ext>
            </a:extLst>
          </p:cNvPr>
          <p:cNvSpPr txBox="1"/>
          <p:nvPr/>
        </p:nvSpPr>
        <p:spPr>
          <a:xfrm>
            <a:off x="5749508" y="1661534"/>
            <a:ext cx="2778363" cy="34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Signs of Care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33CC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Google Shape;359;p12" descr="A picture containing table&#10;&#10;Description automatically generated">
            <a:extLst>
              <a:ext uri="{FF2B5EF4-FFF2-40B4-BE49-F238E27FC236}">
                <a16:creationId xmlns:a16="http://schemas.microsoft.com/office/drawing/2014/main" id="{BA4A0899-37D2-3197-C610-89791086F7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682" t="13682" r="36295" b="64614"/>
          <a:stretch/>
        </p:blipFill>
        <p:spPr>
          <a:xfrm>
            <a:off x="2930916" y="571440"/>
            <a:ext cx="3126659" cy="5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12;g286e01f47a2_0_0">
            <a:extLst>
              <a:ext uri="{FF2B5EF4-FFF2-40B4-BE49-F238E27FC236}">
                <a16:creationId xmlns:a16="http://schemas.microsoft.com/office/drawing/2014/main" id="{61994B53-6728-C19C-6346-C9F4604863A3}"/>
              </a:ext>
            </a:extLst>
          </p:cNvPr>
          <p:cNvSpPr txBox="1"/>
          <p:nvPr/>
        </p:nvSpPr>
        <p:spPr>
          <a:xfrm>
            <a:off x="357297" y="476644"/>
            <a:ext cx="2657439" cy="77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SemiBold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Industrial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SemiBold"/>
              </a:rPr>
              <a:t>Healthcare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8" name="Google Shape;412;g286e01f47a2_0_0">
            <a:extLst>
              <a:ext uri="{FF2B5EF4-FFF2-40B4-BE49-F238E27FC236}">
                <a16:creationId xmlns:a16="http://schemas.microsoft.com/office/drawing/2014/main" id="{87A4F11C-561D-9C42-F140-AABB59F77E20}"/>
              </a:ext>
            </a:extLst>
          </p:cNvPr>
          <p:cNvSpPr txBox="1"/>
          <p:nvPr/>
        </p:nvSpPr>
        <p:spPr>
          <a:xfrm>
            <a:off x="6067134" y="543915"/>
            <a:ext cx="2354805" cy="77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SemiBold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Careful and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SemiBold"/>
              </a:rPr>
              <a:t>Kind Care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92844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359;p12" descr="A picture containing table&#10;&#10;Description automatically generated">
            <a:extLst>
              <a:ext uri="{FF2B5EF4-FFF2-40B4-BE49-F238E27FC236}">
                <a16:creationId xmlns:a16="http://schemas.microsoft.com/office/drawing/2014/main" id="{453BE1DC-0D24-BB1A-0905-82FA67360693}"/>
              </a:ext>
            </a:extLst>
          </p:cNvPr>
          <p:cNvPicPr preferRelativeResize="0"/>
          <p:nvPr/>
        </p:nvPicPr>
        <p:blipFill rotWithShape="1">
          <a:blip r:embed="rId2">
            <a:alphaModFix amt="35000"/>
          </a:blip>
          <a:srcRect l="20682" t="13682" r="36295" b="64614"/>
          <a:stretch/>
        </p:blipFill>
        <p:spPr>
          <a:xfrm>
            <a:off x="-498553" y="-316924"/>
            <a:ext cx="9876233" cy="238483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61;p12">
            <a:extLst>
              <a:ext uri="{FF2B5EF4-FFF2-40B4-BE49-F238E27FC236}">
                <a16:creationId xmlns:a16="http://schemas.microsoft.com/office/drawing/2014/main" id="{453000A8-E568-435F-279B-D7E3A5DC1DD1}"/>
              </a:ext>
            </a:extLst>
          </p:cNvPr>
          <p:cNvSpPr/>
          <p:nvPr/>
        </p:nvSpPr>
        <p:spPr>
          <a:xfrm>
            <a:off x="223521" y="3626254"/>
            <a:ext cx="2444810" cy="2215746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1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/>
              <a:cs typeface="Arial"/>
              <a:sym typeface="Arial"/>
            </a:endParaRPr>
          </a:p>
        </p:txBody>
      </p:sp>
      <p:sp>
        <p:nvSpPr>
          <p:cNvPr id="5" name="Google Shape;354;p12">
            <a:extLst>
              <a:ext uri="{FF2B5EF4-FFF2-40B4-BE49-F238E27FC236}">
                <a16:creationId xmlns:a16="http://schemas.microsoft.com/office/drawing/2014/main" id="{2B4FE203-BAB9-8812-FE9A-697600E90692}"/>
              </a:ext>
            </a:extLst>
          </p:cNvPr>
          <p:cNvSpPr txBox="1">
            <a:spLocks/>
          </p:cNvSpPr>
          <p:nvPr/>
        </p:nvSpPr>
        <p:spPr>
          <a:xfrm>
            <a:off x="94623" y="2253553"/>
            <a:ext cx="3389089" cy="125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1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Calibri"/>
              </a:rPr>
              <a:t>High definition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1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Calibri"/>
              </a:rPr>
              <a:t>Minimally disruptive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1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Calibri"/>
              </a:rPr>
              <a:t>Unhurried conversations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1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Calibri"/>
              </a:rPr>
              <a:t>Responsiveness</a:t>
            </a:r>
          </a:p>
        </p:txBody>
      </p:sp>
      <p:sp>
        <p:nvSpPr>
          <p:cNvPr id="6" name="Google Shape;358;p12">
            <a:extLst>
              <a:ext uri="{FF2B5EF4-FFF2-40B4-BE49-F238E27FC236}">
                <a16:creationId xmlns:a16="http://schemas.microsoft.com/office/drawing/2014/main" id="{FD0D2BE8-584F-6561-B25F-BB6BC879ED36}"/>
              </a:ext>
            </a:extLst>
          </p:cNvPr>
          <p:cNvSpPr txBox="1"/>
          <p:nvPr/>
        </p:nvSpPr>
        <p:spPr>
          <a:xfrm>
            <a:off x="305361" y="1912684"/>
            <a:ext cx="2778363" cy="34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/>
                <a:cs typeface="Arial"/>
                <a:sym typeface="Arial"/>
              </a:rPr>
              <a:t>Signs of Care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/>
              <a:cs typeface="Arial"/>
              <a:sym typeface="Arial"/>
            </a:endParaRPr>
          </a:p>
        </p:txBody>
      </p:sp>
      <p:sp>
        <p:nvSpPr>
          <p:cNvPr id="7" name="Google Shape;412;g286e01f47a2_0_0">
            <a:extLst>
              <a:ext uri="{FF2B5EF4-FFF2-40B4-BE49-F238E27FC236}">
                <a16:creationId xmlns:a16="http://schemas.microsoft.com/office/drawing/2014/main" id="{83F921EB-0E80-9AFF-2EBC-30F9DFF08EFE}"/>
              </a:ext>
            </a:extLst>
          </p:cNvPr>
          <p:cNvSpPr txBox="1"/>
          <p:nvPr/>
        </p:nvSpPr>
        <p:spPr>
          <a:xfrm>
            <a:off x="517141" y="889355"/>
            <a:ext cx="2354805" cy="77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SemiBold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 SemiBold"/>
                <a:cs typeface="Montserrat SemiBold"/>
                <a:sym typeface="Montserrat SemiBold"/>
              </a:rPr>
              <a:t>Careful and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 Medium"/>
                <a:cs typeface="Montserrat Medium"/>
                <a:sym typeface="Montserrat SemiBold"/>
              </a:rPr>
              <a:t>Kind Care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9CAB6-0B5C-4050-8DFE-17B02DEB0585}"/>
              </a:ext>
            </a:extLst>
          </p:cNvPr>
          <p:cNvSpPr txBox="1"/>
          <p:nvPr/>
        </p:nvSpPr>
        <p:spPr>
          <a:xfrm>
            <a:off x="3798228" y="324560"/>
            <a:ext cx="4710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Ask ‘what matters to you’ </a:t>
            </a:r>
          </a:p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Be curious about patient lives</a:t>
            </a:r>
          </a:p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Patient biographies in the EHR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E7670-7571-0389-5FC7-1B63C4038A70}"/>
              </a:ext>
            </a:extLst>
          </p:cNvPr>
          <p:cNvSpPr txBox="1"/>
          <p:nvPr/>
        </p:nvSpPr>
        <p:spPr>
          <a:xfrm>
            <a:off x="4095474" y="2942023"/>
            <a:ext cx="4116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Limit interruptions, distractions </a:t>
            </a:r>
          </a:p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Enact responsive scheduling, </a:t>
            </a:r>
          </a:p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Implement continuity of care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F7C49D-AC74-7C9A-0340-56484D8BEE19}"/>
              </a:ext>
            </a:extLst>
          </p:cNvPr>
          <p:cNvSpPr txBox="1"/>
          <p:nvPr/>
        </p:nvSpPr>
        <p:spPr>
          <a:xfrm>
            <a:off x="2985526" y="1473717"/>
            <a:ext cx="6336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Ban medical chores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 and errands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panose="020B0300000000000000" pitchFamily="34" charset="-128"/>
              <a:sym typeface="Gill Sans" panose="020B0502020104020203" pitchFamily="34" charset="-79"/>
            </a:endParaRPr>
          </a:p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Understand no-shows/low fidelity </a:t>
            </a:r>
          </a:p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Simplify care (lean consumption)</a:t>
            </a:r>
          </a:p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Promote patient capacity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panose="020B0300000000000000" pitchFamily="34" charset="-128"/>
              <a:sym typeface="Gill Sans" panose="020B0502020104020203" pitchFamily="34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AD05C-7DCA-0BDC-9CAA-2DA7E85D8CE8}"/>
              </a:ext>
            </a:extLst>
          </p:cNvPr>
          <p:cNvSpPr txBox="1"/>
          <p:nvPr/>
        </p:nvSpPr>
        <p:spPr>
          <a:xfrm>
            <a:off x="4741812" y="4102553"/>
            <a:ext cx="2823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Eliminate wrong doors </a:t>
            </a:r>
          </a:p>
          <a:p>
            <a:pPr marL="0" marR="0" lvl="0" indent="0" algn="ctr" defTabSz="3615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Make navigation easy</a:t>
            </a:r>
          </a:p>
        </p:txBody>
      </p:sp>
    </p:spTree>
    <p:extLst>
      <p:ext uri="{BB962C8B-B14F-4D97-AF65-F5344CB8AC3E}">
        <p14:creationId xmlns:p14="http://schemas.microsoft.com/office/powerpoint/2010/main" val="1815690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6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/>
          <a:stretch/>
        </p:blipFill>
        <p:spPr bwMode="auto">
          <a:xfrm>
            <a:off x="1" y="-250063"/>
            <a:ext cx="9143999" cy="577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3BB269-23E7-E84B-2526-FB0B34ABFD52}"/>
              </a:ext>
            </a:extLst>
          </p:cNvPr>
          <p:cNvSpPr txBox="1"/>
          <p:nvPr/>
        </p:nvSpPr>
        <p:spPr>
          <a:xfrm>
            <a:off x="-209702" y="2525282"/>
            <a:ext cx="9563404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482210">
              <a:defRPr/>
            </a:pPr>
            <a:r>
              <a:rPr lang="en-US" sz="6600" b="1" spc="7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ヒラギノ角ゴ ProN W3" charset="0"/>
                <a:cs typeface="Arial"/>
                <a:sym typeface="Gill Sans" charset="0"/>
              </a:rPr>
              <a:t>ERADICATE CRUELTY</a:t>
            </a:r>
          </a:p>
        </p:txBody>
      </p:sp>
    </p:spTree>
    <p:extLst>
      <p:ext uri="{BB962C8B-B14F-4D97-AF65-F5344CB8AC3E}">
        <p14:creationId xmlns:p14="http://schemas.microsoft.com/office/powerpoint/2010/main" val="233050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8FFD27-9DA1-7343-AC42-845F997C5744}"/>
              </a:ext>
            </a:extLst>
          </p:cNvPr>
          <p:cNvSpPr/>
          <p:nvPr/>
        </p:nvSpPr>
        <p:spPr>
          <a:xfrm>
            <a:off x="1397593" y="2212067"/>
            <a:ext cx="1550052" cy="7193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99" b="1" dirty="0">
                <a:solidFill>
                  <a:srgbClr val="FFFFFF"/>
                </a:solidFill>
                <a:latin typeface="Arial"/>
                <a:ea typeface="ヒラギノ角ゴ ProN W3"/>
                <a:sym typeface="Gill Sans" panose="020B0502020104020203" pitchFamily="34" charset="-79"/>
              </a:rPr>
              <a:t>HD situation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0AEDA-659F-154A-848E-38DA5507524E}"/>
              </a:ext>
            </a:extLst>
          </p:cNvPr>
          <p:cNvSpPr/>
          <p:nvPr/>
        </p:nvSpPr>
        <p:spPr>
          <a:xfrm>
            <a:off x="3435827" y="1245733"/>
            <a:ext cx="2272347" cy="8183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50" b="1" dirty="0">
                <a:solidFill>
                  <a:srgbClr val="FFFFFF"/>
                </a:solidFill>
                <a:latin typeface="Arial"/>
                <a:ea typeface="ヒラギノ角ゴ ProN W3"/>
                <a:sym typeface="Gill Sans" panose="020B0502020104020203" pitchFamily="34" charset="-79"/>
              </a:rPr>
              <a:t>Unhurried</a:t>
            </a:r>
          </a:p>
          <a:p>
            <a:pPr algn="ctr"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50" b="1" dirty="0">
                <a:solidFill>
                  <a:srgbClr val="FFFFFF"/>
                </a:solidFill>
                <a:latin typeface="Arial"/>
                <a:ea typeface="ヒラギノ角ゴ ProN W3"/>
                <a:sym typeface="Gill Sans" panose="020B0502020104020203" pitchFamily="34" charset="-79"/>
              </a:rPr>
              <a:t>Conversation</a:t>
            </a:r>
            <a:endParaRPr lang="en-US" sz="1950" dirty="0">
              <a:solidFill>
                <a:srgbClr val="FFFFFF"/>
              </a:solidFill>
              <a:latin typeface="Arial"/>
              <a:ea typeface="ヒラギノ角ゴ ProN W3"/>
              <a:sym typeface="Gill Sans" panose="020B0502020104020203" pitchFamily="34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A6D2D-AEB0-9A48-9C80-26C99B70B0E1}"/>
              </a:ext>
            </a:extLst>
          </p:cNvPr>
          <p:cNvSpPr/>
          <p:nvPr/>
        </p:nvSpPr>
        <p:spPr>
          <a:xfrm>
            <a:off x="6199046" y="2189597"/>
            <a:ext cx="1841879" cy="7418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FF"/>
                </a:solidFill>
                <a:latin typeface="Arial"/>
                <a:ea typeface="ヒラギノ角ゴ ProN W3"/>
                <a:sym typeface="Gill Sans" panose="020B0502020104020203" pitchFamily="34" charset="-79"/>
              </a:rPr>
              <a:t>Sensible resolution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5033F0-3C94-EA45-8023-B16A4BD82039}"/>
              </a:ext>
            </a:extLst>
          </p:cNvPr>
          <p:cNvSpPr txBox="1"/>
          <p:nvPr/>
        </p:nvSpPr>
        <p:spPr>
          <a:xfrm>
            <a:off x="6356751" y="4727412"/>
            <a:ext cx="3470306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5" dirty="0" err="1">
                <a:solidFill>
                  <a:srgbClr val="808080"/>
                </a:solidFill>
                <a:latin typeface="Arial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Montori</a:t>
            </a:r>
            <a:r>
              <a:rPr lang="en-US" sz="1055" dirty="0">
                <a:solidFill>
                  <a:srgbClr val="808080"/>
                </a:solidFill>
                <a:latin typeface="Arial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 V et al. NEJM Catalyst Oct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8A28A-9607-1A40-BB00-7E5DDA7E8405}"/>
              </a:ext>
            </a:extLst>
          </p:cNvPr>
          <p:cNvSpPr txBox="1"/>
          <p:nvPr/>
        </p:nvSpPr>
        <p:spPr>
          <a:xfrm>
            <a:off x="3636487" y="40151"/>
            <a:ext cx="1871025" cy="806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41" b="1" dirty="0">
                <a:solidFill>
                  <a:srgbClr val="EF4F05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CARE</a:t>
            </a:r>
          </a:p>
        </p:txBody>
      </p:sp>
      <p:pic>
        <p:nvPicPr>
          <p:cNvPr id="14" name="Picture 13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DB8BE623-F3E6-8D49-8EF5-060B52063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r="38019" b="33597"/>
          <a:stretch/>
        </p:blipFill>
        <p:spPr>
          <a:xfrm flipH="1">
            <a:off x="3054213" y="2043890"/>
            <a:ext cx="3038267" cy="2070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FD151-355B-9615-9330-9387EF5F24D0}"/>
              </a:ext>
            </a:extLst>
          </p:cNvPr>
          <p:cNvSpPr txBox="1"/>
          <p:nvPr/>
        </p:nvSpPr>
        <p:spPr>
          <a:xfrm>
            <a:off x="1333796" y="2931433"/>
            <a:ext cx="167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 longitudinal relationships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50927-5073-1FB2-6601-05A1F724C5A3}"/>
              </a:ext>
            </a:extLst>
          </p:cNvPr>
          <p:cNvSpPr txBox="1"/>
          <p:nvPr/>
        </p:nvSpPr>
        <p:spPr>
          <a:xfrm>
            <a:off x="6356751" y="185922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Co-creation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B5C666A3-1654-A25D-AB1D-E8FBB5152149}"/>
              </a:ext>
            </a:extLst>
          </p:cNvPr>
          <p:cNvSpPr/>
          <p:nvPr/>
        </p:nvSpPr>
        <p:spPr>
          <a:xfrm>
            <a:off x="6830425" y="2947298"/>
            <a:ext cx="579120" cy="629015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887DF-16D7-648F-E20F-D1DEE90E916A}"/>
              </a:ext>
            </a:extLst>
          </p:cNvPr>
          <p:cNvSpPr txBox="1"/>
          <p:nvPr/>
        </p:nvSpPr>
        <p:spPr>
          <a:xfrm>
            <a:off x="6135252" y="3575507"/>
            <a:ext cx="2383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that fits</a:t>
            </a:r>
          </a:p>
        </p:txBody>
      </p:sp>
    </p:spTree>
    <p:extLst>
      <p:ext uri="{BB962C8B-B14F-4D97-AF65-F5344CB8AC3E}">
        <p14:creationId xmlns:p14="http://schemas.microsoft.com/office/powerpoint/2010/main" val="18445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/>
      <p:bldP spid="2" grpId="0"/>
      <p:bldP spid="4" grpId="0"/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1A4667-57D6-064F-972F-1FE7BA899F95}"/>
              </a:ext>
            </a:extLst>
          </p:cNvPr>
          <p:cNvSpPr txBox="1"/>
          <p:nvPr/>
        </p:nvSpPr>
        <p:spPr>
          <a:xfrm>
            <a:off x="654692" y="1368342"/>
            <a:ext cx="4826815" cy="223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2175" eaLnBrk="0" fontAlgn="base" hangingPunct="0">
              <a:spcBef>
                <a:spcPct val="0"/>
              </a:spcBef>
              <a:spcAft>
                <a:spcPts val="675"/>
              </a:spcAft>
            </a:pPr>
            <a:r>
              <a:rPr lang="en-US" sz="2321" dirty="0">
                <a:solidFill>
                  <a:srgbClr val="0000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Is a </a:t>
            </a:r>
            <a:r>
              <a:rPr lang="en-US" sz="2321" b="1" dirty="0">
                <a:solidFill>
                  <a:srgbClr val="0000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method of care</a:t>
            </a:r>
            <a:r>
              <a:rPr lang="en-US" sz="2321" dirty="0">
                <a:solidFill>
                  <a:srgbClr val="0000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. </a:t>
            </a:r>
            <a:r>
              <a:rPr lang="en-US" sz="232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A </a:t>
            </a:r>
            <a:r>
              <a:rPr lang="en-US" sz="2321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conversation</a:t>
            </a:r>
            <a:r>
              <a:rPr lang="en-US" sz="232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 in which patients and clinicians work out what to do, co-creating care that makes </a:t>
            </a:r>
            <a:r>
              <a:rPr lang="en-US" sz="2321" dirty="0">
                <a:solidFill>
                  <a:srgbClr val="E359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intellectual</a:t>
            </a:r>
            <a:r>
              <a:rPr lang="en-US" sz="232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, </a:t>
            </a:r>
            <a:r>
              <a:rPr lang="en-US" sz="2321" dirty="0">
                <a:solidFill>
                  <a:srgbClr val="E359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practical</a:t>
            </a:r>
            <a:r>
              <a:rPr lang="en-US" sz="232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, and</a:t>
            </a:r>
            <a:r>
              <a:rPr lang="en-US" sz="232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 </a:t>
            </a:r>
            <a:r>
              <a:rPr lang="en-US" sz="2321" dirty="0">
                <a:solidFill>
                  <a:srgbClr val="E359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emotional</a:t>
            </a:r>
            <a:r>
              <a:rPr lang="en-US" sz="232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 </a:t>
            </a:r>
            <a:r>
              <a:rPr lang="en-US" sz="232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sense.</a:t>
            </a:r>
            <a:r>
              <a:rPr lang="en-US" sz="232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4B2E55-0739-9742-9BE4-F283B8B2755F}"/>
              </a:ext>
            </a:extLst>
          </p:cNvPr>
          <p:cNvSpPr txBox="1">
            <a:spLocks/>
          </p:cNvSpPr>
          <p:nvPr/>
        </p:nvSpPr>
        <p:spPr>
          <a:xfrm>
            <a:off x="654692" y="161511"/>
            <a:ext cx="5487591" cy="520996"/>
          </a:xfrm>
          <a:prstGeom prst="rect">
            <a:avLst/>
          </a:prstGeom>
        </p:spPr>
        <p:txBody>
          <a:bodyPr/>
          <a:lstStyle>
            <a:lvl1pPr algn="l" defTabSz="9144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82219" fontAlgn="base">
              <a:spcAft>
                <a:spcPct val="0"/>
              </a:spcAft>
            </a:pPr>
            <a:endParaRPr lang="en-US" b="1" dirty="0">
              <a:solidFill>
                <a:srgbClr val="808080"/>
              </a:solidFill>
              <a:latin typeface="Arial" panose="020B0604020202020204" pitchFamily="34" charset="0"/>
              <a:ea typeface="ヒラギノ角ゴ ProN W3"/>
              <a:cs typeface="Arial" panose="020B0604020202020204" pitchFamily="34" charset="0"/>
              <a:sym typeface="Gill Sans" panose="020B0502020104020203" pitchFamily="34" charset="-79"/>
            </a:endParaRPr>
          </a:p>
          <a:p>
            <a:pPr defTabSz="482219" fontAlgn="base">
              <a:spcAft>
                <a:spcPct val="0"/>
              </a:spcAft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  <a:sym typeface="Gill Sans" panose="020B0502020104020203" pitchFamily="34" charset="-79"/>
              </a:rPr>
              <a:t>Shared Decision Making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F9F29E-4794-C5C3-AF2E-C586FE4C2BA7}"/>
              </a:ext>
            </a:extLst>
          </p:cNvPr>
          <p:cNvSpPr txBox="1"/>
          <p:nvPr/>
        </p:nvSpPr>
        <p:spPr>
          <a:xfrm>
            <a:off x="1404446" y="4635947"/>
            <a:ext cx="563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80808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Montori</a:t>
            </a:r>
            <a:r>
              <a:rPr lang="en-US" sz="1400" dirty="0">
                <a:solidFill>
                  <a:srgbClr val="80808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 VM et al. BMJ Evid Based Med. 2022:bmjebm-2022-112068.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B08BF2-7CAE-3BD2-4396-6D5014583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1" r="4477" b="5260"/>
          <a:stretch/>
        </p:blipFill>
        <p:spPr>
          <a:xfrm>
            <a:off x="433929" y="3971365"/>
            <a:ext cx="970517" cy="972359"/>
          </a:xfrm>
          <a:prstGeom prst="rect">
            <a:avLst/>
          </a:prstGeom>
        </p:spPr>
      </p:pic>
      <p:pic>
        <p:nvPicPr>
          <p:cNvPr id="4" name="IMG_5922.jpg" descr="IMG_5922.jpg">
            <a:extLst>
              <a:ext uri="{FF2B5EF4-FFF2-40B4-BE49-F238E27FC236}">
                <a16:creationId xmlns:a16="http://schemas.microsoft.com/office/drawing/2014/main" id="{4AD2150F-D048-CDC2-07D7-64FB5C5AF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60"/>
          <a:stretch/>
        </p:blipFill>
        <p:spPr>
          <a:xfrm>
            <a:off x="6332701" y="481467"/>
            <a:ext cx="2811299" cy="177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creen Shot 2015-09-08 at 5.16.56 PM.png" descr="Screen Shot 2015-09-08 at 5.16.56 PM.png">
            <a:extLst>
              <a:ext uri="{FF2B5EF4-FFF2-40B4-BE49-F238E27FC236}">
                <a16:creationId xmlns:a16="http://schemas.microsoft.com/office/drawing/2014/main" id="{60C2E205-72E3-3EA0-E15F-9EDBD5BB3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701" y="2425467"/>
            <a:ext cx="2811299" cy="1902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5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C41A2F2F-CEF4-5248-B5EB-AFDD5ED25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" r="38019" b="33597"/>
          <a:stretch/>
        </p:blipFill>
        <p:spPr>
          <a:xfrm flipH="1">
            <a:off x="714376" y="-200918"/>
            <a:ext cx="7958486" cy="542478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5033F0-3C94-EA45-8023-B16A4BD82039}"/>
              </a:ext>
            </a:extLst>
          </p:cNvPr>
          <p:cNvSpPr txBox="1"/>
          <p:nvPr/>
        </p:nvSpPr>
        <p:spPr>
          <a:xfrm>
            <a:off x="2088748" y="4641833"/>
            <a:ext cx="6584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err="1">
                <a:solidFill>
                  <a:srgbClr val="0000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Kunneman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 M et al </a:t>
            </a:r>
            <a:r>
              <a:rPr lang="en-US" sz="1600" i="1" dirty="0">
                <a:solidFill>
                  <a:srgbClr val="0000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BMJ Evidence-Based Medicine 2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021</a:t>
            </a:r>
            <a:endParaRPr lang="en-US" sz="1600" dirty="0">
              <a:solidFill>
                <a:srgbClr val="000000"/>
              </a:solidFill>
              <a:latin typeface="Arial"/>
              <a:ea typeface="ヒラギノ角ゴ ProN W3" panose="020B0300000000000000" pitchFamily="34" charset="-128"/>
              <a:cs typeface="Arial" panose="020B0604020202020204" pitchFamily="34" charset="0"/>
              <a:sym typeface="Gill Sans" panose="020B0502020104020203" pitchFamily="34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74455-041C-B840-A4E9-22F3BD45AE78}"/>
              </a:ext>
            </a:extLst>
          </p:cNvPr>
          <p:cNvSpPr txBox="1"/>
          <p:nvPr/>
        </p:nvSpPr>
        <p:spPr>
          <a:xfrm>
            <a:off x="1206500" y="1727895"/>
            <a:ext cx="67007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“Patients and clinicians must collaborate in designing care plans that maximally respond to each patient’s unique situation and priorities while minimally disrupting their lives and loves.”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36412-F206-FB45-A57A-70361C22F758}"/>
              </a:ext>
            </a:extLst>
          </p:cNvPr>
          <p:cNvSpPr/>
          <p:nvPr/>
        </p:nvSpPr>
        <p:spPr>
          <a:xfrm>
            <a:off x="714376" y="322875"/>
            <a:ext cx="5056192" cy="579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64" b="1" dirty="0">
                <a:solidFill>
                  <a:srgbClr val="EF4F05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Making care fit manifesto</a:t>
            </a:r>
          </a:p>
        </p:txBody>
      </p:sp>
    </p:spTree>
    <p:extLst>
      <p:ext uri="{BB962C8B-B14F-4D97-AF65-F5344CB8AC3E}">
        <p14:creationId xmlns:p14="http://schemas.microsoft.com/office/powerpoint/2010/main" val="296910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>
            <a:extLst>
              <a:ext uri="{FF2B5EF4-FFF2-40B4-BE49-F238E27FC236}">
                <a16:creationId xmlns:a16="http://schemas.microsoft.com/office/drawing/2014/main" id="{E14CC61D-1F3C-BD4E-3643-ADC4AA792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2" y="10822"/>
            <a:ext cx="7543013" cy="509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Box 5">
            <a:extLst>
              <a:ext uri="{FF2B5EF4-FFF2-40B4-BE49-F238E27FC236}">
                <a16:creationId xmlns:a16="http://schemas.microsoft.com/office/drawing/2014/main" id="{4E8B66EF-2B0B-E77D-5593-AA5C16F63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648" y="4780883"/>
            <a:ext cx="19431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charset="-128"/>
                <a:sym typeface="Gill Sans" panose="020B0502020104020203" pitchFamily="34" charset="-79"/>
              </a:defRPr>
            </a:lvl1pPr>
            <a:lvl2pPr marL="742950" indent="-28575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charset="-128"/>
                <a:sym typeface="Gill Sans" panose="020B0502020104020203" pitchFamily="34" charset="-79"/>
              </a:defRPr>
            </a:lvl2pPr>
            <a:lvl3pPr marL="1143000" indent="-22860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charset="-128"/>
                <a:sym typeface="Gill Sans" panose="020B0502020104020203" pitchFamily="34" charset="-79"/>
              </a:defRPr>
            </a:lvl3pPr>
            <a:lvl4pPr marL="1600200" indent="-22860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charset="-128"/>
                <a:sym typeface="Gill Sans" panose="020B0502020104020203" pitchFamily="34" charset="-79"/>
              </a:defRPr>
            </a:lvl4pPr>
            <a:lvl5pPr marL="2057400" indent="-22860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Barnett et al. Lancet 2012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alth">
            <a:extLst>
              <a:ext uri="{FF2B5EF4-FFF2-40B4-BE49-F238E27FC236}">
                <a16:creationId xmlns:a16="http://schemas.microsoft.com/office/drawing/2014/main" id="{79361617-3456-C444-9F35-1FB873666017}"/>
              </a:ext>
            </a:extLst>
          </p:cNvPr>
          <p:cNvSpPr/>
          <p:nvPr/>
        </p:nvSpPr>
        <p:spPr>
          <a:xfrm>
            <a:off x="6188099" y="1144535"/>
            <a:ext cx="1936150" cy="2009617"/>
          </a:xfrm>
          <a:prstGeom prst="ellipse">
            <a:avLst/>
          </a:prstGeom>
          <a:solidFill>
            <a:srgbClr val="30C1F1"/>
          </a:solidFill>
          <a:ln w="203200">
            <a:solidFill>
              <a:srgbClr val="30C1F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85"/>
                      <a:gd name="connsiteY0" fmla="*/ 4589392 h 9178784"/>
                      <a:gd name="connsiteX1" fmla="*/ 4589393 w 9178785"/>
                      <a:gd name="connsiteY1" fmla="*/ 0 h 9178784"/>
                      <a:gd name="connsiteX2" fmla="*/ 9178786 w 9178785"/>
                      <a:gd name="connsiteY2" fmla="*/ 4589392 h 9178784"/>
                      <a:gd name="connsiteX3" fmla="*/ 4589393 w 9178785"/>
                      <a:gd name="connsiteY3" fmla="*/ 9178784 h 9178784"/>
                      <a:gd name="connsiteX4" fmla="*/ 0 w 9178785"/>
                      <a:gd name="connsiteY4" fmla="*/ 4589392 h 9178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78785" h="9178784" fill="none" extrusionOk="0">
                        <a:moveTo>
                          <a:pt x="0" y="4589392"/>
                        </a:moveTo>
                        <a:cubicBezTo>
                          <a:pt x="342225" y="2095339"/>
                          <a:pt x="2072528" y="-36606"/>
                          <a:pt x="4589393" y="0"/>
                        </a:cubicBezTo>
                        <a:cubicBezTo>
                          <a:pt x="7085817" y="-5854"/>
                          <a:pt x="9054295" y="2171948"/>
                          <a:pt x="9178786" y="4589392"/>
                        </a:cubicBezTo>
                        <a:cubicBezTo>
                          <a:pt x="9169223" y="7032847"/>
                          <a:pt x="6951167" y="9419036"/>
                          <a:pt x="4589393" y="9178784"/>
                        </a:cubicBezTo>
                        <a:cubicBezTo>
                          <a:pt x="2409576" y="9377435"/>
                          <a:pt x="221770" y="7177365"/>
                          <a:pt x="0" y="4589392"/>
                        </a:cubicBezTo>
                        <a:close/>
                      </a:path>
                      <a:path w="9178785" h="9178784" stroke="0" extrusionOk="0">
                        <a:moveTo>
                          <a:pt x="0" y="4589392"/>
                        </a:moveTo>
                        <a:cubicBezTo>
                          <a:pt x="-60640" y="2017337"/>
                          <a:pt x="1800126" y="95561"/>
                          <a:pt x="4589393" y="0"/>
                        </a:cubicBezTo>
                        <a:cubicBezTo>
                          <a:pt x="7441240" y="66777"/>
                          <a:pt x="9038356" y="2059206"/>
                          <a:pt x="9178786" y="4589392"/>
                        </a:cubicBezTo>
                        <a:cubicBezTo>
                          <a:pt x="8851285" y="7443865"/>
                          <a:pt x="7071651" y="9468383"/>
                          <a:pt x="4589393" y="9178784"/>
                        </a:cubicBezTo>
                        <a:cubicBezTo>
                          <a:pt x="1660624" y="8963154"/>
                          <a:pt x="187607" y="7213683"/>
                          <a:pt x="0" y="458939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716" tIns="10716" rIns="10716" bIns="10716" numCol="1" anchor="b">
            <a:noAutofit/>
          </a:bodyPr>
          <a:lstStyle>
            <a:lvl1pPr defTabSz="825500"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174107"/>
            <a:endParaRPr lang="en-US" sz="84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74107"/>
            <a:endParaRPr lang="en-US" sz="84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74107"/>
            <a:endParaRPr lang="en-US" sz="84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74107"/>
            <a:r>
              <a:rPr sz="126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sz="84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fessional…">
            <a:extLst>
              <a:ext uri="{FF2B5EF4-FFF2-40B4-BE49-F238E27FC236}">
                <a16:creationId xmlns:a16="http://schemas.microsoft.com/office/drawing/2014/main" id="{109BFEB7-7798-BE4E-A677-D1581FD2740E}"/>
              </a:ext>
            </a:extLst>
          </p:cNvPr>
          <p:cNvSpPr/>
          <p:nvPr/>
        </p:nvSpPr>
        <p:spPr>
          <a:xfrm>
            <a:off x="6514848" y="1226329"/>
            <a:ext cx="1326059" cy="1326931"/>
          </a:xfrm>
          <a:prstGeom prst="ellipse">
            <a:avLst/>
          </a:prstGeom>
          <a:solidFill>
            <a:schemeClr val="accent4"/>
          </a:solidFill>
          <a:ln w="2159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92281"/>
                      <a:gd name="connsiteY0" fmla="*/ 2112221 h 4224441"/>
                      <a:gd name="connsiteX1" fmla="*/ 2096141 w 4192281"/>
                      <a:gd name="connsiteY1" fmla="*/ 0 h 4224441"/>
                      <a:gd name="connsiteX2" fmla="*/ 4192282 w 4192281"/>
                      <a:gd name="connsiteY2" fmla="*/ 2112221 h 4224441"/>
                      <a:gd name="connsiteX3" fmla="*/ 2096141 w 4192281"/>
                      <a:gd name="connsiteY3" fmla="*/ 4224442 h 4224441"/>
                      <a:gd name="connsiteX4" fmla="*/ 0 w 4192281"/>
                      <a:gd name="connsiteY4" fmla="*/ 2112221 h 4224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92281" h="4224441" fill="none" extrusionOk="0">
                        <a:moveTo>
                          <a:pt x="0" y="2112221"/>
                        </a:moveTo>
                        <a:cubicBezTo>
                          <a:pt x="211086" y="970715"/>
                          <a:pt x="955933" y="-35931"/>
                          <a:pt x="2096141" y="0"/>
                        </a:cubicBezTo>
                        <a:cubicBezTo>
                          <a:pt x="2998143" y="-39151"/>
                          <a:pt x="4141669" y="993325"/>
                          <a:pt x="4192282" y="2112221"/>
                        </a:cubicBezTo>
                        <a:cubicBezTo>
                          <a:pt x="4163560" y="3004864"/>
                          <a:pt x="3185964" y="4318727"/>
                          <a:pt x="2096141" y="4224442"/>
                        </a:cubicBezTo>
                        <a:cubicBezTo>
                          <a:pt x="1028860" y="4275044"/>
                          <a:pt x="80377" y="3298094"/>
                          <a:pt x="0" y="2112221"/>
                        </a:cubicBezTo>
                        <a:close/>
                      </a:path>
                      <a:path w="4192281" h="4224441" stroke="0" extrusionOk="0">
                        <a:moveTo>
                          <a:pt x="0" y="2112221"/>
                        </a:moveTo>
                        <a:cubicBezTo>
                          <a:pt x="-187676" y="829911"/>
                          <a:pt x="871226" y="25239"/>
                          <a:pt x="2096141" y="0"/>
                        </a:cubicBezTo>
                        <a:cubicBezTo>
                          <a:pt x="3505777" y="53046"/>
                          <a:pt x="3910285" y="954641"/>
                          <a:pt x="4192282" y="2112221"/>
                        </a:cubicBezTo>
                        <a:cubicBezTo>
                          <a:pt x="4037566" y="3429856"/>
                          <a:pt x="3227958" y="4367325"/>
                          <a:pt x="2096141" y="4224442"/>
                        </a:cubicBezTo>
                        <a:cubicBezTo>
                          <a:pt x="751761" y="4122287"/>
                          <a:pt x="129265" y="3340532"/>
                          <a:pt x="0" y="211222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716" tIns="10716" rIns="10716" bIns="10716" numCol="1" anchor="ctr">
            <a:noAutofit/>
          </a:bodyPr>
          <a:lstStyle/>
          <a:p>
            <a:pPr algn="ctr" defTabSz="174107"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en-US"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Common </a:t>
            </a:r>
            <a:endParaRPr sz="126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174107"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Care</a:t>
            </a:r>
          </a:p>
        </p:txBody>
      </p:sp>
      <p:sp>
        <p:nvSpPr>
          <p:cNvPr id="165" name="Health and Healthcare"/>
          <p:cNvSpPr txBox="1"/>
          <p:nvPr/>
        </p:nvSpPr>
        <p:spPr>
          <a:xfrm>
            <a:off x="1879700" y="236816"/>
            <a:ext cx="5585519" cy="410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716" tIns="10716" rIns="10716" bIns="10716" anchor="ctr">
            <a:spAutoFit/>
          </a:bodyPr>
          <a:lstStyle>
            <a:lvl1pPr algn="l" defTabSz="457200">
              <a:lnSpc>
                <a:spcPct val="120000"/>
              </a:lnSpc>
              <a:defRPr sz="3000" b="1">
                <a:solidFill>
                  <a:srgbClr val="F05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96429"/>
            <a:r>
              <a:rPr lang="en-US" sz="2321" dirty="0">
                <a:solidFill>
                  <a:srgbClr val="FF78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to cultivate common care</a:t>
            </a:r>
            <a:endParaRPr sz="2321" dirty="0">
              <a:solidFill>
                <a:srgbClr val="FF78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Health"/>
          <p:cNvSpPr/>
          <p:nvPr/>
        </p:nvSpPr>
        <p:spPr>
          <a:xfrm>
            <a:off x="3681104" y="1164156"/>
            <a:ext cx="1936150" cy="1936150"/>
          </a:xfrm>
          <a:prstGeom prst="ellipse">
            <a:avLst/>
          </a:prstGeom>
          <a:solidFill>
            <a:srgbClr val="30C1F1"/>
          </a:solidFill>
          <a:ln w="203200">
            <a:solidFill>
              <a:srgbClr val="30C1F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85"/>
                      <a:gd name="connsiteY0" fmla="*/ 4589392 h 9178784"/>
                      <a:gd name="connsiteX1" fmla="*/ 4589393 w 9178785"/>
                      <a:gd name="connsiteY1" fmla="*/ 0 h 9178784"/>
                      <a:gd name="connsiteX2" fmla="*/ 9178786 w 9178785"/>
                      <a:gd name="connsiteY2" fmla="*/ 4589392 h 9178784"/>
                      <a:gd name="connsiteX3" fmla="*/ 4589393 w 9178785"/>
                      <a:gd name="connsiteY3" fmla="*/ 9178784 h 9178784"/>
                      <a:gd name="connsiteX4" fmla="*/ 0 w 9178785"/>
                      <a:gd name="connsiteY4" fmla="*/ 4589392 h 9178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78785" h="9178784" fill="none" extrusionOk="0">
                        <a:moveTo>
                          <a:pt x="0" y="4589392"/>
                        </a:moveTo>
                        <a:cubicBezTo>
                          <a:pt x="342225" y="2095339"/>
                          <a:pt x="2072528" y="-36606"/>
                          <a:pt x="4589393" y="0"/>
                        </a:cubicBezTo>
                        <a:cubicBezTo>
                          <a:pt x="7085817" y="-5854"/>
                          <a:pt x="9054295" y="2171948"/>
                          <a:pt x="9178786" y="4589392"/>
                        </a:cubicBezTo>
                        <a:cubicBezTo>
                          <a:pt x="9169223" y="7032847"/>
                          <a:pt x="6951167" y="9419036"/>
                          <a:pt x="4589393" y="9178784"/>
                        </a:cubicBezTo>
                        <a:cubicBezTo>
                          <a:pt x="2409576" y="9377435"/>
                          <a:pt x="221770" y="7177365"/>
                          <a:pt x="0" y="4589392"/>
                        </a:cubicBezTo>
                        <a:close/>
                      </a:path>
                      <a:path w="9178785" h="9178784" stroke="0" extrusionOk="0">
                        <a:moveTo>
                          <a:pt x="0" y="4589392"/>
                        </a:moveTo>
                        <a:cubicBezTo>
                          <a:pt x="-60640" y="2017337"/>
                          <a:pt x="1800126" y="95561"/>
                          <a:pt x="4589393" y="0"/>
                        </a:cubicBezTo>
                        <a:cubicBezTo>
                          <a:pt x="7441240" y="66777"/>
                          <a:pt x="9038356" y="2059206"/>
                          <a:pt x="9178786" y="4589392"/>
                        </a:cubicBezTo>
                        <a:cubicBezTo>
                          <a:pt x="8851285" y="7443865"/>
                          <a:pt x="7071651" y="9468383"/>
                          <a:pt x="4589393" y="9178784"/>
                        </a:cubicBezTo>
                        <a:cubicBezTo>
                          <a:pt x="1660624" y="8963154"/>
                          <a:pt x="187607" y="7213683"/>
                          <a:pt x="0" y="458939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716" tIns="10716" rIns="10716" bIns="10716" numCol="1" anchor="b">
            <a:noAutofit/>
          </a:bodyPr>
          <a:lstStyle>
            <a:lvl1pPr defTabSz="825500"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74107"/>
            <a:r>
              <a:rPr sz="126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sz="110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Professional…"/>
          <p:cNvSpPr/>
          <p:nvPr/>
        </p:nvSpPr>
        <p:spPr>
          <a:xfrm>
            <a:off x="4208921" y="1241138"/>
            <a:ext cx="884309" cy="891093"/>
          </a:xfrm>
          <a:prstGeom prst="ellipse">
            <a:avLst/>
          </a:prstGeom>
          <a:solidFill>
            <a:srgbClr val="FF7814"/>
          </a:solidFill>
          <a:ln w="2159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92281"/>
                      <a:gd name="connsiteY0" fmla="*/ 2112221 h 4224441"/>
                      <a:gd name="connsiteX1" fmla="*/ 2096141 w 4192281"/>
                      <a:gd name="connsiteY1" fmla="*/ 0 h 4224441"/>
                      <a:gd name="connsiteX2" fmla="*/ 4192282 w 4192281"/>
                      <a:gd name="connsiteY2" fmla="*/ 2112221 h 4224441"/>
                      <a:gd name="connsiteX3" fmla="*/ 2096141 w 4192281"/>
                      <a:gd name="connsiteY3" fmla="*/ 4224442 h 4224441"/>
                      <a:gd name="connsiteX4" fmla="*/ 0 w 4192281"/>
                      <a:gd name="connsiteY4" fmla="*/ 2112221 h 4224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92281" h="4224441" fill="none" extrusionOk="0">
                        <a:moveTo>
                          <a:pt x="0" y="2112221"/>
                        </a:moveTo>
                        <a:cubicBezTo>
                          <a:pt x="211086" y="970715"/>
                          <a:pt x="955933" y="-35931"/>
                          <a:pt x="2096141" y="0"/>
                        </a:cubicBezTo>
                        <a:cubicBezTo>
                          <a:pt x="2998143" y="-39151"/>
                          <a:pt x="4141669" y="993325"/>
                          <a:pt x="4192282" y="2112221"/>
                        </a:cubicBezTo>
                        <a:cubicBezTo>
                          <a:pt x="4163560" y="3004864"/>
                          <a:pt x="3185964" y="4318727"/>
                          <a:pt x="2096141" y="4224442"/>
                        </a:cubicBezTo>
                        <a:cubicBezTo>
                          <a:pt x="1028860" y="4275044"/>
                          <a:pt x="80377" y="3298094"/>
                          <a:pt x="0" y="2112221"/>
                        </a:cubicBezTo>
                        <a:close/>
                      </a:path>
                      <a:path w="4192281" h="4224441" stroke="0" extrusionOk="0">
                        <a:moveTo>
                          <a:pt x="0" y="2112221"/>
                        </a:moveTo>
                        <a:cubicBezTo>
                          <a:pt x="-187676" y="829911"/>
                          <a:pt x="871226" y="25239"/>
                          <a:pt x="2096141" y="0"/>
                        </a:cubicBezTo>
                        <a:cubicBezTo>
                          <a:pt x="3505777" y="53046"/>
                          <a:pt x="3910285" y="954641"/>
                          <a:pt x="4192282" y="2112221"/>
                        </a:cubicBezTo>
                        <a:cubicBezTo>
                          <a:pt x="4037566" y="3429856"/>
                          <a:pt x="3227958" y="4367325"/>
                          <a:pt x="2096141" y="4224442"/>
                        </a:cubicBezTo>
                        <a:cubicBezTo>
                          <a:pt x="751761" y="4122287"/>
                          <a:pt x="129265" y="3340532"/>
                          <a:pt x="0" y="211222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716" tIns="10716" rIns="10716" bIns="10716" numCol="1" anchor="ctr">
            <a:noAutofit/>
          </a:bodyPr>
          <a:lstStyle/>
          <a:p>
            <a:pPr algn="ctr" defTabSz="174107"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Professional </a:t>
            </a:r>
          </a:p>
          <a:p>
            <a:pPr algn="ctr" defTabSz="174107"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Care</a:t>
            </a:r>
          </a:p>
        </p:txBody>
      </p:sp>
      <p:sp>
        <p:nvSpPr>
          <p:cNvPr id="179" name="Professional…"/>
          <p:cNvSpPr/>
          <p:nvPr/>
        </p:nvSpPr>
        <p:spPr>
          <a:xfrm>
            <a:off x="6903609" y="2152260"/>
            <a:ext cx="493997" cy="417247"/>
          </a:xfrm>
          <a:prstGeom prst="ellipse">
            <a:avLst/>
          </a:prstGeom>
          <a:solidFill>
            <a:srgbClr val="FF7814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716" tIns="10716" rIns="10716" bIns="10716" numCol="1" anchor="ctr">
            <a:noAutofit/>
          </a:bodyPr>
          <a:lstStyle/>
          <a:p>
            <a:pPr defTabSz="174107"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5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5" name="Health largely managed by common care (community)…"/>
          <p:cNvSpPr txBox="1"/>
          <p:nvPr/>
        </p:nvSpPr>
        <p:spPr>
          <a:xfrm>
            <a:off x="6998391" y="3189478"/>
            <a:ext cx="21706" cy="106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716" tIns="10716" rIns="10716" bIns="10716">
            <a:spAutoFit/>
          </a:bodyPr>
          <a:lstStyle/>
          <a:p>
            <a:pPr defTabSz="96429">
              <a:lnSpc>
                <a:spcPct val="12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sz="50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D15D5BF2-3B92-4E43-81D1-FD95254C7115}"/>
              </a:ext>
            </a:extLst>
          </p:cNvPr>
          <p:cNvSpPr/>
          <p:nvPr/>
        </p:nvSpPr>
        <p:spPr bwMode="auto">
          <a:xfrm>
            <a:off x="5509770" y="1835256"/>
            <a:ext cx="978317" cy="582979"/>
          </a:xfrm>
          <a:prstGeom prst="rightArrow">
            <a:avLst/>
          </a:prstGeom>
          <a:solidFill>
            <a:schemeClr val="bg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65" tIns="18083" rIns="36165" bIns="18083" numCol="1" rtlCol="0" anchor="t" anchorCtr="0" compatLnSpc="1">
            <a:prstTxWarp prst="textNoShape">
              <a:avLst/>
            </a:prstTxWarp>
          </a:bodyPr>
          <a:lstStyle/>
          <a:p>
            <a:pPr defTabSz="361630"/>
            <a:endParaRPr lang="en-US" sz="1661">
              <a:solidFill>
                <a:prstClr val="black"/>
              </a:solidFill>
              <a:latin typeface="Arial" panose="020B0604020202020204" pitchFamily="34" charset="0"/>
              <a:ea typeface="ヒラギノ角ゴ ProN W3" pitchFamily="-111" charset="-128"/>
              <a:cs typeface="Arial" panose="020B0604020202020204" pitchFamily="34" charset="0"/>
              <a:sym typeface="Gill Sans" pitchFamily="-111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9D765-4FE9-ED49-9C4D-EFA63B2E6AE9}"/>
              </a:ext>
            </a:extLst>
          </p:cNvPr>
          <p:cNvSpPr txBox="1"/>
          <p:nvPr/>
        </p:nvSpPr>
        <p:spPr>
          <a:xfrm>
            <a:off x="4044687" y="3154154"/>
            <a:ext cx="1208985" cy="871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</a:t>
            </a:r>
          </a:p>
          <a:p>
            <a:pPr algn="ctr"/>
            <a:r>
              <a:rPr lang="en-US"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Productive</a:t>
            </a:r>
          </a:p>
          <a:p>
            <a:pPr algn="ctr"/>
            <a:r>
              <a:rPr lang="en-US"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</a:p>
          <a:p>
            <a:pPr algn="ctr"/>
            <a:r>
              <a:rPr lang="en-US"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Invisible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046A6-FEAC-C340-BE63-3F62F26040D1}"/>
              </a:ext>
            </a:extLst>
          </p:cNvPr>
          <p:cNvSpPr txBox="1"/>
          <p:nvPr/>
        </p:nvSpPr>
        <p:spPr>
          <a:xfrm>
            <a:off x="6490393" y="3154153"/>
            <a:ext cx="1398140" cy="871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Interdependence</a:t>
            </a:r>
          </a:p>
          <a:p>
            <a:pPr algn="ctr"/>
            <a:r>
              <a:rPr lang="en-US"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Relational</a:t>
            </a:r>
          </a:p>
          <a:p>
            <a:pPr algn="ctr"/>
            <a:r>
              <a:rPr lang="en-US"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Democratized</a:t>
            </a:r>
          </a:p>
          <a:p>
            <a:pPr algn="ctr"/>
            <a:r>
              <a:rPr lang="en-US" sz="12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89028BF-3CE1-7749-9057-FAA425BAEF03}"/>
              </a:ext>
            </a:extLst>
          </p:cNvPr>
          <p:cNvSpPr/>
          <p:nvPr/>
        </p:nvSpPr>
        <p:spPr bwMode="auto">
          <a:xfrm>
            <a:off x="6725812" y="1528578"/>
            <a:ext cx="873993" cy="873993"/>
          </a:xfrm>
          <a:prstGeom prst="ellipse">
            <a:avLst/>
          </a:prstGeom>
          <a:noFill/>
          <a:ln w="25400" cap="flat" cmpd="sng" algn="ctr">
            <a:solidFill>
              <a:srgbClr val="FF7814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165" tIns="18083" rIns="36165" bIns="18083" numCol="1" rtlCol="0" anchor="t" anchorCtr="0" compatLnSpc="1">
            <a:prstTxWarp prst="textNoShape">
              <a:avLst/>
            </a:prstTxWarp>
          </a:bodyPr>
          <a:lstStyle/>
          <a:p>
            <a:pPr defTabSz="361630"/>
            <a:endParaRPr lang="en-US" sz="1661">
              <a:solidFill>
                <a:prstClr val="black"/>
              </a:solidFill>
              <a:latin typeface="Arial" panose="020B0604020202020204" pitchFamily="34" charset="0"/>
              <a:ea typeface="ヒラギノ角ゴ ProN W3" pitchFamily="-111" charset="-128"/>
              <a:cs typeface="Arial" panose="020B0604020202020204" pitchFamily="34" charset="0"/>
              <a:sym typeface="Gill Sans" pitchFamily="-111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CE8C47-559C-B14A-9DB1-0B4677C8B0B3}"/>
              </a:ext>
            </a:extLst>
          </p:cNvPr>
          <p:cNvSpPr/>
          <p:nvPr/>
        </p:nvSpPr>
        <p:spPr bwMode="auto">
          <a:xfrm>
            <a:off x="6622499" y="1241138"/>
            <a:ext cx="1080621" cy="1188236"/>
          </a:xfrm>
          <a:prstGeom prst="ellipse">
            <a:avLst/>
          </a:prstGeom>
          <a:noFill/>
          <a:ln w="25400" cap="flat" cmpd="sng" algn="ctr">
            <a:solidFill>
              <a:srgbClr val="FF7814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165" tIns="18083" rIns="36165" bIns="18083" numCol="1" rtlCol="0" anchor="t" anchorCtr="0" compatLnSpc="1">
            <a:prstTxWarp prst="textNoShape">
              <a:avLst/>
            </a:prstTxWarp>
          </a:bodyPr>
          <a:lstStyle/>
          <a:p>
            <a:pPr defTabSz="361630"/>
            <a:endParaRPr lang="en-US" sz="1661">
              <a:solidFill>
                <a:prstClr val="black"/>
              </a:solidFill>
              <a:latin typeface="Arial" panose="020B0604020202020204" pitchFamily="34" charset="0"/>
              <a:ea typeface="ヒラギノ角ゴ ProN W3" pitchFamily="-111" charset="-128"/>
              <a:cs typeface="Arial" panose="020B0604020202020204" pitchFamily="34" charset="0"/>
              <a:sym typeface="Gill Sans" pitchFamily="-111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3BF5F-3E49-BC46-AB38-5F4F0E5FC481}"/>
              </a:ext>
            </a:extLst>
          </p:cNvPr>
          <p:cNvSpPr txBox="1"/>
          <p:nvPr/>
        </p:nvSpPr>
        <p:spPr>
          <a:xfrm>
            <a:off x="6836824" y="4572486"/>
            <a:ext cx="2119491" cy="254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Montori V. BMJ 2021;375:n2886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63B654-A7AE-A9C2-8422-25CAA2CDE86D}"/>
              </a:ext>
            </a:extLst>
          </p:cNvPr>
          <p:cNvSpPr/>
          <p:nvPr/>
        </p:nvSpPr>
        <p:spPr bwMode="auto">
          <a:xfrm>
            <a:off x="3054158" y="1835256"/>
            <a:ext cx="978317" cy="582979"/>
          </a:xfrm>
          <a:prstGeom prst="rightArrow">
            <a:avLst/>
          </a:prstGeom>
          <a:solidFill>
            <a:schemeClr val="bg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65" tIns="18083" rIns="36165" bIns="18083" numCol="1" rtlCol="0" anchor="t" anchorCtr="0" compatLnSpc="1">
            <a:prstTxWarp prst="textNoShape">
              <a:avLst/>
            </a:prstTxWarp>
          </a:bodyPr>
          <a:lstStyle/>
          <a:p>
            <a:pPr defTabSz="361630"/>
            <a:endParaRPr lang="en-US" sz="1661" dirty="0">
              <a:solidFill>
                <a:prstClr val="black"/>
              </a:solidFill>
              <a:latin typeface="Arial" panose="020B0604020202020204" pitchFamily="34" charset="0"/>
              <a:ea typeface="ヒラギノ角ゴ ProN W3" pitchFamily="-111" charset="-128"/>
              <a:cs typeface="Arial" panose="020B0604020202020204" pitchFamily="34" charset="0"/>
              <a:sym typeface="Gill Sans" pitchFamily="-111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A676EB-F3FC-7096-CE93-F709E575C816}"/>
              </a:ext>
            </a:extLst>
          </p:cNvPr>
          <p:cNvGrpSpPr/>
          <p:nvPr/>
        </p:nvGrpSpPr>
        <p:grpSpPr>
          <a:xfrm>
            <a:off x="70289" y="1077595"/>
            <a:ext cx="2894128" cy="2165119"/>
            <a:chOff x="70289" y="1077595"/>
            <a:chExt cx="2894128" cy="2165119"/>
          </a:xfrm>
        </p:grpSpPr>
        <p:pic>
          <p:nvPicPr>
            <p:cNvPr id="1026" name="Picture 2" descr="Figure 11. Social determinants of health">
              <a:extLst>
                <a:ext uri="{FF2B5EF4-FFF2-40B4-BE49-F238E27FC236}">
                  <a16:creationId xmlns:a16="http://schemas.microsoft.com/office/drawing/2014/main" id="{02683831-C4A8-5B28-9121-674549E553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46"/>
            <a:stretch/>
          </p:blipFill>
          <p:spPr bwMode="auto">
            <a:xfrm>
              <a:off x="70289" y="1436027"/>
              <a:ext cx="2894128" cy="143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96CB2D-B47A-BF8B-4AB9-D77B04A7D255}"/>
                </a:ext>
              </a:extLst>
            </p:cNvPr>
            <p:cNvSpPr txBox="1"/>
            <p:nvPr/>
          </p:nvSpPr>
          <p:spPr>
            <a:xfrm>
              <a:off x="919750" y="2904160"/>
              <a:ext cx="1462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Public health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E1E434-3C04-90BB-0A9E-06E6FBA04ABF}"/>
                </a:ext>
              </a:extLst>
            </p:cNvPr>
            <p:cNvSpPr txBox="1"/>
            <p:nvPr/>
          </p:nvSpPr>
          <p:spPr>
            <a:xfrm>
              <a:off x="514992" y="1077595"/>
              <a:ext cx="22717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Environmental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036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67" grpId="0" animBg="1"/>
      <p:bldP spid="170" grpId="0" animBg="1"/>
      <p:bldP spid="179" grpId="0" animBg="1"/>
      <p:bldP spid="185" grpId="0" animBg="1"/>
      <p:bldP spid="2" grpId="0" animBg="1"/>
      <p:bldP spid="3" grpId="0"/>
      <p:bldP spid="12" grpId="0"/>
      <p:bldP spid="4" grpId="0" animBg="1"/>
      <p:bldP spid="14" grpId="0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9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9D784DBA-C97D-8B41-9962-48A827743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3486" t="10115" r="23127" b="44368"/>
          <a:stretch/>
        </p:blipFill>
        <p:spPr bwMode="auto">
          <a:xfrm>
            <a:off x="1755014" y="0"/>
            <a:ext cx="5633972" cy="53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E56231-7EE7-744C-A164-CACB6528E7EF}"/>
              </a:ext>
            </a:extLst>
          </p:cNvPr>
          <p:cNvSpPr txBox="1"/>
          <p:nvPr/>
        </p:nvSpPr>
        <p:spPr>
          <a:xfrm>
            <a:off x="2924476" y="1004593"/>
            <a:ext cx="2105063" cy="183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Too fast</a:t>
            </a:r>
          </a:p>
          <a:p>
            <a:pPr defTabSz="482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As a test result</a:t>
            </a:r>
          </a:p>
          <a:p>
            <a:pPr defTabSz="482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As a statistic</a:t>
            </a:r>
          </a:p>
          <a:p>
            <a:pPr defTabSz="482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As a record</a:t>
            </a:r>
          </a:p>
          <a:p>
            <a:pPr defTabSz="482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67" dirty="0">
              <a:solidFill>
                <a:srgbClr val="FFFFFF"/>
              </a:solidFill>
              <a:latin typeface="Arial"/>
              <a:ea typeface="ヒラギノ角ゴ ProN W3" panose="020B0300000000000000" pitchFamily="34" charset="-128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14854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2" y="3410190"/>
            <a:ext cx="2983230" cy="1371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GettyImages-1439218664">
            <a:hlinkClick r:id="" action="ppaction://media"/>
            <a:extLst>
              <a:ext uri="{FF2B5EF4-FFF2-40B4-BE49-F238E27FC236}">
                <a16:creationId xmlns:a16="http://schemas.microsoft.com/office/drawing/2014/main" id="{89DB5C80-3681-1F72-8C43-C9FD4119FA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41905"/>
            <a:ext cx="10678886" cy="6006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238FF4-F145-21FE-D13F-4359EFC138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11"/>
          <a:stretch/>
        </p:blipFill>
        <p:spPr>
          <a:xfrm>
            <a:off x="2361578" y="12024"/>
            <a:ext cx="6858000" cy="5143500"/>
          </a:xfrm>
          <a:prstGeom prst="rect">
            <a:avLst/>
          </a:prstGeom>
        </p:spPr>
      </p:pic>
      <p:pic>
        <p:nvPicPr>
          <p:cNvPr id="7" name="Picture 6" descr="A person covering her face with her hands&#10;&#10;Description automatically generated">
            <a:extLst>
              <a:ext uri="{FF2B5EF4-FFF2-40B4-BE49-F238E27FC236}">
                <a16:creationId xmlns:a16="http://schemas.microsoft.com/office/drawing/2014/main" id="{75887AB8-1CD9-FAF8-5238-A18DF48644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88" t="9091" r="27717" b="-1"/>
          <a:stretch/>
        </p:blipFill>
        <p:spPr>
          <a:xfrm>
            <a:off x="2756453" y="7"/>
            <a:ext cx="6501384" cy="51434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5" cy="51435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5D854-B3F6-53EA-5AE8-EB70B15E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91" y="304269"/>
            <a:ext cx="2983230" cy="2403101"/>
          </a:xfrm>
          <a:solidFill>
            <a:schemeClr val="tx1"/>
          </a:solidFill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27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care is human</a:t>
            </a:r>
            <a:br>
              <a:rPr lang="en-US" sz="27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074B2D-87A6-FE70-FB3B-F26387EFDD47}"/>
              </a:ext>
            </a:extLst>
          </p:cNvPr>
          <p:cNvSpPr txBox="1">
            <a:spLocks/>
          </p:cNvSpPr>
          <p:nvPr/>
        </p:nvSpPr>
        <p:spPr>
          <a:xfrm>
            <a:off x="246935" y="1093744"/>
            <a:ext cx="2914708" cy="2403101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care is human</a:t>
            </a:r>
            <a:b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mission is infinite</a:t>
            </a:r>
            <a:b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75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9D09BB1-9631-1346-1149-CDF613709E6A}"/>
              </a:ext>
            </a:extLst>
          </p:cNvPr>
          <p:cNvSpPr txBox="1">
            <a:spLocks/>
          </p:cNvSpPr>
          <p:nvPr/>
        </p:nvSpPr>
        <p:spPr>
          <a:xfrm>
            <a:off x="263891" y="1455108"/>
            <a:ext cx="3459023" cy="2403101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care is human</a:t>
            </a:r>
            <a:b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mission is infinite</a:t>
            </a:r>
            <a:b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capacity to care is not</a:t>
            </a:r>
            <a:br>
              <a:rPr lang="en-US" sz="27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75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4FAC5-49E8-3B6B-82A8-1C4DB2E830A1}"/>
              </a:ext>
            </a:extLst>
          </p:cNvPr>
          <p:cNvSpPr txBox="1"/>
          <p:nvPr/>
        </p:nvSpPr>
        <p:spPr>
          <a:xfrm>
            <a:off x="5940969" y="5143500"/>
            <a:ext cx="3502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Getty, Licensed to Mayo Clinic / Irina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Velichkina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029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5A421-74AB-DA46-9231-782284D65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0" r="2975" b="12901"/>
          <a:stretch/>
        </p:blipFill>
        <p:spPr>
          <a:xfrm>
            <a:off x="6628830" y="929927"/>
            <a:ext cx="2236675" cy="290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2015-02-13 11.44.52.jpg">
            <a:extLst>
              <a:ext uri="{FF2B5EF4-FFF2-40B4-BE49-F238E27FC236}">
                <a16:creationId xmlns:a16="http://schemas.microsoft.com/office/drawing/2014/main" id="{40F0DA25-F7B4-B71E-2B97-69BF10CDCB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9"/>
          <a:stretch/>
        </p:blipFill>
        <p:spPr bwMode="auto">
          <a:xfrm>
            <a:off x="4374037" y="929928"/>
            <a:ext cx="2130458" cy="29024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7547453-1F8C-9959-A839-471C959603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5"/>
          <a:stretch/>
        </p:blipFill>
        <p:spPr bwMode="auto">
          <a:xfrm>
            <a:off x="109204" y="929927"/>
            <a:ext cx="4140498" cy="29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EE4267-6C90-9BE2-F555-4F170F3D647B}"/>
              </a:ext>
            </a:extLst>
          </p:cNvPr>
          <p:cNvSpPr txBox="1"/>
          <p:nvPr/>
        </p:nvSpPr>
        <p:spPr>
          <a:xfrm>
            <a:off x="109204" y="3832373"/>
            <a:ext cx="891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IS A RENEWABLE RESOURCE</a:t>
            </a:r>
          </a:p>
        </p:txBody>
      </p:sp>
    </p:spTree>
    <p:extLst>
      <p:ext uri="{BB962C8B-B14F-4D97-AF65-F5344CB8AC3E}">
        <p14:creationId xmlns:p14="http://schemas.microsoft.com/office/powerpoint/2010/main" val="2178144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>
            <a:extLst>
              <a:ext uri="{FF2B5EF4-FFF2-40B4-BE49-F238E27FC236}">
                <a16:creationId xmlns:a16="http://schemas.microsoft.com/office/drawing/2014/main" id="{147682CD-1C84-6754-3ECF-8FDF2C8DF1A3}"/>
              </a:ext>
            </a:extLst>
          </p:cNvPr>
          <p:cNvSpPr/>
          <p:nvPr/>
        </p:nvSpPr>
        <p:spPr>
          <a:xfrm>
            <a:off x="3503529" y="1969175"/>
            <a:ext cx="1844483" cy="2141625"/>
          </a:xfrm>
          <a:custGeom>
            <a:avLst/>
            <a:gdLst>
              <a:gd name="connsiteX0" fmla="*/ 870286 w 1844483"/>
              <a:gd name="connsiteY0" fmla="*/ 2141625 h 2141625"/>
              <a:gd name="connsiteX1" fmla="*/ 1820900 w 1844483"/>
              <a:gd name="connsiteY1" fmla="*/ 1767456 h 2141625"/>
              <a:gd name="connsiteX2" fmla="*/ 1153 w 1844483"/>
              <a:gd name="connsiteY2" fmla="*/ 1511445 h 2141625"/>
              <a:gd name="connsiteX3" fmla="*/ 1531189 w 1844483"/>
              <a:gd name="connsiteY3" fmla="*/ 950192 h 2141625"/>
              <a:gd name="connsiteX4" fmla="*/ 571522 w 1844483"/>
              <a:gd name="connsiteY4" fmla="*/ 300319 h 2141625"/>
              <a:gd name="connsiteX5" fmla="*/ 978928 w 1844483"/>
              <a:gd name="connsiteY5" fmla="*/ 0 h 214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483" h="2141625" extrusionOk="0">
                <a:moveTo>
                  <a:pt x="870286" y="2141625"/>
                </a:moveTo>
                <a:cubicBezTo>
                  <a:pt x="1405883" y="1999569"/>
                  <a:pt x="1957163" y="1875710"/>
                  <a:pt x="1820900" y="1767456"/>
                </a:cubicBezTo>
                <a:cubicBezTo>
                  <a:pt x="1684629" y="1664233"/>
                  <a:pt x="21676" y="1648539"/>
                  <a:pt x="1153" y="1511445"/>
                </a:cubicBezTo>
                <a:cubicBezTo>
                  <a:pt x="-65539" y="1393210"/>
                  <a:pt x="1433469" y="1166743"/>
                  <a:pt x="1531189" y="950192"/>
                </a:cubicBezTo>
                <a:cubicBezTo>
                  <a:pt x="1595069" y="731278"/>
                  <a:pt x="692264" y="472398"/>
                  <a:pt x="571522" y="300319"/>
                </a:cubicBezTo>
                <a:cubicBezTo>
                  <a:pt x="488011" y="142966"/>
                  <a:pt x="732153" y="64905"/>
                  <a:pt x="978928" y="0"/>
                </a:cubicBezTo>
              </a:path>
            </a:pathLst>
          </a:custGeom>
          <a:noFill/>
          <a:ln>
            <a:solidFill>
              <a:schemeClr val="tx2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870286 w 1844483"/>
                      <a:gd name="connsiteY0" fmla="*/ 3938257 h 3938257"/>
                      <a:gd name="connsiteX1" fmla="*/ 1820900 w 1844483"/>
                      <a:gd name="connsiteY1" fmla="*/ 3250194 h 3938257"/>
                      <a:gd name="connsiteX2" fmla="*/ 1153 w 1844483"/>
                      <a:gd name="connsiteY2" fmla="*/ 2779414 h 3938257"/>
                      <a:gd name="connsiteX3" fmla="*/ 1531189 w 1844483"/>
                      <a:gd name="connsiteY3" fmla="*/ 1747319 h 3938257"/>
                      <a:gd name="connsiteX4" fmla="*/ 571522 w 1844483"/>
                      <a:gd name="connsiteY4" fmla="*/ 552261 h 3938257"/>
                      <a:gd name="connsiteX5" fmla="*/ 978928 w 1844483"/>
                      <a:gd name="connsiteY5" fmla="*/ 0 h 3938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44483" h="3938257">
                        <a:moveTo>
                          <a:pt x="870286" y="3938257"/>
                        </a:moveTo>
                        <a:cubicBezTo>
                          <a:pt x="1418020" y="3690795"/>
                          <a:pt x="1965755" y="3443334"/>
                          <a:pt x="1820900" y="3250194"/>
                        </a:cubicBezTo>
                        <a:cubicBezTo>
                          <a:pt x="1676045" y="3057054"/>
                          <a:pt x="49438" y="3029893"/>
                          <a:pt x="1153" y="2779414"/>
                        </a:cubicBezTo>
                        <a:cubicBezTo>
                          <a:pt x="-47132" y="2528935"/>
                          <a:pt x="1436128" y="2118511"/>
                          <a:pt x="1531189" y="1747319"/>
                        </a:cubicBezTo>
                        <a:cubicBezTo>
                          <a:pt x="1626250" y="1376127"/>
                          <a:pt x="663565" y="843481"/>
                          <a:pt x="571522" y="552261"/>
                        </a:cubicBezTo>
                        <a:cubicBezTo>
                          <a:pt x="479478" y="261041"/>
                          <a:pt x="729203" y="130520"/>
                          <a:pt x="978928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26" name="Google Shape;426;g286e01f47a2_0_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914" y="4555880"/>
            <a:ext cx="1097568" cy="291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98D0867D-1B18-499F-A757-D81B31BACC25}"/>
              </a:ext>
            </a:extLst>
          </p:cNvPr>
          <p:cNvGrpSpPr/>
          <p:nvPr/>
        </p:nvGrpSpPr>
        <p:grpSpPr>
          <a:xfrm>
            <a:off x="5088224" y="3427001"/>
            <a:ext cx="3132636" cy="672673"/>
            <a:chOff x="4860680" y="3303490"/>
            <a:chExt cx="3132636" cy="672673"/>
          </a:xfrm>
        </p:grpSpPr>
        <p:sp>
          <p:nvSpPr>
            <p:cNvPr id="414" name="Google Shape;414;g286e01f47a2_0_0"/>
            <p:cNvSpPr txBox="1"/>
            <p:nvPr/>
          </p:nvSpPr>
          <p:spPr>
            <a:xfrm>
              <a:off x="5621216" y="3439144"/>
              <a:ext cx="2372100" cy="469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spAutoFit/>
            </a:bodyPr>
            <a:lstStyle/>
            <a:p>
              <a:pPr defTabSz="685800">
                <a:buClr>
                  <a:srgbClr val="000000"/>
                </a:buClr>
                <a:buSzPts val="1600"/>
              </a:pPr>
              <a:r>
                <a:rPr lang="en-US" sz="1600" dirty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The Greenhouse</a:t>
              </a:r>
              <a:endParaRPr sz="500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defTabSz="685800">
                <a:buClr>
                  <a:srgbClr val="000000"/>
                </a:buClr>
                <a:buSzPts val="1100"/>
              </a:pPr>
              <a:r>
                <a:rPr lang="en-US" sz="12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Ideas and tools </a:t>
              </a:r>
              <a:endParaRPr sz="1200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21008D2-EB1F-77C7-6601-C07C451D3AAA}"/>
                </a:ext>
              </a:extLst>
            </p:cNvPr>
            <p:cNvGrpSpPr/>
            <p:nvPr/>
          </p:nvGrpSpPr>
          <p:grpSpPr>
            <a:xfrm>
              <a:off x="4860680" y="3303490"/>
              <a:ext cx="748360" cy="672673"/>
              <a:chOff x="7402689" y="3338305"/>
              <a:chExt cx="644696" cy="579493"/>
            </a:xfrm>
          </p:grpSpPr>
          <p:sp>
            <p:nvSpPr>
              <p:cNvPr id="13" name="Google Shape;468;g286e01f47a2_0_66">
                <a:extLst>
                  <a:ext uri="{FF2B5EF4-FFF2-40B4-BE49-F238E27FC236}">
                    <a16:creationId xmlns:a16="http://schemas.microsoft.com/office/drawing/2014/main" id="{1C81D081-DD98-F95C-6C0C-7B099FFA0E8A}"/>
                  </a:ext>
                </a:extLst>
              </p:cNvPr>
              <p:cNvSpPr/>
              <p:nvPr/>
            </p:nvSpPr>
            <p:spPr>
              <a:xfrm>
                <a:off x="7402689" y="3338305"/>
                <a:ext cx="644696" cy="57949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defTabSz="685800"/>
                <a:endParaRPr dirty="0">
                  <a:solidFill>
                    <a:prstClr val="black"/>
                  </a:solidFill>
                  <a:latin typeface="Montserrat" pitchFamily="2" charset="77"/>
                </a:endParaRPr>
              </a:p>
            </p:txBody>
          </p:sp>
          <p:sp>
            <p:nvSpPr>
              <p:cNvPr id="14" name="Google Shape;473;g286e01f47a2_0_66" descr="Plant">
                <a:extLst>
                  <a:ext uri="{FF2B5EF4-FFF2-40B4-BE49-F238E27FC236}">
                    <a16:creationId xmlns:a16="http://schemas.microsoft.com/office/drawing/2014/main" id="{D747ABBA-90F0-1F52-0CD7-9601E0AA0959}"/>
                  </a:ext>
                </a:extLst>
              </p:cNvPr>
              <p:cNvSpPr/>
              <p:nvPr/>
            </p:nvSpPr>
            <p:spPr>
              <a:xfrm>
                <a:off x="7571884" y="3479847"/>
                <a:ext cx="301236" cy="301236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defTabSz="685800"/>
                <a:endParaRPr dirty="0">
                  <a:solidFill>
                    <a:prstClr val="black"/>
                  </a:solidFill>
                  <a:latin typeface="Montserrat" pitchFamily="2" charset="77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E59E6A-8486-03AA-1EBB-4329499CD019}"/>
              </a:ext>
            </a:extLst>
          </p:cNvPr>
          <p:cNvGrpSpPr/>
          <p:nvPr/>
        </p:nvGrpSpPr>
        <p:grpSpPr>
          <a:xfrm>
            <a:off x="577492" y="2979513"/>
            <a:ext cx="3247539" cy="895462"/>
            <a:chOff x="1250647" y="2744092"/>
            <a:chExt cx="3247539" cy="895462"/>
          </a:xfrm>
        </p:grpSpPr>
        <p:sp>
          <p:nvSpPr>
            <p:cNvPr id="413" name="Google Shape;413;g286e01f47a2_0_0"/>
            <p:cNvSpPr txBox="1"/>
            <p:nvPr/>
          </p:nvSpPr>
          <p:spPr>
            <a:xfrm>
              <a:off x="1250647" y="2964722"/>
              <a:ext cx="2255700" cy="469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spAutoFit/>
            </a:bodyPr>
            <a:lstStyle/>
            <a:p>
              <a:pPr algn="r" defTabSz="685800">
                <a:buClr>
                  <a:srgbClr val="000000"/>
                </a:buClr>
                <a:buSzPts val="1600"/>
              </a:pPr>
              <a:r>
                <a:rPr lang="en-US" sz="1600" dirty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The School</a:t>
              </a:r>
              <a:endParaRPr sz="900" b="1" dirty="0">
                <a:solidFill>
                  <a:srgbClr val="5E5E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r" defTabSz="685800">
                <a:buClr>
                  <a:srgbClr val="000000"/>
                </a:buClr>
                <a:buSzPts val="1100"/>
              </a:pPr>
              <a:r>
                <a:rPr lang="en-US" sz="1200" dirty="0">
                  <a:solidFill>
                    <a:prstClr val="black"/>
                  </a:solidFill>
                  <a:latin typeface="Montserrat"/>
                  <a:ea typeface="Montserrat Medium"/>
                  <a:cs typeface="Montserrat Medium"/>
                  <a:sym typeface="Montserrat"/>
                </a:rPr>
                <a:t>Skills about care and change</a:t>
              </a:r>
              <a:endParaRPr sz="1200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183949-1D4A-DD8D-6D62-B2C7E804D766}"/>
                </a:ext>
              </a:extLst>
            </p:cNvPr>
            <p:cNvGrpSpPr/>
            <p:nvPr/>
          </p:nvGrpSpPr>
          <p:grpSpPr>
            <a:xfrm>
              <a:off x="3602724" y="2744092"/>
              <a:ext cx="895462" cy="895462"/>
              <a:chOff x="3026112" y="3118945"/>
              <a:chExt cx="759683" cy="759683"/>
            </a:xfrm>
          </p:grpSpPr>
          <p:sp>
            <p:nvSpPr>
              <p:cNvPr id="25" name="Google Shape;448;g286e01f47a2_0_48">
                <a:extLst>
                  <a:ext uri="{FF2B5EF4-FFF2-40B4-BE49-F238E27FC236}">
                    <a16:creationId xmlns:a16="http://schemas.microsoft.com/office/drawing/2014/main" id="{431DAB55-18D0-11D7-00DD-A5E43ADBA578}"/>
                  </a:ext>
                </a:extLst>
              </p:cNvPr>
              <p:cNvSpPr/>
              <p:nvPr/>
            </p:nvSpPr>
            <p:spPr>
              <a:xfrm>
                <a:off x="3026112" y="3118945"/>
                <a:ext cx="759683" cy="759683"/>
              </a:xfrm>
              <a:prstGeom prst="ellipse">
                <a:avLst/>
              </a:prstGeom>
              <a:solidFill>
                <a:srgbClr val="33CCFF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defTabSz="685800"/>
                <a:endParaRPr dirty="0">
                  <a:solidFill>
                    <a:prstClr val="black"/>
                  </a:solidFill>
                  <a:latin typeface="Montserrat" pitchFamily="2" charset="77"/>
                </a:endParaRPr>
              </a:p>
            </p:txBody>
          </p:sp>
          <p:pic>
            <p:nvPicPr>
              <p:cNvPr id="26" name="Picture 25" descr="A group of people with their hands up&#10;&#10;Description automatically generated">
                <a:extLst>
                  <a:ext uri="{FF2B5EF4-FFF2-40B4-BE49-F238E27FC236}">
                    <a16:creationId xmlns:a16="http://schemas.microsoft.com/office/drawing/2014/main" id="{9BEFC6B7-A50B-466D-E891-D93B2BD67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1098" y="3252165"/>
                <a:ext cx="551612" cy="551612"/>
              </a:xfrm>
              <a:prstGeom prst="rect">
                <a:avLst/>
              </a:prstGeom>
            </p:spPr>
          </p:pic>
        </p:grpSp>
      </p:grpSp>
      <p:sp>
        <p:nvSpPr>
          <p:cNvPr id="412" name="Google Shape;412;g286e01f47a2_0_0"/>
          <p:cNvSpPr txBox="1"/>
          <p:nvPr/>
        </p:nvSpPr>
        <p:spPr>
          <a:xfrm>
            <a:off x="1878480" y="2427243"/>
            <a:ext cx="2016529" cy="7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algn="r" defTabSz="685800">
              <a:buClr>
                <a:srgbClr val="000000"/>
              </a:buClr>
              <a:buSzPts val="2300"/>
            </a:pPr>
            <a:r>
              <a:rPr lang="en-US" sz="16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Global community</a:t>
            </a:r>
          </a:p>
          <a:p>
            <a:pPr algn="r" defTabSz="685800">
              <a:buSzPts val="2300"/>
            </a:pPr>
            <a:r>
              <a:rPr lang="en-US" sz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Courage and support</a:t>
            </a:r>
            <a:endParaRPr lang="en-US" sz="1200" dirty="0">
              <a:solidFill>
                <a:prstClr val="black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r" defTabSz="685800">
              <a:buClr>
                <a:srgbClr val="000000"/>
              </a:buClr>
              <a:buSzPts val="2300"/>
            </a:pPr>
            <a:endParaRPr sz="1600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21" name="Google Shape;421;g286e01f47a2_0_0" descr="Kelli Irby Committee.jpeg"/>
          <p:cNvPicPr preferRelativeResize="0"/>
          <p:nvPr/>
        </p:nvPicPr>
        <p:blipFill rotWithShape="1">
          <a:blip r:embed="rId6">
            <a:alphaModFix amt="40000"/>
          </a:blip>
          <a:srcRect l="11631" r="7541" b="10"/>
          <a:stretch/>
        </p:blipFill>
        <p:spPr>
          <a:xfrm>
            <a:off x="5544923" y="1454734"/>
            <a:ext cx="632055" cy="632000"/>
          </a:xfrm>
          <a:custGeom>
            <a:avLst/>
            <a:gdLst/>
            <a:ahLst/>
            <a:cxnLst/>
            <a:rect l="l" t="t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17" name="Google Shape;417;g286e01f47a2_0_0" descr="PR_Community_20.jpg"/>
          <p:cNvPicPr preferRelativeResize="0"/>
          <p:nvPr/>
        </p:nvPicPr>
        <p:blipFill rotWithShape="1">
          <a:blip r:embed="rId7">
            <a:alphaModFix amt="40000"/>
          </a:blip>
          <a:srcRect l="12245" t="1123" r="24274" b="1220"/>
          <a:stretch/>
        </p:blipFill>
        <p:spPr>
          <a:xfrm>
            <a:off x="4697636" y="1520048"/>
            <a:ext cx="748360" cy="672673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4"/>
                  <a:pt x="2882" y="3015"/>
                </a:cubicBezTo>
                <a:cubicBezTo>
                  <a:pt x="-961" y="7037"/>
                  <a:pt x="-961" y="13557"/>
                  <a:pt x="2882" y="17578"/>
                </a:cubicBezTo>
                <a:cubicBezTo>
                  <a:pt x="6724" y="21600"/>
                  <a:pt x="12954" y="21600"/>
                  <a:pt x="16796" y="17578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01" name="Google Shape;401;g286e01f47a2_0_0" descr="PR_Community_9.jpg"/>
          <p:cNvPicPr preferRelativeResize="0"/>
          <p:nvPr/>
        </p:nvPicPr>
        <p:blipFill rotWithShape="1">
          <a:blip r:embed="rId8">
            <a:alphaModFix amt="50000"/>
          </a:blip>
          <a:srcRect l="7905" t="5952" r="15781" b="17728"/>
          <a:stretch/>
        </p:blipFill>
        <p:spPr>
          <a:xfrm>
            <a:off x="3825031" y="1437770"/>
            <a:ext cx="531443" cy="531405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5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5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04" name="Google Shape;404;g286e01f47a2_0_0" descr="PR_Community_12.png"/>
          <p:cNvPicPr preferRelativeResize="0"/>
          <p:nvPr/>
        </p:nvPicPr>
        <p:blipFill rotWithShape="1">
          <a:blip r:embed="rId9">
            <a:alphaModFix amt="50000"/>
          </a:blip>
          <a:srcRect l="13103" r="629" b="15311"/>
          <a:stretch/>
        </p:blipFill>
        <p:spPr>
          <a:xfrm>
            <a:off x="4210001" y="1623379"/>
            <a:ext cx="694570" cy="644634"/>
          </a:xfrm>
          <a:custGeom>
            <a:avLst/>
            <a:gdLst/>
            <a:ahLst/>
            <a:cxnLst/>
            <a:rect l="l" t="t" r="r" b="b"/>
            <a:pathLst>
              <a:path w="19679" h="20590" extrusionOk="0">
                <a:moveTo>
                  <a:pt x="8586" y="0"/>
                </a:moveTo>
                <a:cubicBezTo>
                  <a:pt x="6501" y="280"/>
                  <a:pt x="4483" y="1252"/>
                  <a:pt x="2881" y="2936"/>
                </a:cubicBezTo>
                <a:cubicBezTo>
                  <a:pt x="-961" y="6974"/>
                  <a:pt x="-961" y="13523"/>
                  <a:pt x="2881" y="17562"/>
                </a:cubicBezTo>
                <a:cubicBezTo>
                  <a:pt x="6724" y="21600"/>
                  <a:pt x="12954" y="21600"/>
                  <a:pt x="16797" y="17562"/>
                </a:cubicBezTo>
                <a:cubicBezTo>
                  <a:pt x="20639" y="13523"/>
                  <a:pt x="20639" y="6974"/>
                  <a:pt x="16797" y="2936"/>
                </a:cubicBezTo>
                <a:cubicBezTo>
                  <a:pt x="15196" y="1253"/>
                  <a:pt x="13177" y="280"/>
                  <a:pt x="11092" y="0"/>
                </a:cubicBezTo>
                <a:lnTo>
                  <a:pt x="8586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16" name="Google Shape;416;g286e01f47a2_0_0" descr="image11.jpeg"/>
          <p:cNvPicPr preferRelativeResize="0"/>
          <p:nvPr/>
        </p:nvPicPr>
        <p:blipFill rotWithShape="1">
          <a:blip r:embed="rId10">
            <a:alphaModFix amt="50000"/>
          </a:blip>
          <a:srcRect l="11742" t="855" r="15641" b="845"/>
          <a:stretch/>
        </p:blipFill>
        <p:spPr>
          <a:xfrm>
            <a:off x="5126918" y="1739043"/>
            <a:ext cx="736852" cy="736829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18" name="Google Shape;418;g286e01f47a2_0_0" descr="PR_TheBook_4.jpg"/>
          <p:cNvPicPr preferRelativeResize="0"/>
          <p:nvPr/>
        </p:nvPicPr>
        <p:blipFill rotWithShape="1">
          <a:blip r:embed="rId11">
            <a:alphaModFix amt="50000"/>
          </a:blip>
          <a:srcRect l="15837" t="1793" r="20863" b="3302"/>
          <a:stretch/>
        </p:blipFill>
        <p:spPr>
          <a:xfrm>
            <a:off x="3140199" y="1505609"/>
            <a:ext cx="719480" cy="719515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20" name="Google Shape;420;g286e01f47a2_0_0" descr="PR_Community_11.png"/>
          <p:cNvPicPr preferRelativeResize="0"/>
          <p:nvPr/>
        </p:nvPicPr>
        <p:blipFill rotWithShape="1">
          <a:blip r:embed="rId12">
            <a:alphaModFix amt="50000"/>
          </a:blip>
          <a:srcRect l="19559" t="24287" r="28365" b="24277"/>
          <a:stretch/>
        </p:blipFill>
        <p:spPr>
          <a:xfrm>
            <a:off x="3719734" y="1897692"/>
            <a:ext cx="596761" cy="597012"/>
          </a:xfrm>
          <a:custGeom>
            <a:avLst/>
            <a:gdLst/>
            <a:ahLst/>
            <a:cxnLst/>
            <a:rect l="l" t="t" r="r" b="b"/>
            <a:pathLst>
              <a:path w="19678" h="20595" extrusionOk="0">
                <a:moveTo>
                  <a:pt x="9837" y="0"/>
                </a:moveTo>
                <a:cubicBezTo>
                  <a:pt x="7319" y="0"/>
                  <a:pt x="4805" y="1007"/>
                  <a:pt x="2884" y="3018"/>
                </a:cubicBezTo>
                <a:cubicBezTo>
                  <a:pt x="-961" y="7039"/>
                  <a:pt x="-961" y="13558"/>
                  <a:pt x="2884" y="17579"/>
                </a:cubicBezTo>
                <a:cubicBezTo>
                  <a:pt x="6726" y="21600"/>
                  <a:pt x="12952" y="21600"/>
                  <a:pt x="16794" y="17579"/>
                </a:cubicBezTo>
                <a:cubicBezTo>
                  <a:pt x="20639" y="13558"/>
                  <a:pt x="20639" y="7039"/>
                  <a:pt x="16794" y="3018"/>
                </a:cubicBezTo>
                <a:cubicBezTo>
                  <a:pt x="14873" y="1007"/>
                  <a:pt x="12355" y="0"/>
                  <a:pt x="9837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CE9ADB3-FC28-6EDD-C17C-A5D89010865E}"/>
              </a:ext>
            </a:extLst>
          </p:cNvPr>
          <p:cNvGrpSpPr/>
          <p:nvPr/>
        </p:nvGrpSpPr>
        <p:grpSpPr>
          <a:xfrm>
            <a:off x="1719227" y="3979608"/>
            <a:ext cx="2870028" cy="567350"/>
            <a:chOff x="1940184" y="4043587"/>
            <a:chExt cx="2870028" cy="5673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3BEC07E-09CA-C2DA-EF3D-F2325041894A}"/>
                </a:ext>
              </a:extLst>
            </p:cNvPr>
            <p:cNvGrpSpPr/>
            <p:nvPr/>
          </p:nvGrpSpPr>
          <p:grpSpPr>
            <a:xfrm>
              <a:off x="4333788" y="4043587"/>
              <a:ext cx="476424" cy="476424"/>
              <a:chOff x="3940381" y="4564420"/>
              <a:chExt cx="282962" cy="282962"/>
            </a:xfrm>
          </p:grpSpPr>
          <p:sp>
            <p:nvSpPr>
              <p:cNvPr id="27" name="Google Shape;468;g286e01f47a2_0_66">
                <a:extLst>
                  <a:ext uri="{FF2B5EF4-FFF2-40B4-BE49-F238E27FC236}">
                    <a16:creationId xmlns:a16="http://schemas.microsoft.com/office/drawing/2014/main" id="{EA488FA6-454F-A48D-D0DB-B91F84105903}"/>
                  </a:ext>
                </a:extLst>
              </p:cNvPr>
              <p:cNvSpPr/>
              <p:nvPr/>
            </p:nvSpPr>
            <p:spPr>
              <a:xfrm>
                <a:off x="3940381" y="4564420"/>
                <a:ext cx="282962" cy="28296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defTabSz="685800"/>
                <a:endParaRPr dirty="0">
                  <a:solidFill>
                    <a:prstClr val="black"/>
                  </a:solidFill>
                  <a:latin typeface="Montserrat" pitchFamily="2" charset="77"/>
                </a:endParaRPr>
              </a:p>
            </p:txBody>
          </p:sp>
          <p:pic>
            <p:nvPicPr>
              <p:cNvPr id="28" name="Picture 27" descr="A white logo with a leaf&#10;&#10;Description automatically generated">
                <a:extLst>
                  <a:ext uri="{FF2B5EF4-FFF2-40B4-BE49-F238E27FC236}">
                    <a16:creationId xmlns:a16="http://schemas.microsoft.com/office/drawing/2014/main" id="{EF122D2D-C59D-E0BA-761B-6D982D14F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84374" y="4608413"/>
                <a:ext cx="194975" cy="194975"/>
              </a:xfrm>
              <a:prstGeom prst="rect">
                <a:avLst/>
              </a:prstGeom>
            </p:spPr>
          </p:pic>
        </p:grpSp>
        <p:sp>
          <p:nvSpPr>
            <p:cNvPr id="29" name="Google Shape;414;g286e01f47a2_0_0">
              <a:extLst>
                <a:ext uri="{FF2B5EF4-FFF2-40B4-BE49-F238E27FC236}">
                  <a16:creationId xmlns:a16="http://schemas.microsoft.com/office/drawing/2014/main" id="{64AD7738-4D85-D500-9F89-2CABD8537BA4}"/>
                </a:ext>
              </a:extLst>
            </p:cNvPr>
            <p:cNvSpPr txBox="1"/>
            <p:nvPr/>
          </p:nvSpPr>
          <p:spPr>
            <a:xfrm>
              <a:off x="1940184" y="4110800"/>
              <a:ext cx="2319531" cy="500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spAutoFit/>
            </a:bodyPr>
            <a:lstStyle/>
            <a:p>
              <a:pPr algn="r" defTabSz="685800">
                <a:buClr>
                  <a:srgbClr val="000000"/>
                </a:buClr>
                <a:buSzPts val="1600"/>
              </a:pPr>
              <a:r>
                <a:rPr lang="en-US" dirty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TPR Capacity</a:t>
              </a:r>
              <a:endParaRPr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algn="r" defTabSz="685800">
                <a:buClr>
                  <a:srgbClr val="000000"/>
                </a:buClr>
                <a:buSzPts val="1100"/>
              </a:pPr>
              <a:r>
                <a:rPr lang="en-US" sz="1200" dirty="0">
                  <a:solidFill>
                    <a:prstClr val="black"/>
                  </a:solidFill>
                  <a:latin typeface="Montserrat"/>
                  <a:ea typeface="Montserrat Medium"/>
                  <a:cs typeface="Montserrat Medium"/>
                  <a:sym typeface="Montserrat"/>
                </a:rPr>
                <a:t>The backbone</a:t>
              </a:r>
              <a:endParaRPr sz="1200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pic>
        <p:nvPicPr>
          <p:cNvPr id="33" name="Google Shape;359;p12" descr="A picture containing table&#10;&#10;Description automatically generated">
            <a:extLst>
              <a:ext uri="{FF2B5EF4-FFF2-40B4-BE49-F238E27FC236}">
                <a16:creationId xmlns:a16="http://schemas.microsoft.com/office/drawing/2014/main" id="{32244FB9-2A34-7FFC-4EFE-66EC4CAFA06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r="5242" b="63184"/>
          <a:stretch/>
        </p:blipFill>
        <p:spPr>
          <a:xfrm>
            <a:off x="2005016" y="-20224"/>
            <a:ext cx="5133966" cy="75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5F787472-E810-657E-81E1-05B281C6D755}"/>
              </a:ext>
            </a:extLst>
          </p:cNvPr>
          <p:cNvGrpSpPr/>
          <p:nvPr/>
        </p:nvGrpSpPr>
        <p:grpSpPr>
          <a:xfrm>
            <a:off x="2179448" y="866909"/>
            <a:ext cx="4714821" cy="335513"/>
            <a:chOff x="2179448" y="866910"/>
            <a:chExt cx="4714821" cy="33551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6D8C2F0-5430-FE55-BB16-F81A69B980AE}"/>
                </a:ext>
              </a:extLst>
            </p:cNvPr>
            <p:cNvSpPr/>
            <p:nvPr/>
          </p:nvSpPr>
          <p:spPr>
            <a:xfrm>
              <a:off x="2758437" y="866910"/>
              <a:ext cx="3556844" cy="190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Google Shape;412;g286e01f47a2_0_0">
              <a:extLst>
                <a:ext uri="{FF2B5EF4-FFF2-40B4-BE49-F238E27FC236}">
                  <a16:creationId xmlns:a16="http://schemas.microsoft.com/office/drawing/2014/main" id="{9887282C-5A5A-8C6F-9951-EAB50ADEFB20}"/>
                </a:ext>
              </a:extLst>
            </p:cNvPr>
            <p:cNvSpPr txBox="1"/>
            <p:nvPr/>
          </p:nvSpPr>
          <p:spPr>
            <a:xfrm>
              <a:off x="2179448" y="886952"/>
              <a:ext cx="4714821" cy="31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spAutoFit/>
            </a:bodyPr>
            <a:lstStyle/>
            <a:p>
              <a:pPr algn="ctr" defTabSz="685800">
                <a:buClr>
                  <a:srgbClr val="000000"/>
                </a:buClr>
                <a:buSzPts val="2300"/>
              </a:pPr>
              <a:r>
                <a:rPr lang="en-US" dirty="0">
                  <a:solidFill>
                    <a:prstClr val="black"/>
                  </a:solidFill>
                  <a:latin typeface="Montserrat Medium" pitchFamily="2" charset="77"/>
                  <a:ea typeface="Montserrat Medium"/>
                  <a:cs typeface="Montserrat Medium"/>
                  <a:sym typeface="Montserrat SemiBold"/>
                </a:rPr>
                <a:t>Local, immediate action</a:t>
              </a:r>
              <a:endParaRPr dirty="0">
                <a:solidFill>
                  <a:srgbClr val="000000"/>
                </a:solidFill>
                <a:latin typeface="Montserrat Medium" pitchFamily="2" charset="77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E3C4F2-E118-8232-1A9E-1E423442E83B}"/>
              </a:ext>
            </a:extLst>
          </p:cNvPr>
          <p:cNvSpPr txBox="1"/>
          <p:nvPr/>
        </p:nvSpPr>
        <p:spPr>
          <a:xfrm>
            <a:off x="3557138" y="1728341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000" b="1" dirty="0">
                <a:solidFill>
                  <a:prstClr val="white"/>
                </a:solidFill>
                <a:latin typeface="Montserrat" pitchFamily="2" charset="77"/>
              </a:rPr>
              <a:t>Care Activists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E01EDD-E24B-C199-367E-26B2AE837C9C}"/>
              </a:ext>
            </a:extLst>
          </p:cNvPr>
          <p:cNvGrpSpPr/>
          <p:nvPr/>
        </p:nvGrpSpPr>
        <p:grpSpPr>
          <a:xfrm>
            <a:off x="4160343" y="2132575"/>
            <a:ext cx="854784" cy="818090"/>
            <a:chOff x="4340365" y="1770447"/>
            <a:chExt cx="1044792" cy="1044792"/>
          </a:xfrm>
        </p:grpSpPr>
        <p:sp>
          <p:nvSpPr>
            <p:cNvPr id="22" name="Google Shape;458;g286e01f47a2_0_57">
              <a:extLst>
                <a:ext uri="{FF2B5EF4-FFF2-40B4-BE49-F238E27FC236}">
                  <a16:creationId xmlns:a16="http://schemas.microsoft.com/office/drawing/2014/main" id="{A11FB39D-9A2F-6B12-4D60-DFDE2296195B}"/>
                </a:ext>
              </a:extLst>
            </p:cNvPr>
            <p:cNvSpPr/>
            <p:nvPr/>
          </p:nvSpPr>
          <p:spPr>
            <a:xfrm>
              <a:off x="4340365" y="1770447"/>
              <a:ext cx="1044792" cy="1044792"/>
            </a:xfrm>
            <a:prstGeom prst="ellipse">
              <a:avLst/>
            </a:prstGeom>
            <a:solidFill>
              <a:srgbClr val="BF003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Montserrat" pitchFamily="2" charset="77"/>
              </a:endParaRPr>
            </a:p>
          </p:txBody>
        </p:sp>
        <p:sp>
          <p:nvSpPr>
            <p:cNvPr id="23" name="Google Shape;460;g286e01f47a2_0_57" descr="Globe outline">
              <a:extLst>
                <a:ext uri="{FF2B5EF4-FFF2-40B4-BE49-F238E27FC236}">
                  <a16:creationId xmlns:a16="http://schemas.microsoft.com/office/drawing/2014/main" id="{CA4FAF8D-2CE5-2DAD-5A75-9A61C29D0C2D}"/>
                </a:ext>
              </a:extLst>
            </p:cNvPr>
            <p:cNvSpPr/>
            <p:nvPr/>
          </p:nvSpPr>
          <p:spPr>
            <a:xfrm>
              <a:off x="4555619" y="1974319"/>
              <a:ext cx="643211" cy="643211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Montserrat" pitchFamily="2" charset="77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AF335A-4721-9ED2-B7A4-61B88B0CF0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9939" y="2950665"/>
            <a:ext cx="1051348" cy="158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2DA78-E93C-5F5E-F8BA-4729206F22B0}"/>
              </a:ext>
            </a:extLst>
          </p:cNvPr>
          <p:cNvSpPr txBox="1"/>
          <p:nvPr/>
        </p:nvSpPr>
        <p:spPr>
          <a:xfrm>
            <a:off x="199714" y="4827017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patientrevolution.org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9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\\ressrv07\KER-UNIT\MONTORI\SHARED\Shared_Decision_Making\Shared Decision Making Resource Center\Images\SDM Photo Session\3080395_48.jpg">
            <a:extLst>
              <a:ext uri="{FF2B5EF4-FFF2-40B4-BE49-F238E27FC236}">
                <a16:creationId xmlns:a16="http://schemas.microsoft.com/office/drawing/2014/main" id="{1C2594DF-9FE0-E54D-97A7-04C3F269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6" b="13315"/>
          <a:stretch>
            <a:fillRect/>
          </a:stretch>
        </p:blipFill>
        <p:spPr bwMode="auto">
          <a:xfrm>
            <a:off x="-162784" y="-142535"/>
            <a:ext cx="9306784" cy="5580434"/>
          </a:xfrm>
          <a:prstGeom prst="rect">
            <a:avLst/>
          </a:prstGeom>
          <a:solidFill>
            <a:srgbClr val="D9D9D9">
              <a:alpha val="68627"/>
            </a:srgbClr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B75F3-FC23-5A43-8ACF-947FEE23BFBC}"/>
              </a:ext>
            </a:extLst>
          </p:cNvPr>
          <p:cNvSpPr txBox="1"/>
          <p:nvPr/>
        </p:nvSpPr>
        <p:spPr>
          <a:xfrm>
            <a:off x="3651406" y="238672"/>
            <a:ext cx="1944763" cy="441211"/>
          </a:xfrm>
          <a:prstGeom prst="rect">
            <a:avLst/>
          </a:prstGeom>
          <a:solidFill>
            <a:srgbClr val="D9D9D9">
              <a:alpha val="68627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SOLIDARITY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4E6C9-8DE2-EB47-86FC-752A4738D62A}"/>
              </a:ext>
            </a:extLst>
          </p:cNvPr>
          <p:cNvSpPr txBox="1"/>
          <p:nvPr/>
        </p:nvSpPr>
        <p:spPr>
          <a:xfrm>
            <a:off x="3756402" y="676163"/>
            <a:ext cx="1734769" cy="441211"/>
          </a:xfrm>
          <a:prstGeom prst="rect">
            <a:avLst/>
          </a:prstGeom>
          <a:solidFill>
            <a:srgbClr val="D9D9D9">
              <a:alpha val="68627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INTEGRITY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6C4D9-A230-3240-9C68-81660CBBD82A}"/>
              </a:ext>
            </a:extLst>
          </p:cNvPr>
          <p:cNvSpPr txBox="1"/>
          <p:nvPr/>
        </p:nvSpPr>
        <p:spPr>
          <a:xfrm>
            <a:off x="3732719" y="1169519"/>
            <a:ext cx="1800493" cy="441211"/>
          </a:xfrm>
          <a:prstGeom prst="rect">
            <a:avLst/>
          </a:prstGeom>
          <a:solidFill>
            <a:srgbClr val="D9D9D9">
              <a:alpha val="68627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ELEGANCE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2EF77-CC69-5147-BA1F-779B335A7916}"/>
              </a:ext>
            </a:extLst>
          </p:cNvPr>
          <p:cNvSpPr txBox="1"/>
          <p:nvPr/>
        </p:nvSpPr>
        <p:spPr>
          <a:xfrm>
            <a:off x="3201350" y="1642129"/>
            <a:ext cx="2821670" cy="441211"/>
          </a:xfrm>
          <a:prstGeom prst="rect">
            <a:avLst/>
          </a:prstGeom>
          <a:solidFill>
            <a:srgbClr val="D9D9D9">
              <a:alpha val="68627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FOR THIS PATIENT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AA1F1-C67E-6B44-9CD6-97CF9163444D}"/>
              </a:ext>
            </a:extLst>
          </p:cNvPr>
          <p:cNvSpPr txBox="1"/>
          <p:nvPr/>
        </p:nvSpPr>
        <p:spPr>
          <a:xfrm>
            <a:off x="3643828" y="2146930"/>
            <a:ext cx="1928733" cy="790088"/>
          </a:xfrm>
          <a:prstGeom prst="rect">
            <a:avLst/>
          </a:prstGeom>
          <a:solidFill>
            <a:srgbClr val="D9D9D9">
              <a:alpha val="68627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MINIMALLY </a:t>
            </a:r>
          </a:p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DISRUPTIVE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C3B4C0-2C07-A444-B29B-EECCADFC0ACA}"/>
              </a:ext>
            </a:extLst>
          </p:cNvPr>
          <p:cNvSpPr txBox="1"/>
          <p:nvPr/>
        </p:nvSpPr>
        <p:spPr>
          <a:xfrm>
            <a:off x="4129656" y="2992441"/>
            <a:ext cx="976549" cy="441211"/>
          </a:xfrm>
          <a:prstGeom prst="rect">
            <a:avLst/>
          </a:prstGeom>
          <a:solidFill>
            <a:srgbClr val="D9D9D9">
              <a:alpha val="68627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482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2412893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, older&#10;&#10;Description automatically generated">
            <a:extLst>
              <a:ext uri="{FF2B5EF4-FFF2-40B4-BE49-F238E27FC236}">
                <a16:creationId xmlns:a16="http://schemas.microsoft.com/office/drawing/2014/main" id="{B3ED8BF4-CC9D-0049-BBF8-661F671BF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5" r="5832" b="1"/>
          <a:stretch/>
        </p:blipFill>
        <p:spPr>
          <a:xfrm>
            <a:off x="-22121" y="-873842"/>
            <a:ext cx="9166121" cy="6874595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E9BDB3B-266A-3241-BC7B-83DC2A7A3E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-49113" y="2290465"/>
            <a:ext cx="6858000" cy="7166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797" dirty="0">
                <a:latin typeface="Arial" panose="020B0604020202020204" pitchFamily="34" charset="0"/>
              </a:rPr>
              <a:t>Careful and Kind</a:t>
            </a:r>
            <a:br>
              <a:rPr lang="en-US" altLang="en-US" sz="3797" dirty="0">
                <a:latin typeface="Arial" panose="020B0604020202020204" pitchFamily="34" charset="0"/>
              </a:rPr>
            </a:br>
            <a:br>
              <a:rPr lang="en-US" altLang="en-US" sz="3797" dirty="0">
                <a:latin typeface="Arial" panose="020B0604020202020204" pitchFamily="34" charset="0"/>
              </a:rPr>
            </a:br>
            <a:br>
              <a:rPr lang="en-US" altLang="en-US" sz="3797" dirty="0">
                <a:latin typeface="Arial" panose="020B0604020202020204" pitchFamily="34" charset="0"/>
              </a:rPr>
            </a:br>
            <a:r>
              <a:rPr lang="en-US" altLang="en-US" sz="3797" dirty="0">
                <a:latin typeface="Arial" panose="020B0604020202020204" pitchFamily="34" charset="0"/>
              </a:rPr>
              <a:t>for all</a:t>
            </a:r>
            <a:endParaRPr lang="en-US" altLang="en-US" sz="4219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97209-F50F-1043-90B4-E18C4F409D21}"/>
              </a:ext>
            </a:extLst>
          </p:cNvPr>
          <p:cNvSpPr/>
          <p:nvPr/>
        </p:nvSpPr>
        <p:spPr>
          <a:xfrm>
            <a:off x="1035844" y="2531566"/>
            <a:ext cx="4795243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0" dirty="0">
                <a:ln w="0"/>
                <a:solidFill>
                  <a:srgbClr val="FFFFFF">
                    <a:alpha val="66000"/>
                  </a:srgbClr>
                </a:solidFill>
                <a:effectLst>
                  <a:outerShdw blurRad="38100" dist="19050" dir="2700000" algn="tl" rotWithShape="0">
                    <a:srgbClr val="808080">
                      <a:alpha val="40000"/>
                    </a:srgbClr>
                  </a:outerShdw>
                </a:effectLst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CARE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052CDA-F554-BA40-8B54-FD57F5E47B97}"/>
              </a:ext>
            </a:extLst>
          </p:cNvPr>
          <p:cNvSpPr/>
          <p:nvPr/>
        </p:nvSpPr>
        <p:spPr>
          <a:xfrm flipH="1">
            <a:off x="6942832" y="4862215"/>
            <a:ext cx="910829" cy="205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38" b="1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© Victoria Grant</a:t>
            </a:r>
          </a:p>
        </p:txBody>
      </p:sp>
    </p:spTree>
    <p:extLst>
      <p:ext uri="{BB962C8B-B14F-4D97-AF65-F5344CB8AC3E}">
        <p14:creationId xmlns:p14="http://schemas.microsoft.com/office/powerpoint/2010/main" val="3633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6536 0.2490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12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41F12804-4E2C-C664-A2D8-B3F3A5F44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3" b="19238"/>
          <a:stretch/>
        </p:blipFill>
        <p:spPr bwMode="auto">
          <a:xfrm flipH="1">
            <a:off x="-419064" y="-80286"/>
            <a:ext cx="10355422" cy="522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C7748B-A436-A05D-02E1-64C2AC94F5DE}"/>
              </a:ext>
            </a:extLst>
          </p:cNvPr>
          <p:cNvSpPr txBox="1"/>
          <p:nvPr/>
        </p:nvSpPr>
        <p:spPr>
          <a:xfrm>
            <a:off x="232304" y="4871067"/>
            <a:ext cx="2470548" cy="187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40">
              <a:defRPr/>
            </a:pPr>
            <a:r>
              <a:rPr lang="en-US" sz="619" dirty="0">
                <a:solidFill>
                  <a:prstClr val="white"/>
                </a:solidFill>
                <a:latin typeface="Arial"/>
                <a:ea typeface="ヒラギノ角ゴ ProN W3"/>
              </a:rPr>
              <a:t>Written authorization to use this picture by patient’s family on 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EAED0-D7F4-FC40-83BC-927C3D95BAE8}"/>
              </a:ext>
            </a:extLst>
          </p:cNvPr>
          <p:cNvSpPr txBox="1"/>
          <p:nvPr/>
        </p:nvSpPr>
        <p:spPr>
          <a:xfrm>
            <a:off x="624356" y="704368"/>
            <a:ext cx="3016244" cy="806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0">
              <a:defRPr/>
            </a:pPr>
            <a:r>
              <a:rPr lang="en-US" sz="2321" b="1" dirty="0">
                <a:solidFill>
                  <a:prstClr val="white"/>
                </a:solidFill>
                <a:latin typeface="Arial"/>
                <a:ea typeface="ヒラギノ角ゴ ProN W3"/>
              </a:rPr>
              <a:t>CARE FOR PEOPLE LIKE MARIA LUISA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5847F2-89DF-B94C-AFFB-0927190BCEB1}"/>
              </a:ext>
            </a:extLst>
          </p:cNvPr>
          <p:cNvSpPr/>
          <p:nvPr/>
        </p:nvSpPr>
        <p:spPr>
          <a:xfrm>
            <a:off x="1047554" y="1814779"/>
            <a:ext cx="2169848" cy="1915766"/>
          </a:xfrm>
          <a:prstGeom prst="ellipse">
            <a:avLst/>
          </a:prstGeom>
          <a:solidFill>
            <a:srgbClr val="EB8200">
              <a:lumMod val="75000"/>
              <a:alpha val="82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51444" tIns="25723" rIns="51444" bIns="25723" rtlCol="0" anchor="ctr"/>
          <a:lstStyle/>
          <a:p>
            <a:pPr algn="ctr" defTabSz="685840">
              <a:defRPr/>
            </a:pPr>
            <a:r>
              <a:rPr lang="en-US" sz="2848" kern="0" dirty="0">
                <a:solidFill>
                  <a:prstClr val="white"/>
                </a:solidFill>
                <a:latin typeface="Arial"/>
                <a:ea typeface="ヒラギノ角ゴ ProN W3"/>
              </a:rPr>
              <a:t>Biology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AE500-FAE6-BA6D-470B-3870DFB83F91}"/>
              </a:ext>
            </a:extLst>
          </p:cNvPr>
          <p:cNvSpPr txBox="1"/>
          <p:nvPr/>
        </p:nvSpPr>
        <p:spPr>
          <a:xfrm>
            <a:off x="4572000" y="704368"/>
            <a:ext cx="2630488" cy="806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0">
              <a:defRPr/>
            </a:pPr>
            <a:r>
              <a:rPr lang="en-US" sz="2321" b="1" dirty="0">
                <a:solidFill>
                  <a:prstClr val="white"/>
                </a:solidFill>
                <a:latin typeface="Arial"/>
              </a:rPr>
              <a:t>CARE FOR MARIA LUISA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98307F-CC74-1C66-C253-A228106E63AC}"/>
              </a:ext>
            </a:extLst>
          </p:cNvPr>
          <p:cNvSpPr/>
          <p:nvPr/>
        </p:nvSpPr>
        <p:spPr>
          <a:xfrm>
            <a:off x="4674053" y="1727921"/>
            <a:ext cx="2469618" cy="2089483"/>
          </a:xfrm>
          <a:prstGeom prst="ellipse">
            <a:avLst/>
          </a:prstGeom>
          <a:solidFill>
            <a:srgbClr val="008896">
              <a:alpha val="82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51444" tIns="25723" rIns="51444" bIns="25723" rtlCol="0" anchor="ctr"/>
          <a:lstStyle/>
          <a:p>
            <a:pPr algn="ctr" defTabSz="685840">
              <a:defRPr/>
            </a:pPr>
            <a:r>
              <a:rPr lang="en-US" sz="2848" kern="0" dirty="0">
                <a:solidFill>
                  <a:prstClr val="white"/>
                </a:solidFill>
                <a:latin typeface="Arial"/>
                <a:ea typeface="ヒラギノ角ゴ ProN W3"/>
              </a:rPr>
              <a:t>Biology </a:t>
            </a:r>
          </a:p>
          <a:p>
            <a:pPr algn="ctr" defTabSz="685840">
              <a:defRPr/>
            </a:pPr>
            <a:r>
              <a:rPr lang="en-US" sz="2848" kern="0" dirty="0">
                <a:solidFill>
                  <a:prstClr val="white"/>
                </a:solidFill>
                <a:latin typeface="Arial"/>
                <a:ea typeface="ヒラギノ角ゴ ProN W3"/>
              </a:rPr>
              <a:t>+ Biography</a:t>
            </a:r>
          </a:p>
        </p:txBody>
      </p:sp>
    </p:spTree>
    <p:extLst>
      <p:ext uri="{BB962C8B-B14F-4D97-AF65-F5344CB8AC3E}">
        <p14:creationId xmlns:p14="http://schemas.microsoft.com/office/powerpoint/2010/main" val="2503641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00CB672-D7A7-8032-453E-4308E76D4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3" b="19238"/>
          <a:stretch/>
        </p:blipFill>
        <p:spPr bwMode="auto">
          <a:xfrm flipH="1">
            <a:off x="-419064" y="-80286"/>
            <a:ext cx="10355422" cy="522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FC799-685A-0C09-2E72-865301CE427D}"/>
              </a:ext>
            </a:extLst>
          </p:cNvPr>
          <p:cNvSpPr txBox="1"/>
          <p:nvPr/>
        </p:nvSpPr>
        <p:spPr>
          <a:xfrm>
            <a:off x="232304" y="4871067"/>
            <a:ext cx="2470548" cy="187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40">
              <a:defRPr/>
            </a:pPr>
            <a:r>
              <a:rPr lang="en-US" sz="619" dirty="0">
                <a:solidFill>
                  <a:prstClr val="white"/>
                </a:solidFill>
                <a:latin typeface="Arial"/>
                <a:ea typeface="ヒラギノ角ゴ ProN W3"/>
                <a:sym typeface="Gill Sans" panose="020B0502020104020203" pitchFamily="34" charset="-79"/>
              </a:rPr>
              <a:t>Written authorization to use this picture by patient’s family on file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66D47D-6E6C-CCB3-4841-38FD1CD8A697}"/>
              </a:ext>
            </a:extLst>
          </p:cNvPr>
          <p:cNvSpPr txBox="1">
            <a:spLocks/>
          </p:cNvSpPr>
          <p:nvPr/>
        </p:nvSpPr>
        <p:spPr bwMode="auto">
          <a:xfrm>
            <a:off x="-129337" y="-441928"/>
            <a:ext cx="5665714" cy="12245545"/>
          </a:xfrm>
          <a:prstGeom prst="rect">
            <a:avLst/>
          </a:prstGeom>
          <a:solidFill>
            <a:srgbClr val="424242">
              <a:alpha val="38039"/>
            </a:srgbClr>
          </a:solidFill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341313" indent="-341313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04813" indent="49213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862013" indent="49213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19213" indent="49213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776413" indent="49213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23508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6pPr>
            <a:lvl7pPr marL="269226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7pPr>
            <a:lvl8pPr marL="3149439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8pPr>
            <a:lvl9pPr marL="360661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1" charset="0"/>
              </a:defRPr>
            </a:lvl9pPr>
          </a:lstStyle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Organize your information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Ask prioritized questions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Record the visit 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Review the medical record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Use the portal and transmit data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Self-monitor, self-manage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Educate yourself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Manage appointments, prescriptions, bills, pre-authorizations, denials, delays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Overcome bias against your illness, class, identity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Keep everyone else informed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Advocate for self and others</a:t>
            </a:r>
          </a:p>
          <a:p>
            <a:pPr marL="187526" indent="0" defTabSz="482186">
              <a:spcBef>
                <a:spcPts val="316"/>
              </a:spcBef>
              <a:defRPr/>
            </a:pPr>
            <a:r>
              <a:rPr lang="en-US" altLang="en-US" sz="2109" kern="0" dirty="0">
                <a:solidFill>
                  <a:srgbClr val="FFFFFF"/>
                </a:solidFill>
                <a:latin typeface="Arial" charset="0"/>
                <a:ea typeface="ヒラギノ角ゴ ProN W3"/>
              </a:rPr>
              <a:t>W   A   I   T</a:t>
            </a: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  <a:p>
            <a:pPr marL="187526" indent="0" defTabSz="482186">
              <a:spcBef>
                <a:spcPts val="316"/>
              </a:spcBef>
              <a:defRPr/>
            </a:pPr>
            <a:endParaRPr lang="en-US" altLang="en-US" sz="2109" kern="0" dirty="0">
              <a:solidFill>
                <a:srgbClr val="FFFFFF"/>
              </a:solidFill>
              <a:latin typeface="Arial" charset="0"/>
              <a:ea typeface="ヒラギノ角ゴ ProN W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20210-E623-C94E-F657-E62B9D77A33B}"/>
              </a:ext>
            </a:extLst>
          </p:cNvPr>
          <p:cNvSpPr txBox="1"/>
          <p:nvPr/>
        </p:nvSpPr>
        <p:spPr>
          <a:xfrm>
            <a:off x="3478287" y="4766049"/>
            <a:ext cx="5665714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5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Spencer-Bonilla G, et al. Mayo Clin Proc </a:t>
            </a:r>
            <a:r>
              <a:rPr lang="en-US" sz="1055" dirty="0" err="1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Innov</a:t>
            </a:r>
            <a:r>
              <a:rPr lang="en-US" sz="1055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rPr>
              <a:t> Qual Outcomes. 2021;5(2):359-67.</a:t>
            </a:r>
            <a:endParaRPr lang="en-US" sz="1055" b="1" dirty="0">
              <a:solidFill>
                <a:srgbClr val="FFFFFF">
                  <a:lumMod val="85000"/>
                </a:srgbClr>
              </a:solidFill>
              <a:latin typeface="Arial" panose="020B0604020202020204" pitchFamily="34" charset="0"/>
              <a:ea typeface="ヒラギノ角ゴ ProN W3" panose="020B0300000000000000" pitchFamily="34" charset="-128"/>
              <a:cs typeface="Arial" panose="020B0604020202020204" pitchFamily="34" charset="0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16058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2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2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55FFD7BF-3420-2AB8-0051-A83C507869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3" b="19238"/>
          <a:stretch/>
        </p:blipFill>
        <p:spPr bwMode="auto">
          <a:xfrm flipH="1">
            <a:off x="-419064" y="-80286"/>
            <a:ext cx="10355422" cy="522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78D09C-6BED-79B1-6942-244B66F2F037}"/>
              </a:ext>
            </a:extLst>
          </p:cNvPr>
          <p:cNvSpPr txBox="1"/>
          <p:nvPr/>
        </p:nvSpPr>
        <p:spPr>
          <a:xfrm>
            <a:off x="-48972" y="4871067"/>
            <a:ext cx="2470548" cy="187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40">
              <a:defRPr/>
            </a:pPr>
            <a:r>
              <a:rPr lang="en-US" sz="619" dirty="0">
                <a:solidFill>
                  <a:prstClr val="white"/>
                </a:solidFill>
                <a:latin typeface="Arial"/>
                <a:ea typeface="ヒラギノ角ゴ ProN W3"/>
                <a:sym typeface="Gill Sans" panose="020B0502020104020203" pitchFamily="34" charset="-79"/>
              </a:rPr>
              <a:t>Written authorization to use this picture by patient’s family on 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20210-E623-C94E-F657-E62B9D77A33B}"/>
              </a:ext>
            </a:extLst>
          </p:cNvPr>
          <p:cNvSpPr txBox="1"/>
          <p:nvPr/>
        </p:nvSpPr>
        <p:spPr>
          <a:xfrm>
            <a:off x="5248404" y="4771704"/>
            <a:ext cx="3422198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055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ill Sans" panose="020B0502020104020203" pitchFamily="34" charset="-79"/>
              </a:rPr>
              <a:t>Boehmer</a:t>
            </a:r>
            <a:r>
              <a:rPr lang="pl-PL" sz="105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ill Sans" panose="020B0502020104020203" pitchFamily="34" charset="-79"/>
              </a:rPr>
              <a:t> K et al. J </a:t>
            </a:r>
            <a:r>
              <a:rPr lang="pl-PL" sz="1055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ill Sans" panose="020B0502020104020203" pitchFamily="34" charset="-79"/>
              </a:rPr>
              <a:t>Clin</a:t>
            </a:r>
            <a:r>
              <a:rPr lang="pl-PL" sz="105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ill Sans" panose="020B0502020104020203" pitchFamily="34" charset="-79"/>
              </a:rPr>
              <a:t> </a:t>
            </a:r>
            <a:r>
              <a:rPr lang="pl-PL" sz="1055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ill Sans" panose="020B0502020104020203" pitchFamily="34" charset="-79"/>
              </a:rPr>
              <a:t>Epidemiol</a:t>
            </a:r>
            <a:r>
              <a:rPr lang="pl-PL" sz="105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ill Sans" panose="020B0502020104020203" pitchFamily="34" charset="-79"/>
              </a:rPr>
              <a:t>. 2016;74:227-36</a:t>
            </a:r>
            <a:endParaRPr lang="en-US" sz="1055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Gill Sans" panose="020B0502020104020203" pitchFamily="34" charset="-79"/>
            </a:endParaRPr>
          </a:p>
        </p:txBody>
      </p:sp>
      <p:sp>
        <p:nvSpPr>
          <p:cNvPr id="3" name="Right Arrow Callout 2">
            <a:extLst>
              <a:ext uri="{FF2B5EF4-FFF2-40B4-BE49-F238E27FC236}">
                <a16:creationId xmlns:a16="http://schemas.microsoft.com/office/drawing/2014/main" id="{B20F9478-751B-DC40-1180-EED39719E68B}"/>
              </a:ext>
            </a:extLst>
          </p:cNvPr>
          <p:cNvSpPr/>
          <p:nvPr/>
        </p:nvSpPr>
        <p:spPr bwMode="auto">
          <a:xfrm flipH="1">
            <a:off x="3412505" y="964456"/>
            <a:ext cx="5515774" cy="321458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9516"/>
            </a:avLst>
          </a:prstGeom>
          <a:solidFill>
            <a:srgbClr val="929292">
              <a:alpha val="32941"/>
            </a:srgbClr>
          </a:solidFill>
          <a:ln w="25400" cap="flat" cmpd="sng" algn="ctr">
            <a:solidFill>
              <a:srgbClr val="FF78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85764">
              <a:defRPr/>
            </a:pPr>
            <a:r>
              <a:rPr lang="en-US" altLang="en-US" sz="3164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Purpose</a:t>
            </a:r>
          </a:p>
          <a:p>
            <a:pPr defTabSz="685764">
              <a:defRPr/>
            </a:pPr>
            <a:r>
              <a:rPr lang="en-US" altLang="en-US" sz="3164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Resilience</a:t>
            </a:r>
          </a:p>
          <a:p>
            <a:pPr defTabSz="685764">
              <a:defRPr/>
            </a:pPr>
            <a:r>
              <a:rPr lang="en-US" altLang="en-US" sz="3164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Literacy</a:t>
            </a:r>
          </a:p>
          <a:p>
            <a:pPr defTabSz="685764">
              <a:defRPr/>
            </a:pPr>
            <a:r>
              <a:rPr lang="en-US" altLang="en-US" sz="3164" b="1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Health</a:t>
            </a:r>
          </a:p>
          <a:p>
            <a:pPr defTabSz="685764">
              <a:defRPr/>
            </a:pPr>
            <a:r>
              <a:rPr lang="en-US" altLang="en-US" sz="3164" b="1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Financial</a:t>
            </a:r>
          </a:p>
          <a:p>
            <a:pPr defTabSz="685764">
              <a:defRPr/>
            </a:pPr>
            <a:r>
              <a:rPr lang="en-US" altLang="en-US" sz="3164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Relationships</a:t>
            </a:r>
          </a:p>
          <a:p>
            <a:pPr defTabSz="685764">
              <a:defRPr/>
            </a:pPr>
            <a:endParaRPr lang="en-US" sz="3164" dirty="0">
              <a:solidFill>
                <a:prstClr val="white"/>
              </a:solidFill>
              <a:latin typeface="Arial"/>
              <a:ea typeface="ヒラギノ角ゴ ProN W3" pitchFamily="-111" charset="-128"/>
              <a:sym typeface="Gill Sans" pitchFamily="-111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6E28A-58FB-1B92-FD68-92E9A7DBD73B}"/>
              </a:ext>
            </a:extLst>
          </p:cNvPr>
          <p:cNvSpPr txBox="1"/>
          <p:nvPr/>
        </p:nvSpPr>
        <p:spPr>
          <a:xfrm>
            <a:off x="293022" y="2222807"/>
            <a:ext cx="2863284" cy="627864"/>
          </a:xfrm>
          <a:prstGeom prst="rect">
            <a:avLst/>
          </a:prstGeom>
          <a:solidFill>
            <a:srgbClr val="929292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80" b="1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WORKLOAD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0B409D5-A519-8929-9414-FBEAD9770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53" y="2238880"/>
            <a:ext cx="2432589" cy="6278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defTabSz="4821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80" b="1" dirty="0">
                <a:solidFill>
                  <a:srgbClr val="33CCFF"/>
                </a:solidFill>
                <a:latin typeface="Arial"/>
                <a:cs typeface="Arial" panose="020B0604020202020204" pitchFamily="34" charset="0"/>
              </a:rPr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val="4099366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E29FCB5-105E-5EAE-DDA0-7F7E44615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3" b="19238"/>
          <a:stretch/>
        </p:blipFill>
        <p:spPr bwMode="auto">
          <a:xfrm flipH="1">
            <a:off x="-419064" y="-80286"/>
            <a:ext cx="10355422" cy="522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3C241-1E08-49AA-8AD9-CFA2136433FF}"/>
              </a:ext>
            </a:extLst>
          </p:cNvPr>
          <p:cNvSpPr txBox="1"/>
          <p:nvPr/>
        </p:nvSpPr>
        <p:spPr>
          <a:xfrm>
            <a:off x="232304" y="4871067"/>
            <a:ext cx="2470548" cy="187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40">
              <a:defRPr/>
            </a:pPr>
            <a:r>
              <a:rPr lang="en-US" sz="619" dirty="0">
                <a:solidFill>
                  <a:prstClr val="white"/>
                </a:solidFill>
                <a:latin typeface="Arial"/>
                <a:ea typeface="ヒラギノ角ゴ ProN W3"/>
              </a:rPr>
              <a:t>Written authorization to use this picture by patient’s family on 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C18D1-2C58-E1EF-3382-00FF41E9579B}"/>
              </a:ext>
            </a:extLst>
          </p:cNvPr>
          <p:cNvSpPr txBox="1"/>
          <p:nvPr/>
        </p:nvSpPr>
        <p:spPr>
          <a:xfrm>
            <a:off x="-209702" y="2525282"/>
            <a:ext cx="9563404" cy="11635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482210">
              <a:defRPr/>
            </a:pPr>
            <a:r>
              <a:rPr lang="en-US" sz="6961" b="1" spc="7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ヒラギノ角ゴ ProN W3" charset="0"/>
                <a:cs typeface="Arial"/>
                <a:sym typeface="Gill Sans" charset="0"/>
              </a:rPr>
              <a:t>NONCOMPLIANCE</a:t>
            </a:r>
          </a:p>
        </p:txBody>
      </p:sp>
    </p:spTree>
    <p:extLst>
      <p:ext uri="{BB962C8B-B14F-4D97-AF65-F5344CB8AC3E}">
        <p14:creationId xmlns:p14="http://schemas.microsoft.com/office/powerpoint/2010/main" val="355580050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blue&#10;&#10;Description automatically generated">
            <a:extLst>
              <a:ext uri="{FF2B5EF4-FFF2-40B4-BE49-F238E27FC236}">
                <a16:creationId xmlns:a16="http://schemas.microsoft.com/office/drawing/2014/main" id="{2CB414F9-4970-3855-DFF6-F600FA142A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1" y="-493659"/>
            <a:ext cx="9234050" cy="5873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62E55-4B18-530F-8EFB-61E0777B11DF}"/>
              </a:ext>
            </a:extLst>
          </p:cNvPr>
          <p:cNvSpPr txBox="1"/>
          <p:nvPr/>
        </p:nvSpPr>
        <p:spPr>
          <a:xfrm>
            <a:off x="3613731" y="2086509"/>
            <a:ext cx="2004075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640" dirty="0">
                <a:solidFill>
                  <a:srgbClr val="F05000"/>
                </a:solidFill>
                <a:latin typeface="Arial Black" panose="020B0A04020102020204"/>
                <a:ea typeface="ヒラギノ角ゴ ProN W3"/>
              </a:rPr>
              <a:t>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D7DCC2-FE83-584A-B11A-5DB6153763A6}"/>
              </a:ext>
            </a:extLst>
          </p:cNvPr>
          <p:cNvSpPr txBox="1"/>
          <p:nvPr/>
        </p:nvSpPr>
        <p:spPr>
          <a:xfrm>
            <a:off x="1886828" y="2282791"/>
            <a:ext cx="992579" cy="441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b="1" dirty="0">
                <a:solidFill>
                  <a:srgbClr val="9411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BLUR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BC2D2A-FF49-3E45-A32E-31215C7CA052}"/>
              </a:ext>
            </a:extLst>
          </p:cNvPr>
          <p:cNvSpPr txBox="1"/>
          <p:nvPr/>
        </p:nvSpPr>
        <p:spPr>
          <a:xfrm>
            <a:off x="6380262" y="2269100"/>
            <a:ext cx="1508746" cy="441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b="1" dirty="0">
                <a:solidFill>
                  <a:srgbClr val="9411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GENERIC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156065-5A95-374C-8F11-E1B3C0E63994}"/>
              </a:ext>
            </a:extLst>
          </p:cNvPr>
          <p:cNvSpPr txBox="1"/>
          <p:nvPr/>
        </p:nvSpPr>
        <p:spPr>
          <a:xfrm>
            <a:off x="4005648" y="4160059"/>
            <a:ext cx="1186543" cy="441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b="1" dirty="0">
                <a:solidFill>
                  <a:srgbClr val="9411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CRUEL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70E1D8-F3EA-6E4E-BACA-F473AD0FC6BD}"/>
              </a:ext>
            </a:extLst>
          </p:cNvPr>
          <p:cNvSpPr txBox="1"/>
          <p:nvPr/>
        </p:nvSpPr>
        <p:spPr>
          <a:xfrm>
            <a:off x="3897886" y="281286"/>
            <a:ext cx="1428596" cy="441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b="1" dirty="0">
                <a:solidFill>
                  <a:srgbClr val="9411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BURDEN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0F8368-E9E7-6F4A-A729-E6D5275FF113}"/>
              </a:ext>
            </a:extLst>
          </p:cNvPr>
          <p:cNvSpPr txBox="1"/>
          <p:nvPr/>
        </p:nvSpPr>
        <p:spPr>
          <a:xfrm>
            <a:off x="3643740" y="1880043"/>
            <a:ext cx="1944763" cy="441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67" b="1" dirty="0">
                <a:solidFill>
                  <a:srgbClr val="941100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INDUSTRIAL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D7FFE-990E-367F-66DE-38F206684B75}"/>
              </a:ext>
            </a:extLst>
          </p:cNvPr>
          <p:cNvSpPr txBox="1"/>
          <p:nvPr/>
        </p:nvSpPr>
        <p:spPr>
          <a:xfrm>
            <a:off x="6902648" y="4867584"/>
            <a:ext cx="111120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77" dirty="0">
                <a:solidFill>
                  <a:srgbClr val="808080"/>
                </a:solidFill>
                <a:latin typeface="Arial"/>
                <a:ea typeface="ヒラギノ角ゴ ProN W3"/>
              </a:rPr>
              <a:t>Art by BMJ</a:t>
            </a:r>
          </a:p>
        </p:txBody>
      </p:sp>
    </p:spTree>
    <p:extLst>
      <p:ext uri="{BB962C8B-B14F-4D97-AF65-F5344CB8AC3E}">
        <p14:creationId xmlns:p14="http://schemas.microsoft.com/office/powerpoint/2010/main" val="3699039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D0DA76C7-123C-2947-99EB-98066CA41A34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23"/>
          <a:stretch/>
        </p:blipFill>
        <p:spPr bwMode="auto">
          <a:xfrm>
            <a:off x="921243" y="552769"/>
            <a:ext cx="7028655" cy="370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D2CFD2-5560-4040-A9E0-4BF6E086A4A2}"/>
              </a:ext>
            </a:extLst>
          </p:cNvPr>
          <p:cNvSpPr/>
          <p:nvPr/>
        </p:nvSpPr>
        <p:spPr>
          <a:xfrm>
            <a:off x="1086136" y="850790"/>
            <a:ext cx="2063507" cy="3022292"/>
          </a:xfrm>
          <a:prstGeom prst="rect">
            <a:avLst/>
          </a:prstGeom>
          <a:solidFill>
            <a:srgbClr val="ED5F14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98" b="1" dirty="0">
                <a:solidFill>
                  <a:srgbClr val="FFFFFF"/>
                </a:solidFill>
                <a:latin typeface="Arial"/>
                <a:ea typeface="ヒラギノ角ゴ ProN W3"/>
                <a:sym typeface="Gill Sans" panose="020B0502020104020203" pitchFamily="34" charset="-79"/>
              </a:rPr>
              <a:t>PATIENTS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E22211-47EA-8F44-A607-3EE830762E0E}"/>
              </a:ext>
            </a:extLst>
          </p:cNvPr>
          <p:cNvSpPr/>
          <p:nvPr/>
        </p:nvSpPr>
        <p:spPr>
          <a:xfrm>
            <a:off x="3200672" y="839309"/>
            <a:ext cx="2629639" cy="3022292"/>
          </a:xfrm>
          <a:prstGeom prst="rect">
            <a:avLst/>
          </a:prstGeom>
          <a:solidFill>
            <a:srgbClr val="ED5F14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98" b="1" dirty="0">
                <a:solidFill>
                  <a:srgbClr val="FFFFFF"/>
                </a:solidFill>
                <a:latin typeface="Arial"/>
                <a:ea typeface="ヒラギノ角ゴ ProN W3"/>
                <a:sym typeface="Gill Sans" panose="020B0502020104020203" pitchFamily="34" charset="-79"/>
              </a:rPr>
              <a:t>ENCOUNTER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55C2E-EFA3-FF4E-B596-4EC68BD89DDD}"/>
              </a:ext>
            </a:extLst>
          </p:cNvPr>
          <p:cNvSpPr/>
          <p:nvPr/>
        </p:nvSpPr>
        <p:spPr>
          <a:xfrm>
            <a:off x="5892754" y="876831"/>
            <a:ext cx="1956194" cy="3022292"/>
          </a:xfrm>
          <a:prstGeom prst="rect">
            <a:avLst/>
          </a:prstGeom>
          <a:solidFill>
            <a:srgbClr val="ED5F14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98" b="1" dirty="0">
                <a:solidFill>
                  <a:srgbClr val="FFFFFF"/>
                </a:solidFill>
                <a:latin typeface="Arial"/>
                <a:ea typeface="ヒラギノ角ゴ ProN W3"/>
                <a:sym typeface="Gill Sans" panose="020B0502020104020203" pitchFamily="34" charset="-79"/>
              </a:rPr>
              <a:t>CLINICIANS</a:t>
            </a:r>
          </a:p>
          <a:p>
            <a:pPr algn="ctr"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FFFFFF"/>
              </a:solidFill>
              <a:latin typeface="Arial"/>
              <a:ea typeface="ヒラギノ角ゴ ProN W3"/>
              <a:sym typeface="Gill Sans" panose="020B0502020104020203" pitchFamily="34" charset="-79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6890E3-5B86-E344-BC51-21D3031AF58D}"/>
              </a:ext>
            </a:extLst>
          </p:cNvPr>
          <p:cNvGrpSpPr/>
          <p:nvPr/>
        </p:nvGrpSpPr>
        <p:grpSpPr>
          <a:xfrm>
            <a:off x="1216073" y="1638941"/>
            <a:ext cx="1994804" cy="3114857"/>
            <a:chOff x="97295" y="2185213"/>
            <a:chExt cx="2659817" cy="41532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D6DF66-F791-594A-9D48-D51F6BAF0754}"/>
                </a:ext>
              </a:extLst>
            </p:cNvPr>
            <p:cNvSpPr txBox="1"/>
            <p:nvPr/>
          </p:nvSpPr>
          <p:spPr>
            <a:xfrm>
              <a:off x="149649" y="2185213"/>
              <a:ext cx="2607463" cy="2849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80" b="1" dirty="0">
                  <a:solidFill>
                    <a:srgbClr val="FFFFFF"/>
                  </a:solidFill>
                  <a:latin typeface="Arial"/>
                  <a:ea typeface="ヒラギノ角ゴ ProN W3" panose="020B0300000000000000" pitchFamily="34" charset="-128"/>
                  <a:sym typeface="Gill Sans" panose="020B0502020104020203" pitchFamily="34" charset="-79"/>
                </a:rPr>
                <a:t>40%</a:t>
              </a:r>
            </a:p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109" kern="0" dirty="0">
                  <a:solidFill>
                    <a:srgbClr val="FFFFFF"/>
                  </a:solidFill>
                  <a:latin typeface="Arial"/>
                  <a:ea typeface="Arial" charset="0"/>
                  <a:cs typeface="Arial" panose="020B0604020202020204" pitchFamily="34" charset="0"/>
                  <a:sym typeface="Gill Sans" panose="020B0502020104020203" pitchFamily="34" charset="-79"/>
                </a:rPr>
                <a:t>Unsustainable burden of treatment</a:t>
              </a:r>
            </a:p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80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300B98-5E0E-CE40-97F8-9092B9DEC0CD}"/>
                </a:ext>
              </a:extLst>
            </p:cNvPr>
            <p:cNvSpPr txBox="1"/>
            <p:nvPr/>
          </p:nvSpPr>
          <p:spPr>
            <a:xfrm>
              <a:off x="97295" y="5696237"/>
              <a:ext cx="2578171" cy="642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65" dirty="0">
                  <a:solidFill>
                    <a:srgbClr val="808080"/>
                  </a:solidFill>
                  <a:latin typeface="Arial"/>
                  <a:ea typeface="ヒラギノ角ゴ ProN W3" panose="020B0300000000000000" pitchFamily="34" charset="-128"/>
                  <a:cs typeface="Arial" panose="020B0604020202020204" pitchFamily="34" charset="0"/>
                  <a:sym typeface="Gill Sans" panose="020B0502020104020203" pitchFamily="34" charset="-79"/>
                </a:rPr>
                <a:t>Tran VT et al. Mayo Clin Proc 2019; 95: 504-12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C296BC-7C88-A04D-B793-6ACEE2CDA0FF}"/>
              </a:ext>
            </a:extLst>
          </p:cNvPr>
          <p:cNvGrpSpPr/>
          <p:nvPr/>
        </p:nvGrpSpPr>
        <p:grpSpPr>
          <a:xfrm>
            <a:off x="3301303" y="1706613"/>
            <a:ext cx="2539476" cy="3207208"/>
            <a:chOff x="2877685" y="2275448"/>
            <a:chExt cx="3386072" cy="42764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08FC3F-CD0C-CD4B-931E-1609914CDF69}"/>
                </a:ext>
              </a:extLst>
            </p:cNvPr>
            <p:cNvSpPr txBox="1"/>
            <p:nvPr/>
          </p:nvSpPr>
          <p:spPr>
            <a:xfrm>
              <a:off x="2963348" y="2275448"/>
              <a:ext cx="3192297" cy="30011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80" b="1" dirty="0">
                  <a:solidFill>
                    <a:srgbClr val="FFFFFF"/>
                  </a:solidFill>
                  <a:latin typeface="Arial"/>
                  <a:ea typeface="ヒラギノ角ゴ ProN W3" panose="020B0300000000000000" pitchFamily="34" charset="-128"/>
                  <a:sym typeface="Gill Sans" panose="020B0502020104020203" pitchFamily="34" charset="-79"/>
                </a:rPr>
                <a:t>40%</a:t>
              </a:r>
            </a:p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109" dirty="0">
                  <a:solidFill>
                    <a:srgbClr val="FFFFFF"/>
                  </a:solidFill>
                  <a:latin typeface="Arial"/>
                  <a:ea typeface="ヒラギノ角ゴ ProN W3" panose="020B0300000000000000" pitchFamily="34" charset="-128"/>
                  <a:cs typeface="Arial" panose="020B0604020202020204" pitchFamily="34" charset="0"/>
                  <a:sym typeface="Gill Sans" panose="020B0502020104020203" pitchFamily="34" charset="-79"/>
                </a:rPr>
                <a:t>Agenda</a:t>
              </a:r>
            </a:p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9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endParaRPr>
            </a:p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80" b="1" dirty="0">
                  <a:solidFill>
                    <a:srgbClr val="FFFFFF"/>
                  </a:solidFill>
                  <a:latin typeface="Arial"/>
                  <a:ea typeface="ヒラギノ角ゴ ProN W3" panose="020B0300000000000000" pitchFamily="34" charset="-128"/>
                  <a:cs typeface="Arial" panose="020B0604020202020204" pitchFamily="34" charset="0"/>
                  <a:sym typeface="Gill Sans" panose="020B0502020104020203" pitchFamily="34" charset="-79"/>
                </a:rPr>
                <a:t>11”</a:t>
              </a:r>
            </a:p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48" dirty="0">
                  <a:solidFill>
                    <a:srgbClr val="00B0F0"/>
                  </a:solidFill>
                  <a:latin typeface="Arial"/>
                  <a:ea typeface="ヒラギノ角ゴ ProN W3" panose="020B0300000000000000" pitchFamily="34" charset="-128"/>
                  <a:cs typeface="Arial" panose="020B0604020202020204" pitchFamily="34" charset="0"/>
                  <a:sym typeface="Gill Sans" panose="020B0502020104020203" pitchFamily="34" charset="-79"/>
                </a:rPr>
                <a:t> </a:t>
              </a:r>
              <a:r>
                <a:rPr lang="en-US" sz="2109" dirty="0">
                  <a:solidFill>
                    <a:srgbClr val="FFFFFF"/>
                  </a:solidFill>
                  <a:latin typeface="Arial"/>
                  <a:ea typeface="ヒラギノ角ゴ ProN W3" panose="020B0300000000000000" pitchFamily="34" charset="-128"/>
                  <a:cs typeface="Arial" panose="020B0604020202020204" pitchFamily="34" charset="0"/>
                  <a:sym typeface="Gill Sans" panose="020B0502020104020203" pitchFamily="34" charset="-79"/>
                </a:rPr>
                <a:t>to interrupt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BF01A0-2A0C-5E4F-98A3-EDEB31B1F4E8}"/>
                </a:ext>
              </a:extLst>
            </p:cNvPr>
            <p:cNvSpPr txBox="1"/>
            <p:nvPr/>
          </p:nvSpPr>
          <p:spPr>
            <a:xfrm>
              <a:off x="2877685" y="5650043"/>
              <a:ext cx="3386072" cy="901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65" dirty="0">
                  <a:solidFill>
                    <a:srgbClr val="808080"/>
                  </a:solidFill>
                  <a:latin typeface="Arial"/>
                  <a:ea typeface="ヒラギノ角ゴ ProN W3" panose="020B0300000000000000" pitchFamily="34" charset="-128"/>
                  <a:sym typeface="Gill Sans" panose="020B0502020104020203" pitchFamily="34" charset="-79"/>
                </a:rPr>
                <a:t>Singh Ospina N et al. J Gen Intern Med 2019; 34: 36-40</a:t>
              </a:r>
            </a:p>
            <a:p>
              <a:pPr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5" dirty="0">
                <a:solidFill>
                  <a:srgbClr val="808080"/>
                </a:solidFill>
                <a:latin typeface="Arial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3C1615-4FE5-C24A-83AA-366007762BFB}"/>
              </a:ext>
            </a:extLst>
          </p:cNvPr>
          <p:cNvSpPr txBox="1"/>
          <p:nvPr/>
        </p:nvSpPr>
        <p:spPr>
          <a:xfrm>
            <a:off x="1216073" y="33634"/>
            <a:ext cx="6894836" cy="530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2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48" dirty="0">
                <a:solidFill>
                  <a:srgbClr val="FF7814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Healthcare without </a:t>
            </a:r>
            <a:r>
              <a:rPr lang="en-US" sz="2848" b="1" dirty="0">
                <a:solidFill>
                  <a:srgbClr val="FF7814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care</a:t>
            </a:r>
            <a:r>
              <a:rPr lang="en-US" sz="2848" dirty="0">
                <a:solidFill>
                  <a:srgbClr val="FF7814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rPr>
              <a:t> is unsustainable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241674-4E79-0F21-935F-BB28F3371F21}"/>
              </a:ext>
            </a:extLst>
          </p:cNvPr>
          <p:cNvGrpSpPr/>
          <p:nvPr/>
        </p:nvGrpSpPr>
        <p:grpSpPr>
          <a:xfrm>
            <a:off x="5952616" y="1733719"/>
            <a:ext cx="1896332" cy="3198042"/>
            <a:chOff x="9120533" y="3287595"/>
            <a:chExt cx="3171075" cy="60646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C3859F-58B3-3F47-91A1-384FE6B1A62C}"/>
                </a:ext>
              </a:extLst>
            </p:cNvPr>
            <p:cNvSpPr txBox="1"/>
            <p:nvPr/>
          </p:nvSpPr>
          <p:spPr>
            <a:xfrm>
              <a:off x="9828499" y="3287595"/>
              <a:ext cx="2072614" cy="24216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80" b="1" dirty="0">
                  <a:solidFill>
                    <a:srgbClr val="FFFFFF"/>
                  </a:solidFill>
                  <a:latin typeface="Arial"/>
                  <a:ea typeface="ヒラギノ角ゴ ProN W3" panose="020B0300000000000000" pitchFamily="34" charset="-128"/>
                  <a:sym typeface="Gill Sans" panose="020B0502020104020203" pitchFamily="34" charset="-79"/>
                </a:rPr>
                <a:t>40%</a:t>
              </a:r>
            </a:p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109" dirty="0">
                  <a:solidFill>
                    <a:srgbClr val="FFFFFF"/>
                  </a:solidFill>
                  <a:latin typeface="Arial"/>
                  <a:ea typeface="ヒラギノ角ゴ ProN W3" panose="020B0300000000000000" pitchFamily="34" charset="-128"/>
                  <a:sym typeface="Gill Sans" panose="020B0502020104020203" pitchFamily="34" charset="-79"/>
                </a:rPr>
                <a:t>Intent to </a:t>
              </a:r>
            </a:p>
            <a:p>
              <a:pPr algn="ctr" defTabSz="48221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109" dirty="0">
                  <a:solidFill>
                    <a:srgbClr val="FFFFFF"/>
                  </a:solidFill>
                  <a:latin typeface="Arial"/>
                  <a:ea typeface="ヒラギノ角ゴ ProN W3" panose="020B0300000000000000" pitchFamily="34" charset="-128"/>
                  <a:sym typeface="Gill Sans" panose="020B0502020104020203" pitchFamily="34" charset="-79"/>
                </a:rPr>
                <a:t>leave</a:t>
              </a:r>
              <a:endParaRPr lang="en-US" sz="3480" dirty="0">
                <a:solidFill>
                  <a:srgbClr val="FFFFFF"/>
                </a:solidFill>
                <a:latin typeface="Arial"/>
                <a:ea typeface="ヒラギノ角ゴ ProN W3" panose="020B0300000000000000" pitchFamily="34" charset="-128"/>
                <a:sym typeface="Gill Sans" panose="020B0502020104020203" pitchFamily="34" charset="-79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1C922-F262-3F95-8C11-CA597DE1903C}"/>
                </a:ext>
              </a:extLst>
            </p:cNvPr>
            <p:cNvSpPr txBox="1"/>
            <p:nvPr/>
          </p:nvSpPr>
          <p:spPr>
            <a:xfrm>
              <a:off x="9120533" y="8069637"/>
              <a:ext cx="3171075" cy="1282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172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65" dirty="0">
                  <a:solidFill>
                    <a:srgbClr val="808080"/>
                  </a:solidFill>
                  <a:latin typeface="Arial"/>
                  <a:ea typeface="ヒラギノ角ゴ ProN W3" panose="020B0300000000000000" pitchFamily="34" charset="-128"/>
                  <a:cs typeface="Arial" panose="020B0604020202020204" pitchFamily="34" charset="0"/>
                  <a:sym typeface="Gill Sans" panose="020B0502020104020203" pitchFamily="34" charset="-79"/>
                </a:rPr>
                <a:t>Linzer M et al. </a:t>
              </a:r>
              <a:r>
                <a:rPr lang="en-US" sz="1265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808080"/>
                  </a:solidFill>
                  <a:latin typeface="Arial"/>
                  <a:ea typeface="Arial"/>
                  <a:cs typeface="Helvetica"/>
                  <a:sym typeface="Wingdings"/>
                </a:rPr>
                <a:t>JAMA Health Forum. 2022;3(11):e224163</a:t>
              </a:r>
              <a:endParaRPr lang="en-US" sz="1265" dirty="0">
                <a:solidFill>
                  <a:srgbClr val="808080"/>
                </a:solidFill>
                <a:latin typeface="Arial"/>
                <a:ea typeface="ヒラギノ角ゴ ProN W3" panose="020B0300000000000000" pitchFamily="34" charset="-128"/>
                <a:cs typeface="Arial" panose="020B0604020202020204" pitchFamily="34" charset="0"/>
                <a:sym typeface="Gill Sans" panose="020B05020201040202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646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1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372f5f-8e19-4efb-8afe-8eac20a980c4}" enabled="1" method="Standard" siteId="{a25fff9c-3f63-4fb2-9a8a-d9bdd0321f9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1470</Words>
  <Application>Microsoft Office PowerPoint</Application>
  <PresentationFormat>On-screen Show (16:9)</PresentationFormat>
  <Paragraphs>338</Paragraphs>
  <Slides>34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Meiryo</vt:lpstr>
      <vt:lpstr>Aptos</vt:lpstr>
      <vt:lpstr>Aptos Display</vt:lpstr>
      <vt:lpstr>Arial</vt:lpstr>
      <vt:lpstr>Arial Black</vt:lpstr>
      <vt:lpstr>Calibri</vt:lpstr>
      <vt:lpstr>Calibri Light</vt:lpstr>
      <vt:lpstr>Gill Sans</vt:lpstr>
      <vt:lpstr>Helvetica Neue</vt:lpstr>
      <vt:lpstr>Montserrat</vt:lpstr>
      <vt:lpstr>Montserrat Medium</vt:lpstr>
      <vt:lpstr>Montserrat SemiBold</vt:lpstr>
      <vt:lpstr>ヒラギノ角ゴ ProN W3</vt:lpstr>
      <vt:lpstr>1_Title &amp; Subtitle</vt:lpstr>
      <vt:lpstr>Office Theme</vt:lpstr>
      <vt:lpstr>1_Office Theme</vt:lpstr>
      <vt:lpstr>Blank</vt:lpstr>
      <vt:lpstr>2_Office Theme</vt:lpstr>
      <vt:lpstr>2_Title &amp; Subtitle</vt:lpstr>
      <vt:lpstr>3_Title &amp; Subtitle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care is human  </vt:lpstr>
      <vt:lpstr>PowerPoint Presentation</vt:lpstr>
      <vt:lpstr>PowerPoint Presentation</vt:lpstr>
      <vt:lpstr>PowerPoint Presentation</vt:lpstr>
      <vt:lpstr>Careful and Kind   for 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Montori, Victor M., M.D.</dc:creator>
  <cp:lastModifiedBy>Mark Burgess</cp:lastModifiedBy>
  <cp:revision>10</cp:revision>
  <cp:lastPrinted>2023-09-18T23:44:02Z</cp:lastPrinted>
  <dcterms:created xsi:type="dcterms:W3CDTF">2023-09-17T16:07:03Z</dcterms:created>
  <dcterms:modified xsi:type="dcterms:W3CDTF">2024-04-18T10:14:01Z</dcterms:modified>
</cp:coreProperties>
</file>