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autoCompressPictures="0">
  <p:sldMasterIdLst>
    <p:sldMasterId id="2147483672" r:id="rId4"/>
    <p:sldMasterId id="2147483727" r:id="rId5"/>
  </p:sldMasterIdLst>
  <p:notesMasterIdLst>
    <p:notesMasterId r:id="rId54"/>
  </p:notesMasterIdLst>
  <p:sldIdLst>
    <p:sldId id="256" r:id="rId6"/>
    <p:sldId id="326" r:id="rId7"/>
    <p:sldId id="327" r:id="rId8"/>
    <p:sldId id="266" r:id="rId9"/>
    <p:sldId id="299" r:id="rId10"/>
    <p:sldId id="304" r:id="rId11"/>
    <p:sldId id="305" r:id="rId12"/>
    <p:sldId id="306" r:id="rId13"/>
    <p:sldId id="312" r:id="rId14"/>
    <p:sldId id="320" r:id="rId15"/>
    <p:sldId id="323" r:id="rId16"/>
    <p:sldId id="310" r:id="rId17"/>
    <p:sldId id="313" r:id="rId18"/>
    <p:sldId id="314" r:id="rId19"/>
    <p:sldId id="315" r:id="rId20"/>
    <p:sldId id="328" r:id="rId21"/>
    <p:sldId id="316" r:id="rId22"/>
    <p:sldId id="307" r:id="rId23"/>
    <p:sldId id="324" r:id="rId24"/>
    <p:sldId id="330" r:id="rId25"/>
    <p:sldId id="331" r:id="rId26"/>
    <p:sldId id="333" r:id="rId27"/>
    <p:sldId id="334" r:id="rId28"/>
    <p:sldId id="344" r:id="rId29"/>
    <p:sldId id="345" r:id="rId30"/>
    <p:sldId id="346" r:id="rId31"/>
    <p:sldId id="317" r:id="rId32"/>
    <p:sldId id="309" r:id="rId33"/>
    <p:sldId id="332" r:id="rId34"/>
    <p:sldId id="358" r:id="rId35"/>
    <p:sldId id="343" r:id="rId36"/>
    <p:sldId id="347" r:id="rId37"/>
    <p:sldId id="318" r:id="rId38"/>
    <p:sldId id="335" r:id="rId39"/>
    <p:sldId id="336" r:id="rId40"/>
    <p:sldId id="337" r:id="rId41"/>
    <p:sldId id="342" r:id="rId42"/>
    <p:sldId id="338" r:id="rId43"/>
    <p:sldId id="355" r:id="rId44"/>
    <p:sldId id="350" r:id="rId45"/>
    <p:sldId id="354" r:id="rId46"/>
    <p:sldId id="319" r:id="rId47"/>
    <p:sldId id="340" r:id="rId48"/>
    <p:sldId id="353" r:id="rId49"/>
    <p:sldId id="341" r:id="rId50"/>
    <p:sldId id="352" r:id="rId51"/>
    <p:sldId id="351" r:id="rId52"/>
    <p:sldId id="357" r:id="rId5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8E9B30-7C19-1407-5352-F9819C542ABE}" name="Katharine Ross" initials="KR" userId="S::Katharine.Ross2@nss.nhs.scot::eec63387-47d1-47bc-a560-af6439426540" providerId="AD"/>
  <p188:author id="{E2F69D8D-B18D-2AAF-723C-7DC6EC7FF6D9}" name="Helen Reed" initials="HR" userId="S::helen.reed@nss.nhs.scot::62d8f2c2-c149-424b-b977-6fc14f89c1d8" providerId="AD"/>
  <p188:author id="{A2849899-21BD-1B00-0DF2-5005F8EA6545}" name="Katharine Ross" initials="KR" userId="S::katharine.ross2@nss.nhs.scot::eec63387-47d1-47bc-a560-af6439426540" providerId="AD"/>
  <p188:author id="{B4857EE0-352C-AA5E-58EA-EA1B38AB83A0}" name="Sarah Adams" initials="SA" userId="S::Sarah.Adams2@nss.nhs.scot::0dece126-ea6c-43d1-91ae-b77422fd8d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6D7"/>
    <a:srgbClr val="A6C9DE"/>
    <a:srgbClr val="005493"/>
    <a:srgbClr val="009193"/>
    <a:srgbClr val="009051"/>
    <a:srgbClr val="FED6D1"/>
    <a:srgbClr val="CC8CF8"/>
    <a:srgbClr val="014785"/>
    <a:srgbClr val="FFCB03"/>
    <a:srgbClr val="EC0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0482" autoAdjust="0"/>
  </p:normalViewPr>
  <p:slideViewPr>
    <p:cSldViewPr snapToGrid="0">
      <p:cViewPr varScale="1">
        <p:scale>
          <a:sx n="72" d="100"/>
          <a:sy n="72" d="100"/>
        </p:scale>
        <p:origin x="4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Ross" userId="eec63387-47d1-47bc-a560-af6439426540" providerId="ADAL" clId="{197EF513-88A5-4CBA-BBA0-C9D1CFE328FC}"/>
    <pc:docChg chg="custSel modSld">
      <pc:chgData name="Katharine Ross" userId="eec63387-47d1-47bc-a560-af6439426540" providerId="ADAL" clId="{197EF513-88A5-4CBA-BBA0-C9D1CFE328FC}" dt="2023-07-28T10:43:37.356" v="24" actId="20577"/>
      <pc:docMkLst>
        <pc:docMk/>
      </pc:docMkLst>
      <pc:sldChg chg="modSp mod">
        <pc:chgData name="Katharine Ross" userId="eec63387-47d1-47bc-a560-af6439426540" providerId="ADAL" clId="{197EF513-88A5-4CBA-BBA0-C9D1CFE328FC}" dt="2023-07-28T10:41:44.740" v="21" actId="20577"/>
        <pc:sldMkLst>
          <pc:docMk/>
          <pc:sldMk cId="363554126" sldId="266"/>
        </pc:sldMkLst>
        <pc:spChg chg="mod">
          <ac:chgData name="Katharine Ross" userId="eec63387-47d1-47bc-a560-af6439426540" providerId="ADAL" clId="{197EF513-88A5-4CBA-BBA0-C9D1CFE328FC}" dt="2023-07-28T10:41:44.740" v="21" actId="20577"/>
          <ac:spMkLst>
            <pc:docMk/>
            <pc:sldMk cId="363554126" sldId="266"/>
            <ac:spMk id="3" creationId="{CD6F3580-05C4-7D41-9D4D-8A58F6C1E140}"/>
          </ac:spMkLst>
        </pc:spChg>
      </pc:sldChg>
      <pc:sldChg chg="modSp mod">
        <pc:chgData name="Katharine Ross" userId="eec63387-47d1-47bc-a560-af6439426540" providerId="ADAL" clId="{197EF513-88A5-4CBA-BBA0-C9D1CFE328FC}" dt="2023-07-28T10:38:56.489" v="4" actId="20577"/>
        <pc:sldMkLst>
          <pc:docMk/>
          <pc:sldMk cId="2907063708" sldId="326"/>
        </pc:sldMkLst>
        <pc:spChg chg="mod">
          <ac:chgData name="Katharine Ross" userId="eec63387-47d1-47bc-a560-af6439426540" providerId="ADAL" clId="{197EF513-88A5-4CBA-BBA0-C9D1CFE328FC}" dt="2023-07-28T10:38:56.489" v="4" actId="20577"/>
          <ac:spMkLst>
            <pc:docMk/>
            <pc:sldMk cId="2907063708" sldId="326"/>
            <ac:spMk id="12" creationId="{2F3EF408-16C7-BF59-199F-188373BCF27A}"/>
          </ac:spMkLst>
        </pc:spChg>
      </pc:sldChg>
      <pc:sldChg chg="modSp mod">
        <pc:chgData name="Katharine Ross" userId="eec63387-47d1-47bc-a560-af6439426540" providerId="ADAL" clId="{197EF513-88A5-4CBA-BBA0-C9D1CFE328FC}" dt="2023-07-28T10:43:37.356" v="24" actId="20577"/>
        <pc:sldMkLst>
          <pc:docMk/>
          <pc:sldMk cId="4275774634" sldId="355"/>
        </pc:sldMkLst>
        <pc:spChg chg="mod">
          <ac:chgData name="Katharine Ross" userId="eec63387-47d1-47bc-a560-af6439426540" providerId="ADAL" clId="{197EF513-88A5-4CBA-BBA0-C9D1CFE328FC}" dt="2023-07-28T10:43:37.356" v="24" actId="20577"/>
          <ac:spMkLst>
            <pc:docMk/>
            <pc:sldMk cId="4275774634" sldId="355"/>
            <ac:spMk id="10" creationId="{B021C9BA-2A09-C51E-35F0-3530F8652F8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B22DA-D287-4744-BEEF-5F7018F9DB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5B4A203-41AB-45FD-B1B5-47C1E86BF414}">
      <dgm:prSet/>
      <dgm:spPr>
        <a:solidFill>
          <a:srgbClr val="1D5A92"/>
        </a:solidFill>
      </dgm:spPr>
      <dgm:t>
        <a:bodyPr/>
        <a:lstStyle/>
        <a:p>
          <a:r>
            <a:rPr lang="en-GB" dirty="0"/>
            <a:t>Measure impact on attendance and DNA rates </a:t>
          </a:r>
          <a:endParaRPr lang="en-US" dirty="0"/>
        </a:p>
      </dgm:t>
    </dgm:pt>
    <dgm:pt modelId="{20E608F0-6B30-4E62-A54B-903B38F2A07C}" type="parTrans" cxnId="{66CA456E-CA4E-45F9-A4C6-8419917344D2}">
      <dgm:prSet/>
      <dgm:spPr/>
      <dgm:t>
        <a:bodyPr/>
        <a:lstStyle/>
        <a:p>
          <a:endParaRPr lang="en-US"/>
        </a:p>
      </dgm:t>
    </dgm:pt>
    <dgm:pt modelId="{B7F4B4CE-B1B8-4E1C-A30E-CFDEC8945C34}" type="sibTrans" cxnId="{66CA456E-CA4E-45F9-A4C6-8419917344D2}">
      <dgm:prSet/>
      <dgm:spPr/>
      <dgm:t>
        <a:bodyPr/>
        <a:lstStyle/>
        <a:p>
          <a:endParaRPr lang="en-US"/>
        </a:p>
      </dgm:t>
    </dgm:pt>
    <dgm:pt modelId="{9A975E01-55F5-43F8-9A4F-771A0E1691C4}">
      <dgm:prSet phldr="0"/>
      <dgm:spPr>
        <a:solidFill>
          <a:srgbClr val="1D5A92"/>
        </a:solidFill>
      </dgm:spPr>
      <dgm:t>
        <a:bodyPr/>
        <a:lstStyle/>
        <a:p>
          <a:pPr rtl="0"/>
          <a:r>
            <a:rPr lang="en-US" dirty="0">
              <a:latin typeface="Calibri Light" panose="020F0302020204030204"/>
            </a:rPr>
            <a:t>Use of locality and ward data to inform early intervention and prevention </a:t>
          </a:r>
          <a:r>
            <a:rPr lang="en-US" dirty="0" err="1">
              <a:latin typeface="Calibri Light" panose="020F0302020204030204"/>
            </a:rPr>
            <a:t>programmes</a:t>
          </a:r>
          <a:r>
            <a:rPr lang="en-US" dirty="0">
              <a:latin typeface="Calibri Light" panose="020F0302020204030204"/>
            </a:rPr>
            <a:t> across West Lothian HSCP</a:t>
          </a:r>
          <a:endParaRPr lang="en-US" dirty="0"/>
        </a:p>
      </dgm:t>
    </dgm:pt>
    <dgm:pt modelId="{DF93F5F2-62B4-43CD-B530-595DB2E8B3BE}" type="parTrans" cxnId="{CBF8C1D8-6162-4384-BB8B-6DE57D2F8002}">
      <dgm:prSet/>
      <dgm:spPr/>
      <dgm:t>
        <a:bodyPr/>
        <a:lstStyle/>
        <a:p>
          <a:endParaRPr lang="en-US"/>
        </a:p>
      </dgm:t>
    </dgm:pt>
    <dgm:pt modelId="{5DFEB46E-B63B-4BA1-B3D5-71C0CC7EAFFC}" type="sibTrans" cxnId="{CBF8C1D8-6162-4384-BB8B-6DE57D2F8002}">
      <dgm:prSet/>
      <dgm:spPr/>
      <dgm:t>
        <a:bodyPr/>
        <a:lstStyle/>
        <a:p>
          <a:endParaRPr lang="en-US"/>
        </a:p>
      </dgm:t>
    </dgm:pt>
    <dgm:pt modelId="{71086334-F1B2-4E94-BF5D-9996914C519E}">
      <dgm:prSet/>
      <dgm:spPr>
        <a:solidFill>
          <a:srgbClr val="1D5A92"/>
        </a:solidFill>
      </dgm:spPr>
      <dgm:t>
        <a:bodyPr/>
        <a:lstStyle/>
        <a:p>
          <a:r>
            <a:rPr lang="en-GB" dirty="0"/>
            <a:t>Monitoring uptake from minority groups where possible. Considerations around unreliable/lack of data for accurate evaluation. </a:t>
          </a:r>
          <a:endParaRPr lang="en-US" dirty="0"/>
        </a:p>
      </dgm:t>
    </dgm:pt>
    <dgm:pt modelId="{C614C391-A17A-4C0E-8023-2B281AC4076A}" type="parTrans" cxnId="{ED261E10-EC6D-451F-B13E-B783116033A5}">
      <dgm:prSet/>
      <dgm:spPr/>
      <dgm:t>
        <a:bodyPr/>
        <a:lstStyle/>
        <a:p>
          <a:endParaRPr lang="en-US"/>
        </a:p>
      </dgm:t>
    </dgm:pt>
    <dgm:pt modelId="{466671EE-F05E-4B8F-A6D8-0BF6C66D0B2D}" type="sibTrans" cxnId="{ED261E10-EC6D-451F-B13E-B783116033A5}">
      <dgm:prSet/>
      <dgm:spPr/>
      <dgm:t>
        <a:bodyPr/>
        <a:lstStyle/>
        <a:p>
          <a:endParaRPr lang="en-US"/>
        </a:p>
      </dgm:t>
    </dgm:pt>
    <dgm:pt modelId="{97ECBFAE-54A4-4B59-B56A-5083FB9EFABB}">
      <dgm:prSet/>
      <dgm:spPr>
        <a:solidFill>
          <a:srgbClr val="1D5A92"/>
        </a:solidFill>
      </dgm:spPr>
      <dgm:t>
        <a:bodyPr/>
        <a:lstStyle/>
        <a:p>
          <a:r>
            <a:rPr lang="en-GB" dirty="0"/>
            <a:t>Feedback from service users (this might include GP Practice surveys or feedback via patient representative groups)</a:t>
          </a:r>
          <a:endParaRPr lang="en-US" dirty="0"/>
        </a:p>
      </dgm:t>
    </dgm:pt>
    <dgm:pt modelId="{129DE344-232E-4EE8-87E6-18084F61600F}" type="parTrans" cxnId="{CB165543-07D0-4FBD-B1E7-F8E22E9A8719}">
      <dgm:prSet/>
      <dgm:spPr/>
      <dgm:t>
        <a:bodyPr/>
        <a:lstStyle/>
        <a:p>
          <a:endParaRPr lang="en-US"/>
        </a:p>
      </dgm:t>
    </dgm:pt>
    <dgm:pt modelId="{75C81DE4-14D5-4B51-B26C-4088E868F14A}" type="sibTrans" cxnId="{CB165543-07D0-4FBD-B1E7-F8E22E9A8719}">
      <dgm:prSet/>
      <dgm:spPr/>
      <dgm:t>
        <a:bodyPr/>
        <a:lstStyle/>
        <a:p>
          <a:endParaRPr lang="en-US"/>
        </a:p>
      </dgm:t>
    </dgm:pt>
    <dgm:pt modelId="{C6D9D44D-A982-4F1B-A7AB-F890FBF0A5D5}">
      <dgm:prSet/>
      <dgm:spPr>
        <a:solidFill>
          <a:srgbClr val="1D5A92"/>
        </a:solidFill>
      </dgm:spPr>
      <dgm:t>
        <a:bodyPr/>
        <a:lstStyle/>
        <a:p>
          <a:r>
            <a:rPr lang="en-GB" dirty="0"/>
            <a:t>Decrease in cost of invitations over time</a:t>
          </a:r>
          <a:endParaRPr lang="en-US" dirty="0"/>
        </a:p>
      </dgm:t>
    </dgm:pt>
    <dgm:pt modelId="{68031693-13E5-44C2-A15A-EB9C10128395}" type="parTrans" cxnId="{A85937C8-8E00-45EC-B148-FD0F87856EDF}">
      <dgm:prSet/>
      <dgm:spPr/>
      <dgm:t>
        <a:bodyPr/>
        <a:lstStyle/>
        <a:p>
          <a:endParaRPr lang="en-US"/>
        </a:p>
      </dgm:t>
    </dgm:pt>
    <dgm:pt modelId="{A63CC749-9D0C-44B8-B4ED-359F8668D05E}" type="sibTrans" cxnId="{A85937C8-8E00-45EC-B148-FD0F87856EDF}">
      <dgm:prSet/>
      <dgm:spPr/>
      <dgm:t>
        <a:bodyPr/>
        <a:lstStyle/>
        <a:p>
          <a:endParaRPr lang="en-US"/>
        </a:p>
      </dgm:t>
    </dgm:pt>
    <dgm:pt modelId="{06ADF420-11D0-453C-827C-73C1FAE1FAC6}">
      <dgm:prSet/>
      <dgm:spPr>
        <a:solidFill>
          <a:srgbClr val="1D5A92"/>
        </a:solidFill>
      </dgm:spPr>
      <dgm:t>
        <a:bodyPr/>
        <a:lstStyle/>
        <a:p>
          <a:r>
            <a:rPr lang="en-GB" dirty="0"/>
            <a:t>Outcomes of the test (early diagnosis)</a:t>
          </a:r>
          <a:endParaRPr lang="en-US" dirty="0"/>
        </a:p>
      </dgm:t>
    </dgm:pt>
    <dgm:pt modelId="{CDDE6B03-709A-4E9F-92E5-50CE402E9572}" type="parTrans" cxnId="{3DF61067-8B8E-4585-B0A6-57FE5D731460}">
      <dgm:prSet/>
      <dgm:spPr/>
      <dgm:t>
        <a:bodyPr/>
        <a:lstStyle/>
        <a:p>
          <a:endParaRPr lang="en-US"/>
        </a:p>
      </dgm:t>
    </dgm:pt>
    <dgm:pt modelId="{75E3918C-A13B-4EDC-9F65-1D4D45414D17}" type="sibTrans" cxnId="{3DF61067-8B8E-4585-B0A6-57FE5D731460}">
      <dgm:prSet/>
      <dgm:spPr/>
      <dgm:t>
        <a:bodyPr/>
        <a:lstStyle/>
        <a:p>
          <a:endParaRPr lang="en-US"/>
        </a:p>
      </dgm:t>
    </dgm:pt>
    <dgm:pt modelId="{D8E56D0C-B24F-455E-A004-DEEA3B0E094D}">
      <dgm:prSet/>
      <dgm:spPr>
        <a:solidFill>
          <a:srgbClr val="1D5A92"/>
        </a:solidFill>
      </dgm:spPr>
      <dgm:t>
        <a:bodyPr/>
        <a:lstStyle/>
        <a:p>
          <a:r>
            <a:rPr lang="en-GB" dirty="0"/>
            <a:t>Number of text messages opened by smear completed</a:t>
          </a:r>
          <a:endParaRPr lang="en-US" dirty="0"/>
        </a:p>
      </dgm:t>
    </dgm:pt>
    <dgm:pt modelId="{E38CAC84-A6A0-4DA5-8238-7ED756343DAA}" type="parTrans" cxnId="{1838494C-2BDE-4F8F-948F-B6466ADC79A2}">
      <dgm:prSet/>
      <dgm:spPr/>
      <dgm:t>
        <a:bodyPr/>
        <a:lstStyle/>
        <a:p>
          <a:endParaRPr lang="en-US"/>
        </a:p>
      </dgm:t>
    </dgm:pt>
    <dgm:pt modelId="{77969B16-DC89-4F83-ADBF-74FCD18BD72E}" type="sibTrans" cxnId="{1838494C-2BDE-4F8F-948F-B6466ADC79A2}">
      <dgm:prSet/>
      <dgm:spPr/>
      <dgm:t>
        <a:bodyPr/>
        <a:lstStyle/>
        <a:p>
          <a:endParaRPr lang="en-US"/>
        </a:p>
      </dgm:t>
    </dgm:pt>
    <dgm:pt modelId="{A792FD81-E28F-453F-BF5E-1801C240B89A}">
      <dgm:prSet/>
      <dgm:spPr>
        <a:solidFill>
          <a:srgbClr val="1D5A92"/>
        </a:solidFill>
      </dgm:spPr>
      <dgm:t>
        <a:bodyPr/>
        <a:lstStyle/>
        <a:p>
          <a:r>
            <a:rPr lang="en-GB" dirty="0"/>
            <a:t>Measuring preference or support need recorded by smear completed</a:t>
          </a:r>
          <a:endParaRPr lang="en-US" dirty="0"/>
        </a:p>
      </dgm:t>
    </dgm:pt>
    <dgm:pt modelId="{1974A25D-8A5D-4F0A-8150-23878A500C9F}" type="parTrans" cxnId="{E2739284-1591-4318-8612-5214891E0D7B}">
      <dgm:prSet/>
      <dgm:spPr/>
      <dgm:t>
        <a:bodyPr/>
        <a:lstStyle/>
        <a:p>
          <a:endParaRPr lang="en-US"/>
        </a:p>
      </dgm:t>
    </dgm:pt>
    <dgm:pt modelId="{9BE6F681-D071-4708-B1F5-B478666DDF11}" type="sibTrans" cxnId="{E2739284-1591-4318-8612-5214891E0D7B}">
      <dgm:prSet/>
      <dgm:spPr/>
      <dgm:t>
        <a:bodyPr/>
        <a:lstStyle/>
        <a:p>
          <a:endParaRPr lang="en-US"/>
        </a:p>
      </dgm:t>
    </dgm:pt>
    <dgm:pt modelId="{F8C7D52C-BD5B-4733-94C0-63B43B60E93E}">
      <dgm:prSet/>
      <dgm:spPr>
        <a:solidFill>
          <a:srgbClr val="1D5A92"/>
        </a:solidFill>
      </dgm:spPr>
      <dgm:t>
        <a:bodyPr/>
        <a:lstStyle/>
        <a:p>
          <a:r>
            <a:rPr lang="en-GB" dirty="0"/>
            <a:t>Decreased recall backlog </a:t>
          </a:r>
          <a:endParaRPr lang="en-US" dirty="0"/>
        </a:p>
      </dgm:t>
    </dgm:pt>
    <dgm:pt modelId="{3B72735E-EF5C-4E50-B12D-49D98C20971F}" type="parTrans" cxnId="{25C585FE-1612-49AB-B040-99A4405D5695}">
      <dgm:prSet/>
      <dgm:spPr/>
      <dgm:t>
        <a:bodyPr/>
        <a:lstStyle/>
        <a:p>
          <a:endParaRPr lang="en-US"/>
        </a:p>
      </dgm:t>
    </dgm:pt>
    <dgm:pt modelId="{76D6A510-600E-4180-BEDB-A2CD62484E16}" type="sibTrans" cxnId="{25C585FE-1612-49AB-B040-99A4405D5695}">
      <dgm:prSet/>
      <dgm:spPr/>
      <dgm:t>
        <a:bodyPr/>
        <a:lstStyle/>
        <a:p>
          <a:endParaRPr lang="en-US"/>
        </a:p>
      </dgm:t>
    </dgm:pt>
    <dgm:pt modelId="{1772BBA3-DC5B-49B3-834A-D1A4E5279CC5}">
      <dgm:prSet/>
      <dgm:spPr>
        <a:solidFill>
          <a:srgbClr val="1D5A92"/>
        </a:solidFill>
      </dgm:spPr>
      <dgm:t>
        <a:bodyPr/>
        <a:lstStyle/>
        <a:p>
          <a:r>
            <a:rPr lang="en-GB" dirty="0"/>
            <a:t>Key experience indicators for each stage of the user journey</a:t>
          </a:r>
          <a:endParaRPr lang="en-US" dirty="0"/>
        </a:p>
      </dgm:t>
    </dgm:pt>
    <dgm:pt modelId="{7CA1CFF4-25B2-49DA-A1D7-DEC107C9BAF4}" type="parTrans" cxnId="{15A566D8-FBE0-4A15-8636-17A90060BA9F}">
      <dgm:prSet/>
      <dgm:spPr/>
      <dgm:t>
        <a:bodyPr/>
        <a:lstStyle/>
        <a:p>
          <a:endParaRPr lang="en-US"/>
        </a:p>
      </dgm:t>
    </dgm:pt>
    <dgm:pt modelId="{EF6B2874-FA1C-4959-850B-C5B2794DC153}" type="sibTrans" cxnId="{15A566D8-FBE0-4A15-8636-17A90060BA9F}">
      <dgm:prSet/>
      <dgm:spPr/>
      <dgm:t>
        <a:bodyPr/>
        <a:lstStyle/>
        <a:p>
          <a:endParaRPr lang="en-US"/>
        </a:p>
      </dgm:t>
    </dgm:pt>
    <dgm:pt modelId="{2B810CD7-559B-4293-ADD7-6E9B4CE2D34E}">
      <dgm:prSet/>
      <dgm:spPr>
        <a:solidFill>
          <a:srgbClr val="1D5A92"/>
        </a:solidFill>
      </dgm:spPr>
      <dgm:t>
        <a:bodyPr/>
        <a:lstStyle/>
        <a:p>
          <a:r>
            <a:rPr lang="en-GB" dirty="0"/>
            <a:t>Reduced missed appointments</a:t>
          </a:r>
          <a:endParaRPr lang="en-US" dirty="0"/>
        </a:p>
      </dgm:t>
    </dgm:pt>
    <dgm:pt modelId="{E1E6E431-C200-40AE-A9C2-C3FEE94C0953}" type="parTrans" cxnId="{6735AD9B-C9DC-406F-AEA4-5BBC7196C71D}">
      <dgm:prSet/>
      <dgm:spPr/>
      <dgm:t>
        <a:bodyPr/>
        <a:lstStyle/>
        <a:p>
          <a:endParaRPr lang="en-GB"/>
        </a:p>
      </dgm:t>
    </dgm:pt>
    <dgm:pt modelId="{27675436-D21F-4083-952D-D808765E9FAC}" type="sibTrans" cxnId="{6735AD9B-C9DC-406F-AEA4-5BBC7196C71D}">
      <dgm:prSet/>
      <dgm:spPr/>
      <dgm:t>
        <a:bodyPr/>
        <a:lstStyle/>
        <a:p>
          <a:endParaRPr lang="en-GB"/>
        </a:p>
      </dgm:t>
    </dgm:pt>
    <dgm:pt modelId="{4492B841-180D-4281-87D7-7B3937A2EA6D}">
      <dgm:prSet phldr="0"/>
      <dgm:spPr>
        <a:solidFill>
          <a:srgbClr val="1D5A92"/>
        </a:solidFill>
      </dgm:spPr>
      <dgm:t>
        <a:bodyPr/>
        <a:lstStyle/>
        <a:p>
          <a:pPr rtl="0"/>
          <a:r>
            <a:rPr lang="en-US" dirty="0">
              <a:latin typeface="Calibri Light" panose="020F0302020204030204"/>
            </a:rPr>
            <a:t>Greater understanding of locality uptake resulting in targeted interventions</a:t>
          </a:r>
          <a:endParaRPr lang="en-US" dirty="0"/>
        </a:p>
      </dgm:t>
    </dgm:pt>
    <dgm:pt modelId="{F953BFC0-CCA1-43A3-9046-86D9D3A7E02A}" type="parTrans" cxnId="{FC7A665C-AD6A-4F6F-89F6-209A278873E6}">
      <dgm:prSet/>
      <dgm:spPr/>
      <dgm:t>
        <a:bodyPr/>
        <a:lstStyle/>
        <a:p>
          <a:endParaRPr lang="en-GB"/>
        </a:p>
      </dgm:t>
    </dgm:pt>
    <dgm:pt modelId="{DB5327DB-72F6-4BFA-85FF-4A2D7E974C92}" type="sibTrans" cxnId="{FC7A665C-AD6A-4F6F-89F6-209A278873E6}">
      <dgm:prSet/>
      <dgm:spPr/>
      <dgm:t>
        <a:bodyPr/>
        <a:lstStyle/>
        <a:p>
          <a:endParaRPr lang="en-GB"/>
        </a:p>
      </dgm:t>
    </dgm:pt>
    <dgm:pt modelId="{A3ED5D22-2493-2E4F-B1AD-5DF67BE95966}" type="pres">
      <dgm:prSet presAssocID="{D0FB22DA-D287-4744-BEEF-5F7018F9DBAA}" presName="diagram" presStyleCnt="0">
        <dgm:presLayoutVars>
          <dgm:dir/>
          <dgm:resizeHandles val="exact"/>
        </dgm:presLayoutVars>
      </dgm:prSet>
      <dgm:spPr/>
    </dgm:pt>
    <dgm:pt modelId="{E26272B7-47D0-FF43-B124-788987796711}" type="pres">
      <dgm:prSet presAssocID="{15B4A203-41AB-45FD-B1B5-47C1E86BF414}" presName="node" presStyleLbl="node1" presStyleIdx="0" presStyleCnt="12">
        <dgm:presLayoutVars>
          <dgm:bulletEnabled val="1"/>
        </dgm:presLayoutVars>
      </dgm:prSet>
      <dgm:spPr/>
    </dgm:pt>
    <dgm:pt modelId="{7A55BA4A-C68F-9947-9489-4E2A8ACCBAE9}" type="pres">
      <dgm:prSet presAssocID="{B7F4B4CE-B1B8-4E1C-A30E-CFDEC8945C34}" presName="sibTrans" presStyleCnt="0"/>
      <dgm:spPr/>
    </dgm:pt>
    <dgm:pt modelId="{43E0614D-EC28-9D4C-ADF7-20438129460A}" type="pres">
      <dgm:prSet presAssocID="{9A975E01-55F5-43F8-9A4F-771A0E1691C4}" presName="node" presStyleLbl="node1" presStyleIdx="1" presStyleCnt="12" custLinFactX="8307" custLinFactY="155796" custLinFactNeighborX="100000" custLinFactNeighborY="200000">
        <dgm:presLayoutVars>
          <dgm:bulletEnabled val="1"/>
        </dgm:presLayoutVars>
      </dgm:prSet>
      <dgm:spPr/>
    </dgm:pt>
    <dgm:pt modelId="{59A8F74E-9EEE-4746-B06B-C2EBC8DEC050}" type="pres">
      <dgm:prSet presAssocID="{5DFEB46E-B63B-4BA1-B3D5-71C0CC7EAFFC}" presName="sibTrans" presStyleCnt="0"/>
      <dgm:spPr/>
    </dgm:pt>
    <dgm:pt modelId="{8F4C6490-C784-BA43-A190-2EB7245478CC}" type="pres">
      <dgm:prSet presAssocID="{71086334-F1B2-4E94-BF5D-9996914C519E}" presName="node" presStyleLbl="node1" presStyleIdx="2" presStyleCnt="12">
        <dgm:presLayoutVars>
          <dgm:bulletEnabled val="1"/>
        </dgm:presLayoutVars>
      </dgm:prSet>
      <dgm:spPr/>
    </dgm:pt>
    <dgm:pt modelId="{231DA84E-475D-0C47-8A1E-B03E83D3000E}" type="pres">
      <dgm:prSet presAssocID="{466671EE-F05E-4B8F-A6D8-0BF6C66D0B2D}" presName="sibTrans" presStyleCnt="0"/>
      <dgm:spPr/>
    </dgm:pt>
    <dgm:pt modelId="{D6917906-DD62-A342-B3E1-28DF91869DB9}" type="pres">
      <dgm:prSet presAssocID="{97ECBFAE-54A4-4B59-B56A-5083FB9EFABB}" presName="node" presStyleLbl="node1" presStyleIdx="3" presStyleCnt="12">
        <dgm:presLayoutVars>
          <dgm:bulletEnabled val="1"/>
        </dgm:presLayoutVars>
      </dgm:prSet>
      <dgm:spPr/>
    </dgm:pt>
    <dgm:pt modelId="{27F95649-BC51-804F-9554-F1C47257BAA5}" type="pres">
      <dgm:prSet presAssocID="{75C81DE4-14D5-4B51-B26C-4088E868F14A}" presName="sibTrans" presStyleCnt="0"/>
      <dgm:spPr/>
    </dgm:pt>
    <dgm:pt modelId="{50F84478-8EF7-764B-8E14-BA4338EB08E3}" type="pres">
      <dgm:prSet presAssocID="{C6D9D44D-A982-4F1B-A7AB-F890FBF0A5D5}" presName="node" presStyleLbl="node1" presStyleIdx="4" presStyleCnt="12">
        <dgm:presLayoutVars>
          <dgm:bulletEnabled val="1"/>
        </dgm:presLayoutVars>
      </dgm:prSet>
      <dgm:spPr/>
    </dgm:pt>
    <dgm:pt modelId="{69BE3C69-5D80-274D-A9B9-0C196D01A32E}" type="pres">
      <dgm:prSet presAssocID="{A63CC749-9D0C-44B8-B4ED-359F8668D05E}" presName="sibTrans" presStyleCnt="0"/>
      <dgm:spPr/>
    </dgm:pt>
    <dgm:pt modelId="{5276CC1F-24EA-2248-A002-DD57408DABEC}" type="pres">
      <dgm:prSet presAssocID="{06ADF420-11D0-453C-827C-73C1FAE1FAC6}" presName="node" presStyleLbl="node1" presStyleIdx="5" presStyleCnt="12">
        <dgm:presLayoutVars>
          <dgm:bulletEnabled val="1"/>
        </dgm:presLayoutVars>
      </dgm:prSet>
      <dgm:spPr/>
    </dgm:pt>
    <dgm:pt modelId="{FFDB39E3-90A3-9E4E-B79E-159C74C00BAC}" type="pres">
      <dgm:prSet presAssocID="{75E3918C-A13B-4EDC-9F65-1D4D45414D17}" presName="sibTrans" presStyleCnt="0"/>
      <dgm:spPr/>
    </dgm:pt>
    <dgm:pt modelId="{800D0605-1AEB-5B42-AFD2-51BBD8557DCB}" type="pres">
      <dgm:prSet presAssocID="{D8E56D0C-B24F-455E-A004-DEEA3B0E094D}" presName="node" presStyleLbl="node1" presStyleIdx="6" presStyleCnt="12">
        <dgm:presLayoutVars>
          <dgm:bulletEnabled val="1"/>
        </dgm:presLayoutVars>
      </dgm:prSet>
      <dgm:spPr/>
    </dgm:pt>
    <dgm:pt modelId="{2BF00EF8-5664-4541-A713-DC62BD33BB90}" type="pres">
      <dgm:prSet presAssocID="{77969B16-DC89-4F83-ADBF-74FCD18BD72E}" presName="sibTrans" presStyleCnt="0"/>
      <dgm:spPr/>
    </dgm:pt>
    <dgm:pt modelId="{EF26CD14-51D5-4F4C-A73E-1E2F76A3202E}" type="pres">
      <dgm:prSet presAssocID="{A792FD81-E28F-453F-BF5E-1801C240B89A}" presName="node" presStyleLbl="node1" presStyleIdx="7" presStyleCnt="12">
        <dgm:presLayoutVars>
          <dgm:bulletEnabled val="1"/>
        </dgm:presLayoutVars>
      </dgm:prSet>
      <dgm:spPr/>
    </dgm:pt>
    <dgm:pt modelId="{DE0960D4-610F-7442-B5C8-4BE7023A881E}" type="pres">
      <dgm:prSet presAssocID="{9BE6F681-D071-4708-B1F5-B478666DDF11}" presName="sibTrans" presStyleCnt="0"/>
      <dgm:spPr/>
    </dgm:pt>
    <dgm:pt modelId="{8293851A-CED2-7A44-9567-4198A2A1CE6E}" type="pres">
      <dgm:prSet presAssocID="{F8C7D52C-BD5B-4733-94C0-63B43B60E93E}" presName="node" presStyleLbl="node1" presStyleIdx="8" presStyleCnt="12">
        <dgm:presLayoutVars>
          <dgm:bulletEnabled val="1"/>
        </dgm:presLayoutVars>
      </dgm:prSet>
      <dgm:spPr/>
    </dgm:pt>
    <dgm:pt modelId="{AEEABEB3-69A5-F847-9BE8-F60EEA9AD090}" type="pres">
      <dgm:prSet presAssocID="{76D6A510-600E-4180-BEDB-A2CD62484E16}" presName="sibTrans" presStyleCnt="0"/>
      <dgm:spPr/>
    </dgm:pt>
    <dgm:pt modelId="{86184C1E-5760-2143-B61A-D32D6CD1A089}" type="pres">
      <dgm:prSet presAssocID="{1772BBA3-DC5B-49B3-834A-D1A4E5279CC5}" presName="node" presStyleLbl="node1" presStyleIdx="9" presStyleCnt="12" custLinFactNeighborX="-57736" custLinFactNeighborY="-2792">
        <dgm:presLayoutVars>
          <dgm:bulletEnabled val="1"/>
        </dgm:presLayoutVars>
      </dgm:prSet>
      <dgm:spPr/>
    </dgm:pt>
    <dgm:pt modelId="{7E9839E9-F9E3-4BC1-B529-29F0CD913D6B}" type="pres">
      <dgm:prSet presAssocID="{EF6B2874-FA1C-4959-850B-C5B2794DC153}" presName="sibTrans" presStyleCnt="0"/>
      <dgm:spPr/>
    </dgm:pt>
    <dgm:pt modelId="{3662B5C6-21DE-4641-B073-F7AB438419B9}" type="pres">
      <dgm:prSet presAssocID="{2B810CD7-559B-4293-ADD7-6E9B4CE2D34E}" presName="node" presStyleLbl="node1" presStyleIdx="10" presStyleCnt="12" custLinFactY="-148742" custLinFactNeighborX="-1698" custLinFactNeighborY="-200000">
        <dgm:presLayoutVars>
          <dgm:bulletEnabled val="1"/>
        </dgm:presLayoutVars>
      </dgm:prSet>
      <dgm:spPr/>
    </dgm:pt>
    <dgm:pt modelId="{C97FAFDC-759F-44E7-AD7C-0340C037556E}" type="pres">
      <dgm:prSet presAssocID="{27675436-D21F-4083-952D-D808765E9FAC}" presName="sibTrans" presStyleCnt="0"/>
      <dgm:spPr/>
    </dgm:pt>
    <dgm:pt modelId="{7C48CA8A-2766-47A1-BDCF-1D0B09EA7FB4}" type="pres">
      <dgm:prSet presAssocID="{4492B841-180D-4281-87D7-7B3937A2EA6D}" presName="node" presStyleLbl="node1" presStyleIdx="11" presStyleCnt="12" custLinFactX="-14649" custLinFactNeighborX="-100000" custLinFactNeighborY="-4889">
        <dgm:presLayoutVars>
          <dgm:bulletEnabled val="1"/>
        </dgm:presLayoutVars>
      </dgm:prSet>
      <dgm:spPr/>
    </dgm:pt>
  </dgm:ptLst>
  <dgm:cxnLst>
    <dgm:cxn modelId="{99D41204-99CF-4261-B86C-C5422B87FF8B}" type="presOf" srcId="{06ADF420-11D0-453C-827C-73C1FAE1FAC6}" destId="{5276CC1F-24EA-2248-A002-DD57408DABEC}" srcOrd="0" destOrd="0" presId="urn:microsoft.com/office/officeart/2005/8/layout/default"/>
    <dgm:cxn modelId="{91510A0D-EAB1-43FA-B80A-22A47CE9ACDC}" type="presOf" srcId="{4492B841-180D-4281-87D7-7B3937A2EA6D}" destId="{7C48CA8A-2766-47A1-BDCF-1D0B09EA7FB4}" srcOrd="0" destOrd="0" presId="urn:microsoft.com/office/officeart/2005/8/layout/default"/>
    <dgm:cxn modelId="{ED261E10-EC6D-451F-B13E-B783116033A5}" srcId="{D0FB22DA-D287-4744-BEEF-5F7018F9DBAA}" destId="{71086334-F1B2-4E94-BF5D-9996914C519E}" srcOrd="2" destOrd="0" parTransId="{C614C391-A17A-4C0E-8023-2B281AC4076A}" sibTransId="{466671EE-F05E-4B8F-A6D8-0BF6C66D0B2D}"/>
    <dgm:cxn modelId="{61358316-9080-4679-BEDD-C8400D1693E3}" type="presOf" srcId="{D8E56D0C-B24F-455E-A004-DEEA3B0E094D}" destId="{800D0605-1AEB-5B42-AFD2-51BBD8557DCB}" srcOrd="0" destOrd="0" presId="urn:microsoft.com/office/officeart/2005/8/layout/default"/>
    <dgm:cxn modelId="{DDF29424-C80C-4A4F-969B-C38A6BD83CF4}" type="presOf" srcId="{1772BBA3-DC5B-49B3-834A-D1A4E5279CC5}" destId="{86184C1E-5760-2143-B61A-D32D6CD1A089}" srcOrd="0" destOrd="0" presId="urn:microsoft.com/office/officeart/2005/8/layout/default"/>
    <dgm:cxn modelId="{46602E29-40F2-C64D-B178-ED3A938FCC7F}" type="presOf" srcId="{D0FB22DA-D287-4744-BEEF-5F7018F9DBAA}" destId="{A3ED5D22-2493-2E4F-B1AD-5DF67BE95966}" srcOrd="0" destOrd="0" presId="urn:microsoft.com/office/officeart/2005/8/layout/default"/>
    <dgm:cxn modelId="{FC7A665C-AD6A-4F6F-89F6-209A278873E6}" srcId="{D0FB22DA-D287-4744-BEEF-5F7018F9DBAA}" destId="{4492B841-180D-4281-87D7-7B3937A2EA6D}" srcOrd="11" destOrd="0" parTransId="{F953BFC0-CCA1-43A3-9046-86D9D3A7E02A}" sibTransId="{DB5327DB-72F6-4BFA-85FF-4A2D7E974C92}"/>
    <dgm:cxn modelId="{CB165543-07D0-4FBD-B1E7-F8E22E9A8719}" srcId="{D0FB22DA-D287-4744-BEEF-5F7018F9DBAA}" destId="{97ECBFAE-54A4-4B59-B56A-5083FB9EFABB}" srcOrd="3" destOrd="0" parTransId="{129DE344-232E-4EE8-87E6-18084F61600F}" sibTransId="{75C81DE4-14D5-4B51-B26C-4088E868F14A}"/>
    <dgm:cxn modelId="{96349646-D613-4356-BD4F-58412E6DE7CB}" type="presOf" srcId="{97ECBFAE-54A4-4B59-B56A-5083FB9EFABB}" destId="{D6917906-DD62-A342-B3E1-28DF91869DB9}" srcOrd="0" destOrd="0" presId="urn:microsoft.com/office/officeart/2005/8/layout/default"/>
    <dgm:cxn modelId="{3DF61067-8B8E-4585-B0A6-57FE5D731460}" srcId="{D0FB22DA-D287-4744-BEEF-5F7018F9DBAA}" destId="{06ADF420-11D0-453C-827C-73C1FAE1FAC6}" srcOrd="5" destOrd="0" parTransId="{CDDE6B03-709A-4E9F-92E5-50CE402E9572}" sibTransId="{75E3918C-A13B-4EDC-9F65-1D4D45414D17}"/>
    <dgm:cxn modelId="{1838494C-2BDE-4F8F-948F-B6466ADC79A2}" srcId="{D0FB22DA-D287-4744-BEEF-5F7018F9DBAA}" destId="{D8E56D0C-B24F-455E-A004-DEEA3B0E094D}" srcOrd="6" destOrd="0" parTransId="{E38CAC84-A6A0-4DA5-8238-7ED756343DAA}" sibTransId="{77969B16-DC89-4F83-ADBF-74FCD18BD72E}"/>
    <dgm:cxn modelId="{66CA456E-CA4E-45F9-A4C6-8419917344D2}" srcId="{D0FB22DA-D287-4744-BEEF-5F7018F9DBAA}" destId="{15B4A203-41AB-45FD-B1B5-47C1E86BF414}" srcOrd="0" destOrd="0" parTransId="{20E608F0-6B30-4E62-A54B-903B38F2A07C}" sibTransId="{B7F4B4CE-B1B8-4E1C-A30E-CFDEC8945C34}"/>
    <dgm:cxn modelId="{DA2EE072-B5CB-4BE1-B7AF-24209E4D336A}" type="presOf" srcId="{A792FD81-E28F-453F-BF5E-1801C240B89A}" destId="{EF26CD14-51D5-4F4C-A73E-1E2F76A3202E}" srcOrd="0" destOrd="0" presId="urn:microsoft.com/office/officeart/2005/8/layout/default"/>
    <dgm:cxn modelId="{0426E378-871C-4A83-86AC-0F52FC032A91}" type="presOf" srcId="{15B4A203-41AB-45FD-B1B5-47C1E86BF414}" destId="{E26272B7-47D0-FF43-B124-788987796711}" srcOrd="0" destOrd="0" presId="urn:microsoft.com/office/officeart/2005/8/layout/default"/>
    <dgm:cxn modelId="{E2739284-1591-4318-8612-5214891E0D7B}" srcId="{D0FB22DA-D287-4744-BEEF-5F7018F9DBAA}" destId="{A792FD81-E28F-453F-BF5E-1801C240B89A}" srcOrd="7" destOrd="0" parTransId="{1974A25D-8A5D-4F0A-8150-23878A500C9F}" sibTransId="{9BE6F681-D071-4708-B1F5-B478666DDF11}"/>
    <dgm:cxn modelId="{509B559B-E740-45A8-9FCD-95E4F5C1E5BD}" type="presOf" srcId="{C6D9D44D-A982-4F1B-A7AB-F890FBF0A5D5}" destId="{50F84478-8EF7-764B-8E14-BA4338EB08E3}" srcOrd="0" destOrd="0" presId="urn:microsoft.com/office/officeart/2005/8/layout/default"/>
    <dgm:cxn modelId="{6735AD9B-C9DC-406F-AEA4-5BBC7196C71D}" srcId="{D0FB22DA-D287-4744-BEEF-5F7018F9DBAA}" destId="{2B810CD7-559B-4293-ADD7-6E9B4CE2D34E}" srcOrd="10" destOrd="0" parTransId="{E1E6E431-C200-40AE-A9C2-C3FEE94C0953}" sibTransId="{27675436-D21F-4083-952D-D808765E9FAC}"/>
    <dgm:cxn modelId="{A85937C8-8E00-45EC-B148-FD0F87856EDF}" srcId="{D0FB22DA-D287-4744-BEEF-5F7018F9DBAA}" destId="{C6D9D44D-A982-4F1B-A7AB-F890FBF0A5D5}" srcOrd="4" destOrd="0" parTransId="{68031693-13E5-44C2-A15A-EB9C10128395}" sibTransId="{A63CC749-9D0C-44B8-B4ED-359F8668D05E}"/>
    <dgm:cxn modelId="{CB3518CC-5703-450C-AF15-F90868009CB2}" type="presOf" srcId="{2B810CD7-559B-4293-ADD7-6E9B4CE2D34E}" destId="{3662B5C6-21DE-4641-B073-F7AB438419B9}" srcOrd="0" destOrd="0" presId="urn:microsoft.com/office/officeart/2005/8/layout/default"/>
    <dgm:cxn modelId="{15A566D8-FBE0-4A15-8636-17A90060BA9F}" srcId="{D0FB22DA-D287-4744-BEEF-5F7018F9DBAA}" destId="{1772BBA3-DC5B-49B3-834A-D1A4E5279CC5}" srcOrd="9" destOrd="0" parTransId="{7CA1CFF4-25B2-49DA-A1D7-DEC107C9BAF4}" sibTransId="{EF6B2874-FA1C-4959-850B-C5B2794DC153}"/>
    <dgm:cxn modelId="{CBF8C1D8-6162-4384-BB8B-6DE57D2F8002}" srcId="{D0FB22DA-D287-4744-BEEF-5F7018F9DBAA}" destId="{9A975E01-55F5-43F8-9A4F-771A0E1691C4}" srcOrd="1" destOrd="0" parTransId="{DF93F5F2-62B4-43CD-B530-595DB2E8B3BE}" sibTransId="{5DFEB46E-B63B-4BA1-B3D5-71C0CC7EAFFC}"/>
    <dgm:cxn modelId="{423792DD-65BF-4C84-B549-13DE36102BF2}" type="presOf" srcId="{F8C7D52C-BD5B-4733-94C0-63B43B60E93E}" destId="{8293851A-CED2-7A44-9567-4198A2A1CE6E}" srcOrd="0" destOrd="0" presId="urn:microsoft.com/office/officeart/2005/8/layout/default"/>
    <dgm:cxn modelId="{A373D7F6-6D50-4B84-8844-E03649FC666A}" type="presOf" srcId="{71086334-F1B2-4E94-BF5D-9996914C519E}" destId="{8F4C6490-C784-BA43-A190-2EB7245478CC}" srcOrd="0" destOrd="0" presId="urn:microsoft.com/office/officeart/2005/8/layout/default"/>
    <dgm:cxn modelId="{4D6965F9-8B83-40A8-B983-D339B5A6820E}" type="presOf" srcId="{9A975E01-55F5-43F8-9A4F-771A0E1691C4}" destId="{43E0614D-EC28-9D4C-ADF7-20438129460A}" srcOrd="0" destOrd="0" presId="urn:microsoft.com/office/officeart/2005/8/layout/default"/>
    <dgm:cxn modelId="{25C585FE-1612-49AB-B040-99A4405D5695}" srcId="{D0FB22DA-D287-4744-BEEF-5F7018F9DBAA}" destId="{F8C7D52C-BD5B-4733-94C0-63B43B60E93E}" srcOrd="8" destOrd="0" parTransId="{3B72735E-EF5C-4E50-B12D-49D98C20971F}" sibTransId="{76D6A510-600E-4180-BEDB-A2CD62484E16}"/>
    <dgm:cxn modelId="{6CABB7A0-920C-4832-9BF6-116478EE497F}" type="presParOf" srcId="{A3ED5D22-2493-2E4F-B1AD-5DF67BE95966}" destId="{E26272B7-47D0-FF43-B124-788987796711}" srcOrd="0" destOrd="0" presId="urn:microsoft.com/office/officeart/2005/8/layout/default"/>
    <dgm:cxn modelId="{AE22A6D2-51D4-42B1-9250-64230841D123}" type="presParOf" srcId="{A3ED5D22-2493-2E4F-B1AD-5DF67BE95966}" destId="{7A55BA4A-C68F-9947-9489-4E2A8ACCBAE9}" srcOrd="1" destOrd="0" presId="urn:microsoft.com/office/officeart/2005/8/layout/default"/>
    <dgm:cxn modelId="{1EF50B16-2954-4C56-A7CC-3E0E4BF198CF}" type="presParOf" srcId="{A3ED5D22-2493-2E4F-B1AD-5DF67BE95966}" destId="{43E0614D-EC28-9D4C-ADF7-20438129460A}" srcOrd="2" destOrd="0" presId="urn:microsoft.com/office/officeart/2005/8/layout/default"/>
    <dgm:cxn modelId="{6ED0C6D9-00FF-48A2-9493-5E15E8BDEC70}" type="presParOf" srcId="{A3ED5D22-2493-2E4F-B1AD-5DF67BE95966}" destId="{59A8F74E-9EEE-4746-B06B-C2EBC8DEC050}" srcOrd="3" destOrd="0" presId="urn:microsoft.com/office/officeart/2005/8/layout/default"/>
    <dgm:cxn modelId="{37E1BF6C-3C06-4F35-B365-90C98DBB26DD}" type="presParOf" srcId="{A3ED5D22-2493-2E4F-B1AD-5DF67BE95966}" destId="{8F4C6490-C784-BA43-A190-2EB7245478CC}" srcOrd="4" destOrd="0" presId="urn:microsoft.com/office/officeart/2005/8/layout/default"/>
    <dgm:cxn modelId="{6AB33661-67BE-48D9-B561-4C92CD5A4C71}" type="presParOf" srcId="{A3ED5D22-2493-2E4F-B1AD-5DF67BE95966}" destId="{231DA84E-475D-0C47-8A1E-B03E83D3000E}" srcOrd="5" destOrd="0" presId="urn:microsoft.com/office/officeart/2005/8/layout/default"/>
    <dgm:cxn modelId="{C00C1AA5-82D9-455F-960C-F41FA999E757}" type="presParOf" srcId="{A3ED5D22-2493-2E4F-B1AD-5DF67BE95966}" destId="{D6917906-DD62-A342-B3E1-28DF91869DB9}" srcOrd="6" destOrd="0" presId="urn:microsoft.com/office/officeart/2005/8/layout/default"/>
    <dgm:cxn modelId="{0CAF3DBF-1D9E-406E-A317-575EACAB1D98}" type="presParOf" srcId="{A3ED5D22-2493-2E4F-B1AD-5DF67BE95966}" destId="{27F95649-BC51-804F-9554-F1C47257BAA5}" srcOrd="7" destOrd="0" presId="urn:microsoft.com/office/officeart/2005/8/layout/default"/>
    <dgm:cxn modelId="{A8DEE18E-0B09-4C22-872A-4D0EA768BAD5}" type="presParOf" srcId="{A3ED5D22-2493-2E4F-B1AD-5DF67BE95966}" destId="{50F84478-8EF7-764B-8E14-BA4338EB08E3}" srcOrd="8" destOrd="0" presId="urn:microsoft.com/office/officeart/2005/8/layout/default"/>
    <dgm:cxn modelId="{F33EDD89-971C-4A53-B28E-A34484B7856A}" type="presParOf" srcId="{A3ED5D22-2493-2E4F-B1AD-5DF67BE95966}" destId="{69BE3C69-5D80-274D-A9B9-0C196D01A32E}" srcOrd="9" destOrd="0" presId="urn:microsoft.com/office/officeart/2005/8/layout/default"/>
    <dgm:cxn modelId="{E66FD4AB-C482-4695-B6E1-435DB02379ED}" type="presParOf" srcId="{A3ED5D22-2493-2E4F-B1AD-5DF67BE95966}" destId="{5276CC1F-24EA-2248-A002-DD57408DABEC}" srcOrd="10" destOrd="0" presId="urn:microsoft.com/office/officeart/2005/8/layout/default"/>
    <dgm:cxn modelId="{E1857B38-8DA3-4F94-AC33-94436C371180}" type="presParOf" srcId="{A3ED5D22-2493-2E4F-B1AD-5DF67BE95966}" destId="{FFDB39E3-90A3-9E4E-B79E-159C74C00BAC}" srcOrd="11" destOrd="0" presId="urn:microsoft.com/office/officeart/2005/8/layout/default"/>
    <dgm:cxn modelId="{A88607FF-0B58-4DF2-9005-3D2D548414BD}" type="presParOf" srcId="{A3ED5D22-2493-2E4F-B1AD-5DF67BE95966}" destId="{800D0605-1AEB-5B42-AFD2-51BBD8557DCB}" srcOrd="12" destOrd="0" presId="urn:microsoft.com/office/officeart/2005/8/layout/default"/>
    <dgm:cxn modelId="{770CE395-DDD5-465B-8144-FAD26E5B2D67}" type="presParOf" srcId="{A3ED5D22-2493-2E4F-B1AD-5DF67BE95966}" destId="{2BF00EF8-5664-4541-A713-DC62BD33BB90}" srcOrd="13" destOrd="0" presId="urn:microsoft.com/office/officeart/2005/8/layout/default"/>
    <dgm:cxn modelId="{F41DA682-CFC9-4EBC-9A4A-A578AFB42939}" type="presParOf" srcId="{A3ED5D22-2493-2E4F-B1AD-5DF67BE95966}" destId="{EF26CD14-51D5-4F4C-A73E-1E2F76A3202E}" srcOrd="14" destOrd="0" presId="urn:microsoft.com/office/officeart/2005/8/layout/default"/>
    <dgm:cxn modelId="{472648E8-5024-4C08-9CA4-511434E34E07}" type="presParOf" srcId="{A3ED5D22-2493-2E4F-B1AD-5DF67BE95966}" destId="{DE0960D4-610F-7442-B5C8-4BE7023A881E}" srcOrd="15" destOrd="0" presId="urn:microsoft.com/office/officeart/2005/8/layout/default"/>
    <dgm:cxn modelId="{B45CE141-1BB8-4918-8FDC-9E5B4B4F3AAC}" type="presParOf" srcId="{A3ED5D22-2493-2E4F-B1AD-5DF67BE95966}" destId="{8293851A-CED2-7A44-9567-4198A2A1CE6E}" srcOrd="16" destOrd="0" presId="urn:microsoft.com/office/officeart/2005/8/layout/default"/>
    <dgm:cxn modelId="{1D514125-EDC2-47CC-933F-BFD32BAEE738}" type="presParOf" srcId="{A3ED5D22-2493-2E4F-B1AD-5DF67BE95966}" destId="{AEEABEB3-69A5-F847-9BE8-F60EEA9AD090}" srcOrd="17" destOrd="0" presId="urn:microsoft.com/office/officeart/2005/8/layout/default"/>
    <dgm:cxn modelId="{C9E0AE1C-A717-4C4C-B371-C4938B1A2E75}" type="presParOf" srcId="{A3ED5D22-2493-2E4F-B1AD-5DF67BE95966}" destId="{86184C1E-5760-2143-B61A-D32D6CD1A089}" srcOrd="18" destOrd="0" presId="urn:microsoft.com/office/officeart/2005/8/layout/default"/>
    <dgm:cxn modelId="{C7AEAC5E-73F5-4D28-9B5C-AA17EDB5F5F9}" type="presParOf" srcId="{A3ED5D22-2493-2E4F-B1AD-5DF67BE95966}" destId="{7E9839E9-F9E3-4BC1-B529-29F0CD913D6B}" srcOrd="19" destOrd="0" presId="urn:microsoft.com/office/officeart/2005/8/layout/default"/>
    <dgm:cxn modelId="{C2898477-BC3E-4588-9B77-7E5608386306}" type="presParOf" srcId="{A3ED5D22-2493-2E4F-B1AD-5DF67BE95966}" destId="{3662B5C6-21DE-4641-B073-F7AB438419B9}" srcOrd="20" destOrd="0" presId="urn:microsoft.com/office/officeart/2005/8/layout/default"/>
    <dgm:cxn modelId="{968654C7-BF4A-4F55-B0A2-2D7CE67EE7F4}" type="presParOf" srcId="{A3ED5D22-2493-2E4F-B1AD-5DF67BE95966}" destId="{C97FAFDC-759F-44E7-AD7C-0340C037556E}" srcOrd="21" destOrd="0" presId="urn:microsoft.com/office/officeart/2005/8/layout/default"/>
    <dgm:cxn modelId="{19D996A2-962F-4AA1-BDF5-593B38E6FE1E}" type="presParOf" srcId="{A3ED5D22-2493-2E4F-B1AD-5DF67BE95966}" destId="{7C48CA8A-2766-47A1-BDCF-1D0B09EA7FB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272B7-47D0-FF43-B124-788987796711}">
      <dsp:nvSpPr>
        <dsp:cNvPr id="0" name=""/>
        <dsp:cNvSpPr/>
      </dsp:nvSpPr>
      <dsp:spPr>
        <a:xfrm>
          <a:off x="0" y="349303"/>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Measure impact on attendance and DNA rates </a:t>
          </a:r>
          <a:endParaRPr lang="en-US" sz="1200" kern="1200" dirty="0"/>
        </a:p>
      </dsp:txBody>
      <dsp:txXfrm>
        <a:off x="0" y="349303"/>
        <a:ext cx="1915279" cy="1149167"/>
      </dsp:txXfrm>
    </dsp:sp>
    <dsp:sp modelId="{43E0614D-EC28-9D4C-ADF7-20438129460A}">
      <dsp:nvSpPr>
        <dsp:cNvPr id="0" name=""/>
        <dsp:cNvSpPr/>
      </dsp:nvSpPr>
      <dsp:spPr>
        <a:xfrm>
          <a:off x="4181190" y="4437997"/>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Light" panose="020F0302020204030204"/>
            </a:rPr>
            <a:t>Use of locality and ward data to inform early intervention and prevention </a:t>
          </a:r>
          <a:r>
            <a:rPr lang="en-US" sz="1200" kern="1200" dirty="0" err="1">
              <a:latin typeface="Calibri Light" panose="020F0302020204030204"/>
            </a:rPr>
            <a:t>programmes</a:t>
          </a:r>
          <a:r>
            <a:rPr lang="en-US" sz="1200" kern="1200" dirty="0">
              <a:latin typeface="Calibri Light" panose="020F0302020204030204"/>
            </a:rPr>
            <a:t> across West Lothian HSCP</a:t>
          </a:r>
          <a:endParaRPr lang="en-US" sz="1200" kern="1200" dirty="0"/>
        </a:p>
      </dsp:txBody>
      <dsp:txXfrm>
        <a:off x="4181190" y="4437997"/>
        <a:ext cx="1915279" cy="1149167"/>
      </dsp:txXfrm>
    </dsp:sp>
    <dsp:sp modelId="{8F4C6490-C784-BA43-A190-2EB7245478CC}">
      <dsp:nvSpPr>
        <dsp:cNvPr id="0" name=""/>
        <dsp:cNvSpPr/>
      </dsp:nvSpPr>
      <dsp:spPr>
        <a:xfrm>
          <a:off x="4213615" y="349303"/>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Monitoring uptake from minority groups where possible. Considerations around unreliable/lack of data for accurate evaluation. </a:t>
          </a:r>
          <a:endParaRPr lang="en-US" sz="1200" kern="1200" dirty="0"/>
        </a:p>
      </dsp:txBody>
      <dsp:txXfrm>
        <a:off x="4213615" y="349303"/>
        <a:ext cx="1915279" cy="1149167"/>
      </dsp:txXfrm>
    </dsp:sp>
    <dsp:sp modelId="{D6917906-DD62-A342-B3E1-28DF91869DB9}">
      <dsp:nvSpPr>
        <dsp:cNvPr id="0" name=""/>
        <dsp:cNvSpPr/>
      </dsp:nvSpPr>
      <dsp:spPr>
        <a:xfrm>
          <a:off x="0" y="1689999"/>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Feedback from service users (this might include GP Practice surveys or feedback via patient representative groups)</a:t>
          </a:r>
          <a:endParaRPr lang="en-US" sz="1200" kern="1200" dirty="0"/>
        </a:p>
      </dsp:txBody>
      <dsp:txXfrm>
        <a:off x="0" y="1689999"/>
        <a:ext cx="1915279" cy="1149167"/>
      </dsp:txXfrm>
    </dsp:sp>
    <dsp:sp modelId="{50F84478-8EF7-764B-8E14-BA4338EB08E3}">
      <dsp:nvSpPr>
        <dsp:cNvPr id="0" name=""/>
        <dsp:cNvSpPr/>
      </dsp:nvSpPr>
      <dsp:spPr>
        <a:xfrm>
          <a:off x="2106808" y="1689999"/>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Decrease in cost of invitations over time</a:t>
          </a:r>
          <a:endParaRPr lang="en-US" sz="1200" kern="1200" dirty="0"/>
        </a:p>
      </dsp:txBody>
      <dsp:txXfrm>
        <a:off x="2106808" y="1689999"/>
        <a:ext cx="1915279" cy="1149167"/>
      </dsp:txXfrm>
    </dsp:sp>
    <dsp:sp modelId="{5276CC1F-24EA-2248-A002-DD57408DABEC}">
      <dsp:nvSpPr>
        <dsp:cNvPr id="0" name=""/>
        <dsp:cNvSpPr/>
      </dsp:nvSpPr>
      <dsp:spPr>
        <a:xfrm>
          <a:off x="4213615" y="1689999"/>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Outcomes of the test (early diagnosis)</a:t>
          </a:r>
          <a:endParaRPr lang="en-US" sz="1200" kern="1200" dirty="0"/>
        </a:p>
      </dsp:txBody>
      <dsp:txXfrm>
        <a:off x="4213615" y="1689999"/>
        <a:ext cx="1915279" cy="1149167"/>
      </dsp:txXfrm>
    </dsp:sp>
    <dsp:sp modelId="{800D0605-1AEB-5B42-AFD2-51BBD8557DCB}">
      <dsp:nvSpPr>
        <dsp:cNvPr id="0" name=""/>
        <dsp:cNvSpPr/>
      </dsp:nvSpPr>
      <dsp:spPr>
        <a:xfrm>
          <a:off x="0" y="3030695"/>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Number of text messages opened by smear completed</a:t>
          </a:r>
          <a:endParaRPr lang="en-US" sz="1200" kern="1200" dirty="0"/>
        </a:p>
      </dsp:txBody>
      <dsp:txXfrm>
        <a:off x="0" y="3030695"/>
        <a:ext cx="1915279" cy="1149167"/>
      </dsp:txXfrm>
    </dsp:sp>
    <dsp:sp modelId="{EF26CD14-51D5-4F4C-A73E-1E2F76A3202E}">
      <dsp:nvSpPr>
        <dsp:cNvPr id="0" name=""/>
        <dsp:cNvSpPr/>
      </dsp:nvSpPr>
      <dsp:spPr>
        <a:xfrm>
          <a:off x="2106808" y="3030695"/>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Measuring preference or support need recorded by smear completed</a:t>
          </a:r>
          <a:endParaRPr lang="en-US" sz="1200" kern="1200" dirty="0"/>
        </a:p>
      </dsp:txBody>
      <dsp:txXfrm>
        <a:off x="2106808" y="3030695"/>
        <a:ext cx="1915279" cy="1149167"/>
      </dsp:txXfrm>
    </dsp:sp>
    <dsp:sp modelId="{8293851A-CED2-7A44-9567-4198A2A1CE6E}">
      <dsp:nvSpPr>
        <dsp:cNvPr id="0" name=""/>
        <dsp:cNvSpPr/>
      </dsp:nvSpPr>
      <dsp:spPr>
        <a:xfrm>
          <a:off x="4213615" y="3030695"/>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Decreased recall backlog </a:t>
          </a:r>
          <a:endParaRPr lang="en-US" sz="1200" kern="1200" dirty="0"/>
        </a:p>
      </dsp:txBody>
      <dsp:txXfrm>
        <a:off x="4213615" y="3030695"/>
        <a:ext cx="1915279" cy="1149167"/>
      </dsp:txXfrm>
    </dsp:sp>
    <dsp:sp modelId="{86184C1E-5760-2143-B61A-D32D6CD1A089}">
      <dsp:nvSpPr>
        <dsp:cNvPr id="0" name=""/>
        <dsp:cNvSpPr/>
      </dsp:nvSpPr>
      <dsp:spPr>
        <a:xfrm>
          <a:off x="0" y="4339307"/>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Key experience indicators for each stage of the user journey</a:t>
          </a:r>
          <a:endParaRPr lang="en-US" sz="1200" kern="1200" dirty="0"/>
        </a:p>
      </dsp:txBody>
      <dsp:txXfrm>
        <a:off x="0" y="4339307"/>
        <a:ext cx="1915279" cy="1149167"/>
      </dsp:txXfrm>
    </dsp:sp>
    <dsp:sp modelId="{3662B5C6-21DE-4641-B073-F7AB438419B9}">
      <dsp:nvSpPr>
        <dsp:cNvPr id="0" name=""/>
        <dsp:cNvSpPr/>
      </dsp:nvSpPr>
      <dsp:spPr>
        <a:xfrm>
          <a:off x="2074286" y="363760"/>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Reduced missed appointments</a:t>
          </a:r>
          <a:endParaRPr lang="en-US" sz="1200" kern="1200" dirty="0"/>
        </a:p>
      </dsp:txBody>
      <dsp:txXfrm>
        <a:off x="2074286" y="363760"/>
        <a:ext cx="1915279" cy="1149167"/>
      </dsp:txXfrm>
    </dsp:sp>
    <dsp:sp modelId="{7C48CA8A-2766-47A1-BDCF-1D0B09EA7FB4}">
      <dsp:nvSpPr>
        <dsp:cNvPr id="0" name=""/>
        <dsp:cNvSpPr/>
      </dsp:nvSpPr>
      <dsp:spPr>
        <a:xfrm>
          <a:off x="2017766" y="4315209"/>
          <a:ext cx="1915279" cy="1149167"/>
        </a:xfrm>
        <a:prstGeom prst="rect">
          <a:avLst/>
        </a:prstGeom>
        <a:solidFill>
          <a:srgbClr val="1D5A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Light" panose="020F0302020204030204"/>
            </a:rPr>
            <a:t>Greater understanding of locality uptake resulting in targeted interventions</a:t>
          </a:r>
          <a:endParaRPr lang="en-US" sz="1200" kern="1200" dirty="0"/>
        </a:p>
      </dsp:txBody>
      <dsp:txXfrm>
        <a:off x="2017766" y="4315209"/>
        <a:ext cx="1915279" cy="11491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7:09:45.590"/>
    </inkml:context>
    <inkml:brush xml:id="br0">
      <inkml:brushProperty name="width" value="0.05" units="cm"/>
      <inkml:brushProperty name="height" value="0.05" units="cm"/>
      <inkml:brushProperty name="color" value="#FDD6D1"/>
    </inkml:brush>
  </inkml:definitions>
  <inkml:trace contextRef="#ctx0" brushRef="#br0">1 0 24575,'0'16'0,"0"12"0,0 14 0,0 11 0,0 12 0,0 2 0,0 4 0,0 6 0,0 0 0,0 0 0,0 2 0,0-7 0,0-6 0,0-5 0,0-2 0,0-1 0,0-2 0,0-4 0,0-10 0,0-3 0,0-3 0,0 1 0,0 3 0,0 4 0,0 0 0,0 1 0,0 4 0,0 2 0,0 3 0,0 5 0,0-1 0,0-1 0,0-6 0,0-7 0,0-3 0,0-4 0,0 1 0,0 1 0,0 1 0,0 1 0,0 2 0,0-2 0,0 0 0,0-1 0,0-3 0,0 0 0,0 1 0,0-1 0,0 2 0,0-1 0,0-1 0,2-1 0,1-1 0,0-1 0,-1-2 0,-2-1 0,2 1 0,0 2 0,2 2 0,-2-3 0,2 1 0,-1 1 0,1-3 0,1 1 0,-1-5 0,1 3 0,0 3 0,0 5 0,1 3 0,0 3 0,-1 2 0,1-3 0,-2-1 0,1-3 0,-1-2 0,0 0 0,-1 0 0,0-2 0,0-3 0,2-1 0,0 10 0,0-12 0,0 13 0,1-14 0,-1 9 0,0 3 0,0 3 0,1 2 0,0 1 0,-1-4 0,1-5 0,-3-4 0,1 0 0,-1 4 0,0 2 0,-1 4 0,0 6 0,2 3 0,-1 2 0,0-4 0,-2-6 0,-1-3 0,1 2 0,2 3 0,1 4 0,-2 0 0,-1-5 0,-1-4 0,0-3 0,0-5 0,0 3 0,0-4 0,0 0 0,0 9 0,0-17 0,0 15 0,0-15 0,0 9 0,0 1 0,0 0 0,0-2 0,0 3 0,0 6 0,0 6 0,0 6 0,0 4 0,1 5 0,1 1 0,2 2 0,0 0 0,1-6 0,-2-6 0,2-11 0,-1-7 0,-1-3 0,1-1 0,-1 2 0,0 3 0,0 1 0,0 2 0,0 15 0,2-19 0,0 19 0,-1-21 0,2 11 0,-1 2 0,0 1 0,1 1 0,1 0 0,2 6 0,2 7 0,3 5 0,-1 3 0,2-4 0,-1-4 0,2-3 0,1-6 0,-3-7 0,-2-8 0,-2-5 0,-2-1 0,2 3 0,-2-1 0,-1-1 0,0 1 0,-1 3 0,0 6 0,0 6 0,-2 0 0,-1-2 0,-2-1 0,-1-2 0,0-1 0,0-5 0,0-2 0,0-2 0,0-1 0,0 1 0,0 1 0,0 2 0,0 2 0,0 2 0,0-3 0,0-4 0,-2-1 0,-1-2 0,0 0 0,-2 3 0,1 4 0,-1 0 0,0-2 0,2-2 0,-1-6 0,1 0 0,-1 0 0,-3 0 0,1 9 0,1-12 0,2 11 0,1-10 0,-1 8 0,0 0 0,1 0 0,2-4 0,0-5 0,0-1 0,0-4 0,0-1 0,0-3 0,0 1 0,1 3 0,2 4 0,1 3 0,2-1 0,0-1 0,-1-4 0,1-3 0,-2 0 0,-2-1 0,0 0 0,1-2 0,-1-3 0,1-2 0,-1-6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7:09:48.057"/>
    </inkml:context>
    <inkml:brush xml:id="br0">
      <inkml:brushProperty name="width" value="0.05" units="cm"/>
      <inkml:brushProperty name="height" value="0.05" units="cm"/>
      <inkml:brushProperty name="color" value="#FDD6D1"/>
    </inkml:brush>
  </inkml:definitions>
  <inkml:trace contextRef="#ctx0" brushRef="#br0">0 1 24575,'18'0'0,"10"3"0,13 6 0,8 7 0,-3 5 0,1 5 0,-6 0 0,-2 3 0,0 0 0,-2 1 0,-5 3 0,-2-2 0,-6 0 0,-5-5 0,0 3 0,-8-14 0,-1 4 0,-1-12 0,6 5 0,-6-4 0,1 3 0,-6-4 0,2 0 0,3-1 0,0 1 0,-1-1 0,-1-2 0,1-1 0,-2-5 0,-1-2 0,-3-11 0,-2 5 0,0-10 0,2 5 0,3-9 0,6-4 0,11-2 0,6 1 0,1 5 0,0 4 0,-6 0 0,-3 4 0,-7 6 0,-1 5 0,-7 5 0,8-3 0,10-5 0,11-6 0,8-4 0,-3 1 0,-6 2 0,-8 7 0,-7 4 0,1 2 0,-9 2 0,2 0 0,-6 0 0,1 0 0,-2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7:32:54.369"/>
    </inkml:context>
    <inkml:brush xml:id="br0">
      <inkml:brushProperty name="width" value="0.2" units="cm"/>
      <inkml:brushProperty name="height" value="0.2" units="cm"/>
      <inkml:brushProperty name="color" value="#FDD6D1"/>
    </inkml:brush>
  </inkml:definitions>
  <inkml:trace contextRef="#ctx0" brushRef="#br0">0 0 24575,'39'4'0,"20"19"0,20 19 0,-2 12 0,-38-20 0,-2 4 0,3 7 0,-1 2 0,4 2 0,0 0 0,1 3 0,0-3 0,-8-8 0,-3-4 0,9 11 0,-15-14 0,-10-12 0,-1-5 0,4-6 0,1 1 0,4 0 0,2 2 0,-2 1 0,2 0 0,-3 0 0,1-1 0,0 1 0,2 1 0,1 2 0,1 0 0,2 2 0,0 0 0,-1 1 0,1 0 0,0-1 0,-1 0 0,-2-2 0,-3-1 0,-2 0 0,0 0 0,-1 1 0,3 0 0,0-2 0,0-1 0,2 0 0,-2-1 0,2 1 0,4 1 0,5-1 0,6 2 0,2-1 0,0 1 0,-3-1 0,-1 0 0,-3-1 0,-3-2 0,0-3 0,-2-2 0,-2 0 0,4 0 0,-1 0 0,4-1 0,1 1 0,1-1 0,0-2 0,-1 0 0,-2 0 0,0 1 0,2 0 0,0-1 0,2-2 0,0 1 0,-4 1 0,-3-2 0,-2-1 0,3-1 0,1-1 0,1 0 0,1 0 0,2 0 0,4 0 0,2 0 0,-1 0 0,-1 0 0,-3 0 0,1 0 0,2 0 0,1 0 0,-1 0 0,-4 0 0,-5 0 0,-5 0 0,-2 0 0,-2 2 0,-3 1 0,2 0 0,-1 1 0,0-1 0,0 1 0,-1 0 0,3 1 0,3 2 0,2 1 0,1 2 0,-2 0 0,-1 1 0,-4-1 0,-5-3 0,-2 0 0,-3 1 0,0-1 0,0 0 0,0-1 0,-2 0 0,-1 0 0,0 0 0,1 0 0,2 0 0,0 0 0,0-1 0,2 3 0,-6-3 0,3 4 0,-4-4 0,3 2 0,2 2 0,-1 0 0,1 2 0,0 0 0,-1 1 0,-2 2 0,-1 0 0,-3-1 0,1 4 0,-1 2 0,2 4 0,1 3 0,-3-1 0,1 0 0,-3-2 0,-1-4 0,0 0 0,0-1 0,1-1 0,-2 2 0,-1-1 0,1-2 0,-1 0 0,1-2 0,1 0 0,0 3 0,1 0 0,2 0 0,-2-1 0,-1-2 0,0 0 0,-1-1 0,1 1 0,0 0 0,-2 0 0,2 0 0,-1 0 0,1 2 0,0 1 0,-1 3 0,1 0 0,0-3 0,0 2 0,1 0 0,0-4 0,2 8 0,-1-3 0,1 4 0,-2 0 0,-2-4 0,2 0 0,-2 2 0,0 0 0,-1 1 0,0 0 0,1 3 0,2 2 0,0 3 0,-1 0 0,1 3 0,-2 1 0,0-4 0,0-2 0,0-7 0,-1-1 0,1-1 0,-3-3 0,0-1 0,0-3 0,0 0 0,0 1 0,0 0 0,2 3 0,0-1 0,1 1 0,-1 0 0,0-1 0,1 0 0,0 1 0,1 0 0,-1-1 0,2-2 0,-1 3 0,-1-8 0,0 5 0,0-7 0,-1 3 0,1 1 0,-2 0 0,1-1 0,1 2 0,1-2 0,0 1 0,-2 0 0,4-1 0,-5 0 0,5 1 0,-4-3 0,1 2 0,0-2 0,0 0 0,0 0 0,-1 0 0,1 1 0,-1 0 0,2 1 0,1-1 0,-2 3 0,1-4 0,-1 2 0,0-6 0,-1 4 0,-2 1 0,3 6 0,1 6 0,4 8 0,3 6 0,0 6 0,3 6 0,0 1 0,2 6 0,10 12 0,-11-24 0,9 14 0,-9-29 0,3 6 0,2-5 0,0-5 0,-3-4 0,0-3 0,0-2 0,0 0 0,3 1 0,2 0 0,-3-1 0,2 1 0,2 0 0,0-1 0,5 2 0,0-1 0,2 3 0,2-1 0,-2-1 0,9 6 0,9 5 0,10 7 0,10 4 0,0-2 0,10 2 0,-26-10 0,15 4 0,-27-11 0,11 4 0,-1-2 0,-3-1 0,0 1 0,-3-1 0,1 2 0,0-2 0,-4-3 0,0 0 0,-2-3 0,1 0 0,0 0 0,4 0 0,0 1 0,1-3 0,2 0 0,-2-2 0,-2-2 0,-1 0 0,-3-2 0,-3-2 0,-3-4 0,-4-1 0,-4-1 0,1 0 0,2 0 0,2 0 0,1 0 0,0-1 0,-1-4 0,4-4 0,0-2 0,1-1 0,-2 1 0,-2 0 0,0-2 0,-1 1 0,0-1 0,-2 1 0,0-1 0,-1 0 0,-3-3 0,1-1 0,-5 2 0,-1 0 0,-3 1 0,-2 0 0,0-4 0,1-3 0,0 2 0,-4 2 0,-2 3 0,-2-6 0,-1-5 0,1-7 0,1-5 0,0 2 0,-2 3 0,-4 4 0,-1 5 0,-1 3 0,0 3 0,0-2 0,0-9 0,0-9 0,0-9 0,0-5 0,0 1 0,-5-5 0,-3-4 0,-3 0 0,-3 2 0,2 3 0,-2 6 0,1 1 0,-1 3 0,-1 5 0,1 6 0,3 9 0,2 5 0,2 3 0,-2-1 0,-3-4 0,-1-5 0,-2-2 0,0-2 0,0-1 0,2 0 0,0 3 0,1 3 0,0 0 0,-3 0 0,0 0 0,2 0 0,1 3 0,0 1 0,0 3 0,-2-1 0,-3 0 0,0-3 0,-1-2 0,-1-1 0,0-1 0,-1 1 0,-4-2 0,-4-1 0,-4-4 0,-7 0 0,-5-1 0,-3-1 0,-4 1 0,-3-1 0,-13-14 0,18 21 0,-22-14 0,22 21 0,-13-4 0,3 2 0,5 3 0,-1 2 0,5 2 0,0 2 0,2 5 0,3 2 0,3 1 0,5 2 0,-2 1 0,-3 0 0,-3 2 0,-7 0 0,0 0 0,-8 0 0,-2 0 0,0 1 0,-9 4 0,4 5 0,1 4 0,10 4 0,14-2 0,3 0 0,7-1 0,-3 6 0,-3 2 0,2 0 0,0-1 0,8-7 0,3-1 0,-1 1 0,2 1 0,-4 2 0,2 3 0,-1 0 0,1-2 0,6-2 0,2-3 0,3 3 0,0 2 0,-2 4 0,-1 0 0,0 0 0,2-1 0,3 1 0,2-1 0,1 1 0,3-3 0,0-3 0,2-1 0,0-3 0,-1 1 0,-1 0 0,0 0 0,2 2 0,0 0 0,-1 4 0,-2 3 0,0 2 0,1 6 0,2 6 0,2 5 0,2 4 0,1-3 0,0 0 0,0 0 0,1 0 0,3-1 0,4-6 0,3-5 0,1-4 0,0-2 0,2 1 0,1 0 0,2 3 0,2 2 0,2 1 0,3 1 0,0-2 0,3 0 0,4-3 0,4 1 0,3-1 0,3 0 0,0 1 0,1-3 0,2-1 0,3-1 0,-3-3 0,-5-3 0,4 4 0,10 6 0,8 4 0,4 1 0,-7-6 0,-8-4 0,-3-1 0,0-1 0,-2-2 0,-1-1 0,-2-2 0,-5 0 0,-4-1 0,-3 1 0,3-3 0,1 0 0,1 0 0,-1 0 0,-2 1 0,-1 2 0,0-1 0,2-2 0,3 0 0,2 0 0,1 0 0,-1 3 0,-3-1 0,-1-2 0,-2-3 0,-3-2 0,-2-1 0,-2-1 0,0-1 0,2 0 0,2-2 0,4 1 0,3 1 0,4-2 0,4 0 0,0-3 0,2 0 0,-3 0 0,-1 0 0,-1 0 0,-4 0 0,-1 0 0,-2 0 0,-2-3 0,-2-2 0,-2-4 0,0-4 0,-4-1 0,4 1 0,-10-1 0,5-2 0,-8 1 0,2-7 0,2-2 0,-1-2 0,-1-1 0,1-3 0,-1-7 0,-5 8 0,9-28 0,-2-1 0,8-25 0,1-13 0,-16 47 0,-1 0 0,1-3 0,-1-1 0,0 3 0,-2 0 0,9-43 0,-6 13 0,-5 11 0,-5 9 0,-2 8 0,0 9 0,-4 3 0,-7-2 0,-5-2 0,-8-14 0,5 15 0,-6-17 0,5 22 0,-5-11 0,3 4 0,1 4 0,1 4 0,2 3 0,-2 4 0,2 1 0,-1 2 0,-3-1 0,-1-1 0,-2-1 0,-3 3 0,2 1 0,-1 4 0,-4 3 0,-2 0 0,-4 3 0,-3 0 0,-1 0 0,1 0 0,3 3 0,3 1 0,2 1 0,4 3 0,2 1 0,1 2 0,0-2 0,-3-1 0,-2 1 0,-4 0 0,-5 3 0,-7 1 0,-8 0 0,-5 3 0,-9 0 0,1 0 0,2 0 0,-1 0 0,10 0 0,4 0 0,1 3 0,11 0 0,7 1 0,-1 1 0,-6 3 0,-9 4 0,-12 3 0,2 0 0,10-3 0,-4 1 0,6-1 0,3-4 0,4 0 0,9-2 0,3 2 0,2 2 0,0 3 0,-3 1 0,-6 4 0,-5 2 0,-1 1 0,1 2 0,5-2 0,4-1 0,6-2 0,5-5 0,5-4 0,-5 1 0,2 0 0,-6 3 0,1 2 0,5-1 0,1-3 0,1 1 0,-1 0 0,-1 0 0,-1 3 0,0 1 0,6-3 0,-5 6 0,6-1 0,-4 8 0,-1 4 0,2 1 0,1 2 0,0 7 0,2 5 0,3 4 0,3-6 0,3-7 0,3 3 0,0 0 0,0 1 0,0-1 0,3-8 0,3-3 0,2 0 0,2-1 0,0 1 0,0 1 0,1-2 0,1-2 0,1-3 0,1-3 0,-3-4 0,-1-5 0,3 5 0,6 7 0,7 7 0,8 5 0,3-2 0,2-2 0,2-3 0,2-2 0,2-3 0,4-1 0,2-2 0,1-2 0,9 1 0,11 3 0,12 2 0,9 0 0,4 0 0,-1-1 0,-4 1 0,-8 0 0,-8-2 0,-8-3 0,-2 0 0,-2 0 0,-3 0 0,-2-3 0,-4-1 0,-4-1 0,4 2 0,4 2 0,10 1 0,6 1 0,6 0 0,3-1 0,5 2 0,2-1 0,2 1 0,-1 2 0,-3 1 0,-4-1 0,-7-2 0,-4-4 0,-10-4 0,-4-3 0,-8-3 0,-1-3 0,0-2 0,3-1 0,7 0 0,5 0 0,7 0 0,5 0 0,1 0 0,3 0 0,-1 0 0,0 0 0,1 0 0,0 0 0,5 0 0,-1 0 0,4 0 0,-10 0 0,4 3 0,1 2 0,-4 1 0,0 2 0,-17-2 0,-10 1 0,-6 1 0,-4 1 0,-3-1 0,-5-2 0,-2-1 0,-3-1 0,-1 1 0,0-1 0,-2-1 0,0 2 0,0-2 0,1 0 0,2 2 0,0-2 0,-1 3 0,1 0 0,0 2 0,2 2 0,-1 2 0,-4-1 0,-4 1 0,-8 0 0,2-1 0,-1 1 0,0-1 0,2 1 0,1 2 0,4 3 0,2 4 0,0 5 0,-3 4 0,0-2 0,-4 0 0,-1-1 0,-2 1 0,-1 0 0,-1-4 0,-1-4 0,-5-4 0,-1-2 0,-2 0 0,-1 0 0,4 3 0,2 5 0,3 5 0,0 6 0,-2-1 0,1 1 0,2 0 0,0-1 0,0-1 0,-2-3 0,1-1 0,1 1 0,4 10 0,-4-14 0,5 7 0,-2-11 0,6 8 0,7 5 0,4 4 0,4 0 0,7 5 0,6 7 0,7 7 0,6 9 0,3 6 0,-30-32 0,-1 1 0,1 2 0,0 0 0,-1 2 0,0 0 0,0-2 0,-2 0 0,27 35 0,-4-4 0,-5-8 0,-6-4 0,-2-5 0,-2-2 0,3-1 0,1 0 0,6 1 0,2 1 0,2-3 0,4-2 0,-3-2 0,2-4 0,1-5 0,-3-4 0,5-5 0,4-4 0,4 1 0,7 0 0,5-2 0,6 0 0,3-3 0,-1-2 0,-6-4 0,-12-4 0,-7-6 0,-3-4 0,0-2 0,4 0 0,-1 0 0,-5 0 0,-7 0 0,-9 0 0,-8 0 0,-3-3 0,-3-3 0,5-6 0,4-3 0,13-5 0,11-3 0,3-2 0,11-7 0,-6 2 0,0-1 0,-5 1 0,-15 6-3277,-9 3 0,-17 7 3047,-10 7 230,-4 1 0,-3-1 0,-1 2 0,-2-5 0,-5 4 3276,0-1 0,3-2-3044,-1-2-232,1-2 0,-1-1 0,0-2 0,2-1 0,1-1 0,2-2 0,0 2 0,2-1 0,-1 8 0,2-3 0,-3 2 0,2-9 0,3-4 0,1-3 0,2 2 0,0 1 0,-1 2 0,-2 3 0,-4 4 0,-1 2 0,-1-3 0,1-5 0,4-8 0,0-7 0,2-5 0,-1-5 0,-2-1 0,1-1 0,-4 7 0,-1 6 0,-4 10 0,0 5 0,1 5 0,-1 3 0,0 2 0,-1 1 0,-1 1 0,0 2 0,0 0 0,0 0 0,0 1 0,0-1 0,0 0 0,0 2 0,0-3 0,0-7 0,0-10 0,0-20 0,1-11 0,4-11 0,5 1 0,-1 8 0,2 6 0,-2 10 0,0 8 0,2 5 0,2 10 0,0 4 0,4 4 0,-7 4 0,5-2 0,0 2 0,9-3 0,12-2 0,10-3 0,9-2 0,11 0 0,4-2 0,0 4 0,0 2 0,-4 5 0,-9 3 0,-8 2 0,-12 1 0,-11 2 0,-4 0 0,-9 0 0,-3 0 0,-7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2T17:33:13.285"/>
    </inkml:context>
    <inkml:brush xml:id="br0">
      <inkml:brushProperty name="width" value="0.2" units="cm"/>
      <inkml:brushProperty name="height" value="0.2" units="cm"/>
      <inkml:brushProperty name="color" value="#FDD6D1"/>
    </inkml:brush>
  </inkml:definitions>
  <inkml:trace contextRef="#ctx0" brushRef="#br0">1 1 24575,'39'24'0,"12"12"0,3 13 0,10 6 0,-2-4 0,-15-14 0,-11-6 0,-10-9 0,-5-7 0,-2 0 0,-7-7 0,-1 0 0,1 1 0,4 0 0,9 3 0,7 4 0,1 3 0,-2 5 0,-8 2 0,-5-2 0,-7-10 0,2-2 0,-5-7 0,-1 2 0,-2 0 0,-2-1 0,2-1 0,0 2 0,3 4 0,1 1 0,3 3 0,5 2 0,-5-4 0,7 6 0,-5-4 0,3 4 0,-1 0 0,-4-2 0,-2-5 0,-3-4 0,-1-5 0,-1-3 0,-2 9 0,-1 12 0,-2 15 0,0 7 0,0 4 0,-5-5 0,-1 2 0,-3 2 0,1-2 0,2-3 0,1-1 0,0 0 0,0 5 0,0 7 0,0 3 0,0 0 0,-2 9 0,2-24 0,-1 12 0,0-23 0,0 2 0,0-2 0,2-4 0,-1-4 0,0 0 0,1-8 0,2-4 0,-2-3 0,0-2 0,-5 2 0,1 2 0,-3 7 0,1 2 0,0 0 0,2-1 0,2-4 0,2-5 0,2-3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E09CE-A018-3549-9ADF-73B960A30D24}" type="datetimeFigureOut">
              <a:rPr lang="en-GB" smtClean="0"/>
              <a:t>28/07/2023</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BF40E-3FE2-9F4C-B961-D9A162D06BAF}" type="slidenum">
              <a:rPr lang="en-GB" smtClean="0"/>
              <a:t>‹#›</a:t>
            </a:fld>
            <a:endParaRPr lang="en-GB"/>
          </a:p>
        </p:txBody>
      </p:sp>
    </p:spTree>
    <p:extLst>
      <p:ext uri="{BB962C8B-B14F-4D97-AF65-F5344CB8AC3E}">
        <p14:creationId xmlns:p14="http://schemas.microsoft.com/office/powerpoint/2010/main" val="184432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5BF40E-3FE2-9F4C-B961-D9A162D06BAF}" type="slidenum">
              <a:rPr lang="en-GB" smtClean="0"/>
              <a:t>38</a:t>
            </a:fld>
            <a:endParaRPr lang="en-GB"/>
          </a:p>
        </p:txBody>
      </p:sp>
    </p:spTree>
    <p:extLst>
      <p:ext uri="{BB962C8B-B14F-4D97-AF65-F5344CB8AC3E}">
        <p14:creationId xmlns:p14="http://schemas.microsoft.com/office/powerpoint/2010/main" val="272935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c930e48ce_0_499:notes"/>
          <p:cNvSpPr txBox="1">
            <a:spLocks noGrp="1"/>
          </p:cNvSpPr>
          <p:nvPr>
            <p:ph type="body" idx="1"/>
          </p:nvPr>
        </p:nvSpPr>
        <p:spPr>
          <a:xfrm>
            <a:off x="1023463" y="3374430"/>
            <a:ext cx="8187600" cy="3196800"/>
          </a:xfrm>
          <a:prstGeom prst="rect">
            <a:avLst/>
          </a:prstGeom>
          <a:noFill/>
          <a:ln>
            <a:noFill/>
          </a:ln>
        </p:spPr>
        <p:txBody>
          <a:bodyPr spcFirstLastPara="1" wrap="square" lIns="94775" tIns="47375" rIns="94775" bIns="47375" anchor="t" anchorCtr="0">
            <a:noAutofit/>
          </a:bodyPr>
          <a:lstStyle/>
          <a:p>
            <a:pPr marL="0" lvl="0" indent="0" algn="l" rtl="0">
              <a:lnSpc>
                <a:spcPct val="100000"/>
              </a:lnSpc>
              <a:spcBef>
                <a:spcPts val="0"/>
              </a:spcBef>
              <a:spcAft>
                <a:spcPts val="0"/>
              </a:spcAft>
              <a:buSzPts val="1400"/>
              <a:buNone/>
            </a:pPr>
            <a:endParaRPr/>
          </a:p>
        </p:txBody>
      </p:sp>
      <p:sp>
        <p:nvSpPr>
          <p:cNvPr id="497" name="Google Shape;497;gac930e48ce_0_499:notes"/>
          <p:cNvSpPr>
            <a:spLocks noGrp="1" noRot="1" noChangeAspect="1"/>
          </p:cNvSpPr>
          <p:nvPr>
            <p:ph type="sldImg" idx="2"/>
          </p:nvPr>
        </p:nvSpPr>
        <p:spPr>
          <a:xfrm>
            <a:off x="4194175" y="531813"/>
            <a:ext cx="1846263" cy="26654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05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154"/>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662"/>
            </a:lvl1pPr>
            <a:lvl2pPr marL="316520" indent="0" algn="ctr">
              <a:buNone/>
              <a:defRPr sz="1385"/>
            </a:lvl2pPr>
            <a:lvl3pPr marL="633039" indent="0" algn="ctr">
              <a:buNone/>
              <a:defRPr sz="1246"/>
            </a:lvl3pPr>
            <a:lvl4pPr marL="949559" indent="0" algn="ctr">
              <a:buNone/>
              <a:defRPr sz="1108"/>
            </a:lvl4pPr>
            <a:lvl5pPr marL="1266078" indent="0" algn="ctr">
              <a:buNone/>
              <a:defRPr sz="1108"/>
            </a:lvl5pPr>
            <a:lvl6pPr marL="1582598" indent="0" algn="ctr">
              <a:buNone/>
              <a:defRPr sz="1108"/>
            </a:lvl6pPr>
            <a:lvl7pPr marL="1899117" indent="0" algn="ctr">
              <a:buNone/>
              <a:defRPr sz="1108"/>
            </a:lvl7pPr>
            <a:lvl8pPr marL="2215637" indent="0" algn="ctr">
              <a:buNone/>
              <a:defRPr sz="1108"/>
            </a:lvl8pPr>
            <a:lvl9pPr marL="2532156" indent="0" algn="ctr">
              <a:buNone/>
              <a:defRPr sz="1108"/>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229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068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9535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57222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8378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7969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3533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9139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5530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3458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501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0403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2915543" y="1426281"/>
            <a:ext cx="3471863" cy="7039681"/>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51956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6839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837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Vertical Title and Text">
  <p:cSld name="2_Vertical Title and Text">
    <p:spTree>
      <p:nvGrpSpPr>
        <p:cNvPr id="1" name="Shape 19"/>
        <p:cNvGrpSpPr/>
        <p:nvPr/>
      </p:nvGrpSpPr>
      <p:grpSpPr>
        <a:xfrm>
          <a:off x="0" y="0"/>
          <a:ext cx="0" cy="0"/>
          <a:chOff x="0" y="0"/>
          <a:chExt cx="0" cy="0"/>
        </a:xfrm>
      </p:grpSpPr>
      <p:sp>
        <p:nvSpPr>
          <p:cNvPr id="20" name="Google Shape;20;p69"/>
          <p:cNvSpPr txBox="1">
            <a:spLocks noGrp="1"/>
          </p:cNvSpPr>
          <p:nvPr>
            <p:ph type="dt" idx="10"/>
          </p:nvPr>
        </p:nvSpPr>
        <p:spPr>
          <a:xfrm>
            <a:off x="342901" y="9181408"/>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9"/>
          <p:cNvSpPr txBox="1">
            <a:spLocks noGrp="1"/>
          </p:cNvSpPr>
          <p:nvPr>
            <p:ph type="ftr" idx="11"/>
          </p:nvPr>
        </p:nvSpPr>
        <p:spPr>
          <a:xfrm>
            <a:off x="2343150" y="9181408"/>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9"/>
          <p:cNvSpPr txBox="1">
            <a:spLocks noGrp="1"/>
          </p:cNvSpPr>
          <p:nvPr>
            <p:ph type="sldNum" idx="12"/>
          </p:nvPr>
        </p:nvSpPr>
        <p:spPr>
          <a:xfrm>
            <a:off x="4914900" y="9181408"/>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12456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Vertical Title and Text 1">
  <p:cSld name="2_Vertical Title and Text 1">
    <p:spTree>
      <p:nvGrpSpPr>
        <p:cNvPr id="1" name="Shape 31"/>
        <p:cNvGrpSpPr/>
        <p:nvPr/>
      </p:nvGrpSpPr>
      <p:grpSpPr>
        <a:xfrm>
          <a:off x="0" y="0"/>
          <a:ext cx="0" cy="0"/>
          <a:chOff x="0" y="0"/>
          <a:chExt cx="0" cy="0"/>
        </a:xfrm>
      </p:grpSpPr>
      <p:sp>
        <p:nvSpPr>
          <p:cNvPr id="32" name="Google Shape;32;ga9c1a788a4_0_607"/>
          <p:cNvSpPr txBox="1">
            <a:spLocks noGrp="1"/>
          </p:cNvSpPr>
          <p:nvPr>
            <p:ph type="dt" idx="10"/>
          </p:nvPr>
        </p:nvSpPr>
        <p:spPr>
          <a:xfrm>
            <a:off x="342901" y="9181397"/>
            <a:ext cx="1600200" cy="5273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a9c1a788a4_0_607"/>
          <p:cNvSpPr txBox="1">
            <a:spLocks noGrp="1"/>
          </p:cNvSpPr>
          <p:nvPr>
            <p:ph type="ftr" idx="11"/>
          </p:nvPr>
        </p:nvSpPr>
        <p:spPr>
          <a:xfrm>
            <a:off x="2343150" y="9181397"/>
            <a:ext cx="2171700" cy="5273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a9c1a788a4_0_607"/>
          <p:cNvSpPr txBox="1">
            <a:spLocks noGrp="1"/>
          </p:cNvSpPr>
          <p:nvPr>
            <p:ph type="sldNum" idx="12"/>
          </p:nvPr>
        </p:nvSpPr>
        <p:spPr>
          <a:xfrm>
            <a:off x="4914900" y="9181397"/>
            <a:ext cx="1600200" cy="52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675" b="0" i="0" u="none" strike="noStrike" cap="none">
                <a:solidFill>
                  <a:srgbClr val="888888"/>
                </a:solidFill>
                <a:latin typeface="Arial"/>
                <a:ea typeface="Arial"/>
                <a:cs typeface="Arial"/>
                <a:sym typeface="Arial"/>
              </a:defRPr>
            </a:lvl9pPr>
          </a:lstStyle>
          <a:p>
            <a:fld id="{00000000-1234-1234-1234-123412341234}" type="slidenum">
              <a:rPr lang="en-GB" smtClean="0"/>
              <a:pPr/>
              <a:t>‹#›</a:t>
            </a:fld>
            <a:endParaRPr lang="en-GB"/>
          </a:p>
        </p:txBody>
      </p:sp>
      <p:sp>
        <p:nvSpPr>
          <p:cNvPr id="35" name="Google Shape;35;ga9c1a788a4_0_607"/>
          <p:cNvSpPr/>
          <p:nvPr/>
        </p:nvSpPr>
        <p:spPr>
          <a:xfrm>
            <a:off x="5933831" y="221505"/>
            <a:ext cx="824400" cy="1827367"/>
          </a:xfrm>
          <a:prstGeom prst="rect">
            <a:avLst/>
          </a:prstGeom>
          <a:solidFill>
            <a:srgbClr val="FFFFFF"/>
          </a:solidFill>
          <a:ln>
            <a:noFill/>
          </a:ln>
        </p:spPr>
        <p:txBody>
          <a:bodyPr spcFirstLastPara="1" wrap="square" lIns="51427" tIns="51427" rIns="51427" bIns="51427"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788"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3969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154"/>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662">
                <a:solidFill>
                  <a:schemeClr val="tx1"/>
                </a:solidFill>
              </a:defRPr>
            </a:lvl1pPr>
            <a:lvl2pPr marL="316520" indent="0">
              <a:buNone/>
              <a:defRPr sz="1385">
                <a:solidFill>
                  <a:schemeClr val="tx1">
                    <a:tint val="75000"/>
                  </a:schemeClr>
                </a:solidFill>
              </a:defRPr>
            </a:lvl2pPr>
            <a:lvl3pPr marL="633039" indent="0">
              <a:buNone/>
              <a:defRPr sz="1246">
                <a:solidFill>
                  <a:schemeClr val="tx1">
                    <a:tint val="75000"/>
                  </a:schemeClr>
                </a:solidFill>
              </a:defRPr>
            </a:lvl3pPr>
            <a:lvl4pPr marL="949559" indent="0">
              <a:buNone/>
              <a:defRPr sz="1108">
                <a:solidFill>
                  <a:schemeClr val="tx1">
                    <a:tint val="75000"/>
                  </a:schemeClr>
                </a:solidFill>
              </a:defRPr>
            </a:lvl4pPr>
            <a:lvl5pPr marL="1266078" indent="0">
              <a:buNone/>
              <a:defRPr sz="1108">
                <a:solidFill>
                  <a:schemeClr val="tx1">
                    <a:tint val="75000"/>
                  </a:schemeClr>
                </a:solidFill>
              </a:defRPr>
            </a:lvl5pPr>
            <a:lvl6pPr marL="1582598" indent="0">
              <a:buNone/>
              <a:defRPr sz="1108">
                <a:solidFill>
                  <a:schemeClr val="tx1">
                    <a:tint val="75000"/>
                  </a:schemeClr>
                </a:solidFill>
              </a:defRPr>
            </a:lvl6pPr>
            <a:lvl7pPr marL="1899117" indent="0">
              <a:buNone/>
              <a:defRPr sz="1108">
                <a:solidFill>
                  <a:schemeClr val="tx1">
                    <a:tint val="75000"/>
                  </a:schemeClr>
                </a:solidFill>
              </a:defRPr>
            </a:lvl7pPr>
            <a:lvl8pPr marL="2215637" indent="0">
              <a:buNone/>
              <a:defRPr sz="1108">
                <a:solidFill>
                  <a:schemeClr val="tx1">
                    <a:tint val="75000"/>
                  </a:schemeClr>
                </a:solidFill>
              </a:defRPr>
            </a:lvl8pPr>
            <a:lvl9pPr marL="2532156" indent="0">
              <a:buNone/>
              <a:defRPr sz="110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915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572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931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901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090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215"/>
            </a:lvl1pPr>
            <a:lvl2pPr>
              <a:defRPr sz="1938"/>
            </a:lvl2pPr>
            <a:lvl3pPr>
              <a:defRPr sz="1662"/>
            </a:lvl3pPr>
            <a:lvl4pPr>
              <a:defRPr sz="1385"/>
            </a:lvl4pPr>
            <a:lvl5pPr>
              <a:defRPr sz="1385"/>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7824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215"/>
            </a:lvl1pPr>
            <a:lvl2pPr marL="316520" indent="0">
              <a:buNone/>
              <a:defRPr sz="1938"/>
            </a:lvl2pPr>
            <a:lvl3pPr marL="633039" indent="0">
              <a:buNone/>
              <a:defRPr sz="1662"/>
            </a:lvl3pPr>
            <a:lvl4pPr marL="949559" indent="0">
              <a:buNone/>
              <a:defRPr sz="1385"/>
            </a:lvl4pPr>
            <a:lvl5pPr marL="1266078" indent="0">
              <a:buNone/>
              <a:defRPr sz="1385"/>
            </a:lvl5pPr>
            <a:lvl6pPr marL="1582598" indent="0">
              <a:buNone/>
              <a:defRPr sz="1385"/>
            </a:lvl6pPr>
            <a:lvl7pPr marL="1899117" indent="0">
              <a:buNone/>
              <a:defRPr sz="1385"/>
            </a:lvl7pPr>
            <a:lvl8pPr marL="2215637" indent="0">
              <a:buNone/>
              <a:defRPr sz="1385"/>
            </a:lvl8pPr>
            <a:lvl9pPr marL="2532156" indent="0">
              <a:buNone/>
              <a:defRPr sz="1385"/>
            </a:lvl9pPr>
          </a:lstStyle>
          <a:p>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247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831">
                <a:solidFill>
                  <a:schemeClr val="tx1">
                    <a:tint val="75000"/>
                  </a:schemeClr>
                </a:solidFill>
              </a:defRPr>
            </a:lvl1pPr>
          </a:lstStyle>
          <a:p>
            <a:fld id="{C764DE79-268F-4C1A-8933-263129D2AF90}" type="datetimeFigureOut">
              <a:rPr lang="en-US" dirty="0"/>
              <a:t>7/28/2023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831">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451879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764DE79-268F-4C1A-8933-263129D2AF90}" type="datetimeFigureOut">
              <a:rPr lang="en-US" dirty="0"/>
              <a:t>7/28/2023</a:t>
            </a:fld>
            <a:endParaRPr 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47934762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26" r:id="rId1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healthscotland.scot/health-topics/screening/cervical-screen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ublichealthscotland.scot/publications/scottish-cervical-screening-programme-statistics/scottish-cervical-screening-programme-statistics-annual-update-to-31-march-202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la.ac.uk/connect/publicengagement/projectsandevents/gpsatthedeepen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hyperlink" Target="https://www.sciencedirect.com/science/article/pii/S2211335521001170#f000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sciencedirect.com/science/article/pii/S2211335521001170#f000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ciencedirect.com/science/article/abs/pii/S009174352030194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ubmed.ncbi.nlm.nih.gov/27754937/" TargetMode="External"/><Relationship Id="rId5" Type="http://schemas.openxmlformats.org/officeDocument/2006/relationships/hyperlink" Target="https://bmjopenquality.bmj.com/content/10/3/e001126" TargetMode="External"/><Relationship Id="rId4" Type="http://schemas.openxmlformats.org/officeDocument/2006/relationships/hyperlink" Target="https://journals.sagepub.com/doi/10.1177/096914131987131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30.sv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nhs-population-screening-effective-text-message-use/screening-text-message-principles" TargetMode="External"/><Relationship Id="rId2" Type="http://schemas.openxmlformats.org/officeDocument/2006/relationships/hyperlink" Target="https://www.gov.uk/government/organisations/office-for-health-improvement-and-disparities" TargetMode="External"/><Relationship Id="rId1" Type="http://schemas.openxmlformats.org/officeDocument/2006/relationships/slideLayout" Target="../slideLayouts/slideLayout2.xml"/><Relationship Id="rId4" Type="http://schemas.openxmlformats.org/officeDocument/2006/relationships/hyperlink" Target="https://pubmed.ncbi.nlm.nih.gov/27754937/"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16/j.ypmed.2020.106170" TargetMode="External"/><Relationship Id="rId2" Type="http://schemas.openxmlformats.org/officeDocument/2006/relationships/hyperlink" Target="https://www.sciencedirect.com/topics/medicine-and-dentistry/cervical-screen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hyperlink" Target="https://www.figma.com/proto/vScAAydElSfmywdIB2w59o/Text-message-service?node-id=101%3A2&amp;scaling=scale-down&amp;page-id=0%3A1&amp;starting-point-node-id=101%3A2"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pp.mural.co/t/nssdigitalengagement1188/m/nssdigitalengagement1188/1662030796964/b90603c86ba1df2b7715876499da2a6ced7d942c?sender=ubd22c6c135e708617a226713"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8" Type="http://schemas.openxmlformats.org/officeDocument/2006/relationships/hyperlink" Target="https://pubmed.ncbi.nlm.nih.gov/34694000/" TargetMode="External"/><Relationship Id="rId3" Type="http://schemas.openxmlformats.org/officeDocument/2006/relationships/hyperlink" Target="https://www.tandfonline.com/doi/abs/10.1080/08870446.2021.1918690" TargetMode="External"/><Relationship Id="rId7" Type="http://schemas.openxmlformats.org/officeDocument/2006/relationships/hyperlink" Target="https://bmjopenquality.bmj.com/content/10/3/e001126" TargetMode="External"/><Relationship Id="rId2" Type="http://schemas.openxmlformats.org/officeDocument/2006/relationships/hyperlink" Target="https://onlinelibrary.wiley.com/doi/10.1111/hex.12992" TargetMode="External"/><Relationship Id="rId1" Type="http://schemas.openxmlformats.org/officeDocument/2006/relationships/slideLayout" Target="../slideLayouts/slideLayout2.xml"/><Relationship Id="rId6" Type="http://schemas.openxmlformats.org/officeDocument/2006/relationships/hyperlink" Target="https://doi.org/10.1111/hex.13287" TargetMode="External"/><Relationship Id="rId5" Type="http://schemas.openxmlformats.org/officeDocument/2006/relationships/hyperlink" Target="http://www.healthscotland.com/uploads/documents/27417-Determining%20information%20needs%20to%20support%20informed%20uptake%20of%20cervical%20screening%20report.pdf" TargetMode="External"/><Relationship Id="rId10" Type="http://schemas.openxmlformats.org/officeDocument/2006/relationships/hyperlink" Target="https://www.cancerresearchuk.org/health-professional/screening/evidence-on-increasing-cervical-screening-uptake#cervical_increase2" TargetMode="External"/><Relationship Id="rId4" Type="http://schemas.openxmlformats.org/officeDocument/2006/relationships/hyperlink" Target="https://www.sciencedirect.com/science/article/pii/S2211335521001170" TargetMode="External"/><Relationship Id="rId9" Type="http://schemas.openxmlformats.org/officeDocument/2006/relationships/hyperlink" Target="https://www.gov.uk/guidance/cervical-screening-ideas-for-improving-access-and-uptak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jostrust.org.uk/professionals/cervical-screening/barriers" TargetMode="External"/><Relationship Id="rId2" Type="http://schemas.openxmlformats.org/officeDocument/2006/relationships/hyperlink" Target="https://www.gov.uk/government/publications/cervical-screening-support-for-people-who-find-it-hard-to-attend" TargetMode="External"/><Relationship Id="rId1" Type="http://schemas.openxmlformats.org/officeDocument/2006/relationships/slideLayout" Target="../slideLayouts/slideLayout2.xml"/><Relationship Id="rId6" Type="http://schemas.openxmlformats.org/officeDocument/2006/relationships/hyperlink" Target="https://publichealthscotland.scot/publications/scottish-cervical-screening-programme-statistics/scottish-cervical-screening-programme-statistics-annual-update-to-31-march-2021/" TargetMode="External"/><Relationship Id="rId5" Type="http://schemas.openxmlformats.org/officeDocument/2006/relationships/hyperlink" Target="https://www.healthscotland.scot/health-topics/screening/cervical-screening" TargetMode="External"/><Relationship Id="rId4" Type="http://schemas.openxmlformats.org/officeDocument/2006/relationships/hyperlink" Target="https://www.jostrust.org.uk/professionals/cervical-screening/improving-acc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C001AE-7800-E744-A89C-D7007314D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4" y="198167"/>
            <a:ext cx="6583671" cy="8115440"/>
          </a:xfrm>
          <a:prstGeom prst="rect">
            <a:avLst/>
          </a:prstGeom>
        </p:spPr>
      </p:pic>
      <p:sp>
        <p:nvSpPr>
          <p:cNvPr id="2" name="Oval 1">
            <a:extLst>
              <a:ext uri="{FF2B5EF4-FFF2-40B4-BE49-F238E27FC236}">
                <a16:creationId xmlns:a16="http://schemas.microsoft.com/office/drawing/2014/main" id="{D30390B8-8182-4541-A496-59EA425682B1}"/>
              </a:ext>
            </a:extLst>
          </p:cNvPr>
          <p:cNvSpPr/>
          <p:nvPr/>
        </p:nvSpPr>
        <p:spPr>
          <a:xfrm>
            <a:off x="664574" y="1085094"/>
            <a:ext cx="5241215" cy="4897278"/>
          </a:xfrm>
          <a:prstGeom prst="ellipse">
            <a:avLst/>
          </a:prstGeom>
          <a:solidFill>
            <a:schemeClr val="bg1">
              <a:alpha val="89087"/>
            </a:schemeClr>
          </a:solidFill>
          <a:ln w="38100">
            <a:solidFill>
              <a:srgbClr val="FED6D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800" b="1" dirty="0">
                <a:solidFill>
                  <a:srgbClr val="005493"/>
                </a:solidFill>
                <a:latin typeface="Calibri"/>
                <a:cs typeface="Calibri"/>
              </a:rPr>
              <a:t>Reducing health inequalities:</a:t>
            </a:r>
            <a:endParaRPr lang="en-US" dirty="0"/>
          </a:p>
          <a:p>
            <a:r>
              <a:rPr lang="en-GB" sz="2800" b="1" dirty="0">
                <a:solidFill>
                  <a:srgbClr val="005493"/>
                </a:solidFill>
                <a:latin typeface="Calibri"/>
                <a:cs typeface="Calibri"/>
              </a:rPr>
              <a:t>Collaborating to support the design of cervical screening services in West Lothian Health and Social Care Partnership</a:t>
            </a:r>
            <a:endParaRPr lang="en-GB"/>
          </a:p>
        </p:txBody>
      </p:sp>
      <p:sp>
        <p:nvSpPr>
          <p:cNvPr id="3" name="TextBox 2">
            <a:extLst>
              <a:ext uri="{FF2B5EF4-FFF2-40B4-BE49-F238E27FC236}">
                <a16:creationId xmlns:a16="http://schemas.microsoft.com/office/drawing/2014/main" id="{67C41541-3E7B-8346-B42E-82F585F4BCDD}"/>
              </a:ext>
            </a:extLst>
          </p:cNvPr>
          <p:cNvSpPr txBox="1"/>
          <p:nvPr/>
        </p:nvSpPr>
        <p:spPr>
          <a:xfrm>
            <a:off x="121920" y="9445098"/>
            <a:ext cx="1280161" cy="338554"/>
          </a:xfrm>
          <a:prstGeom prst="rect">
            <a:avLst/>
          </a:prstGeom>
          <a:solidFill>
            <a:schemeClr val="bg2"/>
          </a:solidFill>
        </p:spPr>
        <p:txBody>
          <a:bodyPr wrap="square" lIns="91440" tIns="45720" rIns="91440" bIns="45720" rtlCol="0" anchor="t">
            <a:spAutoFit/>
          </a:bodyPr>
          <a:lstStyle/>
          <a:p>
            <a:r>
              <a:rPr lang="en-GB" sz="1600" b="1" dirty="0"/>
              <a:t>May 2023</a:t>
            </a:r>
            <a:endParaRPr lang="en-US" dirty="0"/>
          </a:p>
        </p:txBody>
      </p:sp>
      <p:sp>
        <p:nvSpPr>
          <p:cNvPr id="5" name="Oval 4">
            <a:extLst>
              <a:ext uri="{FF2B5EF4-FFF2-40B4-BE49-F238E27FC236}">
                <a16:creationId xmlns:a16="http://schemas.microsoft.com/office/drawing/2014/main" id="{194D8EE1-FB5B-A84A-9414-74D92BE41535}"/>
              </a:ext>
            </a:extLst>
          </p:cNvPr>
          <p:cNvSpPr/>
          <p:nvPr/>
        </p:nvSpPr>
        <p:spPr>
          <a:xfrm>
            <a:off x="3556859" y="5445593"/>
            <a:ext cx="2866799" cy="2346367"/>
          </a:xfrm>
          <a:prstGeom prst="ellipse">
            <a:avLst/>
          </a:prstGeom>
          <a:solidFill>
            <a:srgbClr val="A6C9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t>Prevention</a:t>
            </a:r>
            <a:endParaRPr lang="en-GB" sz="2000">
              <a:cs typeface="Calibri"/>
            </a:endParaRPr>
          </a:p>
          <a:p>
            <a:pPr algn="ctr"/>
            <a:r>
              <a:rPr lang="en-GB" sz="2000">
                <a:cs typeface="Calibri"/>
              </a:rPr>
              <a:t>Early Intervention</a:t>
            </a:r>
          </a:p>
          <a:p>
            <a:pPr algn="ctr"/>
            <a:r>
              <a:rPr lang="en-GB" sz="2000">
                <a:cs typeface="Calibri"/>
              </a:rPr>
              <a:t>Local intelligence</a:t>
            </a:r>
          </a:p>
        </p:txBody>
      </p:sp>
    </p:spTree>
    <p:extLst>
      <p:ext uri="{BB962C8B-B14F-4D97-AF65-F5344CB8AC3E}">
        <p14:creationId xmlns:p14="http://schemas.microsoft.com/office/powerpoint/2010/main" val="22412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B3488-C844-473D-CBD1-9DE9144AAA91}"/>
              </a:ext>
            </a:extLst>
          </p:cNvPr>
          <p:cNvSpPr/>
          <p:nvPr/>
        </p:nvSpPr>
        <p:spPr>
          <a:xfrm>
            <a:off x="206993" y="3605975"/>
            <a:ext cx="5958676" cy="35655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5B8A53E6-143D-FED9-B71B-41411BD2B58B}"/>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12</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2" y="308791"/>
            <a:ext cx="6031172" cy="646331"/>
          </a:xfrm>
          <a:prstGeom prst="rect">
            <a:avLst/>
          </a:prstGeom>
          <a:noFill/>
        </p:spPr>
        <p:txBody>
          <a:bodyPr wrap="square" rtlCol="0">
            <a:spAutoFit/>
          </a:bodyPr>
          <a:lstStyle/>
          <a:p>
            <a:r>
              <a:rPr lang="en-GB" sz="3600" b="1">
                <a:solidFill>
                  <a:srgbClr val="005493"/>
                </a:solidFill>
              </a:rPr>
              <a:t>Screening service patterns</a:t>
            </a:r>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9575F96-AC61-0EC0-D529-D76B70FE3AAF}"/>
              </a:ext>
            </a:extLst>
          </p:cNvPr>
          <p:cNvSpPr txBox="1"/>
          <p:nvPr/>
        </p:nvSpPr>
        <p:spPr>
          <a:xfrm>
            <a:off x="206993" y="1242493"/>
            <a:ext cx="5170219" cy="2308324"/>
          </a:xfrm>
          <a:prstGeom prst="rect">
            <a:avLst/>
          </a:prstGeom>
          <a:noFill/>
        </p:spPr>
        <p:txBody>
          <a:bodyPr wrap="square" lIns="91440" tIns="45720" rIns="91440" bIns="45720" rtlCol="0" anchor="t">
            <a:spAutoFit/>
          </a:bodyPr>
          <a:lstStyle/>
          <a:p>
            <a:r>
              <a:rPr lang="en-GB" dirty="0"/>
              <a:t>On the previous page we described the screening patterns in a linear way. Often the user’s journey is far from this. </a:t>
            </a:r>
          </a:p>
          <a:p>
            <a:endParaRPr lang="en-GB"/>
          </a:p>
          <a:p>
            <a:r>
              <a:rPr lang="en-GB" dirty="0"/>
              <a:t>This is why we often express a service pattern </a:t>
            </a:r>
            <a:r>
              <a:rPr lang="en-GB" b="1" dirty="0">
                <a:solidFill>
                  <a:srgbClr val="005493"/>
                </a:solidFill>
              </a:rPr>
              <a:t>as a hexagon </a:t>
            </a:r>
            <a:r>
              <a:rPr lang="en-GB" dirty="0"/>
              <a:t>as it allows us to express the main loops or directions a user may through the screening service in their lifetime.  </a:t>
            </a:r>
            <a:endParaRPr lang="en-GB" sz="1200" dirty="0">
              <a:cs typeface="Calibri"/>
            </a:endParaRPr>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3" name="Hexagon 2">
            <a:extLst>
              <a:ext uri="{FF2B5EF4-FFF2-40B4-BE49-F238E27FC236}">
                <a16:creationId xmlns:a16="http://schemas.microsoft.com/office/drawing/2014/main" id="{8611CAB1-21E8-C445-B949-69A84C8F2D4C}"/>
              </a:ext>
            </a:extLst>
          </p:cNvPr>
          <p:cNvSpPr/>
          <p:nvPr/>
        </p:nvSpPr>
        <p:spPr>
          <a:xfrm>
            <a:off x="509450" y="3918857"/>
            <a:ext cx="1227909" cy="1074420"/>
          </a:xfrm>
          <a:prstGeom prst="hexagon">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Understand</a:t>
            </a:r>
          </a:p>
        </p:txBody>
      </p:sp>
      <p:sp>
        <p:nvSpPr>
          <p:cNvPr id="28" name="Hexagon 27">
            <a:extLst>
              <a:ext uri="{FF2B5EF4-FFF2-40B4-BE49-F238E27FC236}">
                <a16:creationId xmlns:a16="http://schemas.microsoft.com/office/drawing/2014/main" id="{9466EDD3-D543-E6E0-7A7B-B6C025C97848}"/>
              </a:ext>
            </a:extLst>
          </p:cNvPr>
          <p:cNvSpPr/>
          <p:nvPr/>
        </p:nvSpPr>
        <p:spPr>
          <a:xfrm>
            <a:off x="1525004" y="4482193"/>
            <a:ext cx="1227909" cy="1074420"/>
          </a:xfrm>
          <a:prstGeom prst="hexagon">
            <a:avLst/>
          </a:prstGeom>
          <a:solidFill>
            <a:srgbClr val="A6C9DE"/>
          </a:solidFill>
          <a:ln>
            <a:solidFill>
              <a:srgbClr val="0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Engage</a:t>
            </a:r>
          </a:p>
        </p:txBody>
      </p:sp>
      <p:sp>
        <p:nvSpPr>
          <p:cNvPr id="29" name="Hexagon 28">
            <a:extLst>
              <a:ext uri="{FF2B5EF4-FFF2-40B4-BE49-F238E27FC236}">
                <a16:creationId xmlns:a16="http://schemas.microsoft.com/office/drawing/2014/main" id="{5E4BEB10-C97A-EA40-0125-54583DE65810}"/>
              </a:ext>
            </a:extLst>
          </p:cNvPr>
          <p:cNvSpPr/>
          <p:nvPr/>
        </p:nvSpPr>
        <p:spPr>
          <a:xfrm>
            <a:off x="1551130" y="5617710"/>
            <a:ext cx="1227909" cy="1074420"/>
          </a:xfrm>
          <a:prstGeom prst="hexagon">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Test</a:t>
            </a:r>
          </a:p>
        </p:txBody>
      </p:sp>
      <p:sp>
        <p:nvSpPr>
          <p:cNvPr id="30" name="Hexagon 29">
            <a:extLst>
              <a:ext uri="{FF2B5EF4-FFF2-40B4-BE49-F238E27FC236}">
                <a16:creationId xmlns:a16="http://schemas.microsoft.com/office/drawing/2014/main" id="{A6EADCA5-B4D0-F363-81D9-17863E450E07}"/>
              </a:ext>
            </a:extLst>
          </p:cNvPr>
          <p:cNvSpPr/>
          <p:nvPr/>
        </p:nvSpPr>
        <p:spPr>
          <a:xfrm>
            <a:off x="2572376" y="5019402"/>
            <a:ext cx="1227909" cy="1074420"/>
          </a:xfrm>
          <a:prstGeom prst="hexagon">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Record</a:t>
            </a:r>
          </a:p>
        </p:txBody>
      </p:sp>
      <p:sp>
        <p:nvSpPr>
          <p:cNvPr id="37" name="Hexagon 36">
            <a:extLst>
              <a:ext uri="{FF2B5EF4-FFF2-40B4-BE49-F238E27FC236}">
                <a16:creationId xmlns:a16="http://schemas.microsoft.com/office/drawing/2014/main" id="{32E4CF2B-7A9C-C738-B985-00BE1C004827}"/>
              </a:ext>
            </a:extLst>
          </p:cNvPr>
          <p:cNvSpPr/>
          <p:nvPr/>
        </p:nvSpPr>
        <p:spPr>
          <a:xfrm>
            <a:off x="3600993" y="5570358"/>
            <a:ext cx="1227909" cy="1074420"/>
          </a:xfrm>
          <a:prstGeom prst="hexagon">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Refer</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1717FD47-F896-132F-AB1B-55B6BD1A4442}"/>
                  </a:ext>
                </a:extLst>
              </p14:cNvPr>
              <p14:cNvContentPartPr/>
              <p14:nvPr/>
            </p14:nvContentPartPr>
            <p14:xfrm>
              <a:off x="302349" y="4301691"/>
              <a:ext cx="5400720" cy="2718720"/>
            </p14:xfrm>
          </p:contentPart>
        </mc:Choice>
        <mc:Fallback xmlns="">
          <p:pic>
            <p:nvPicPr>
              <p:cNvPr id="6" name="Ink 5">
                <a:extLst>
                  <a:ext uri="{FF2B5EF4-FFF2-40B4-BE49-F238E27FC236}">
                    <a16:creationId xmlns:a16="http://schemas.microsoft.com/office/drawing/2014/main" id="{1717FD47-F896-132F-AB1B-55B6BD1A4442}"/>
                  </a:ext>
                </a:extLst>
              </p:cNvPr>
              <p:cNvPicPr/>
              <p:nvPr/>
            </p:nvPicPr>
            <p:blipFill>
              <a:blip r:embed="rId4"/>
              <a:stretch>
                <a:fillRect/>
              </a:stretch>
            </p:blipFill>
            <p:spPr>
              <a:xfrm>
                <a:off x="266351" y="4265691"/>
                <a:ext cx="5472355" cy="2790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E37B1A4B-D1F8-7DDF-A8FC-C32FE9F28FB0}"/>
                  </a:ext>
                </a:extLst>
              </p14:cNvPr>
              <p14:cNvContentPartPr/>
              <p14:nvPr/>
            </p14:nvContentPartPr>
            <p14:xfrm>
              <a:off x="5394909" y="5999091"/>
              <a:ext cx="309600" cy="662760"/>
            </p14:xfrm>
          </p:contentPart>
        </mc:Choice>
        <mc:Fallback xmlns="">
          <p:pic>
            <p:nvPicPr>
              <p:cNvPr id="15" name="Ink 14">
                <a:extLst>
                  <a:ext uri="{FF2B5EF4-FFF2-40B4-BE49-F238E27FC236}">
                    <a16:creationId xmlns:a16="http://schemas.microsoft.com/office/drawing/2014/main" id="{E37B1A4B-D1F8-7DDF-A8FC-C32FE9F28FB0}"/>
                  </a:ext>
                </a:extLst>
              </p:cNvPr>
              <p:cNvPicPr/>
              <p:nvPr/>
            </p:nvPicPr>
            <p:blipFill>
              <a:blip r:embed="rId6"/>
              <a:stretch>
                <a:fillRect/>
              </a:stretch>
            </p:blipFill>
            <p:spPr>
              <a:xfrm>
                <a:off x="5358867" y="5963071"/>
                <a:ext cx="381323" cy="734439"/>
              </a:xfrm>
              <a:prstGeom prst="rect">
                <a:avLst/>
              </a:prstGeom>
            </p:spPr>
          </p:pic>
        </mc:Fallback>
      </mc:AlternateContent>
      <p:sp>
        <p:nvSpPr>
          <p:cNvPr id="40" name="Rectangle 39">
            <a:extLst>
              <a:ext uri="{FF2B5EF4-FFF2-40B4-BE49-F238E27FC236}">
                <a16:creationId xmlns:a16="http://schemas.microsoft.com/office/drawing/2014/main" id="{742D5ED5-041C-EA8C-57A8-0C3AF6011E22}"/>
              </a:ext>
            </a:extLst>
          </p:cNvPr>
          <p:cNvSpPr/>
          <p:nvPr/>
        </p:nvSpPr>
        <p:spPr>
          <a:xfrm>
            <a:off x="206993" y="7278849"/>
            <a:ext cx="5958676" cy="1902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F0C8B03-45B8-7058-936C-810C2E48832C}"/>
              </a:ext>
            </a:extLst>
          </p:cNvPr>
          <p:cNvSpPr/>
          <p:nvPr/>
        </p:nvSpPr>
        <p:spPr>
          <a:xfrm>
            <a:off x="3613731" y="7442150"/>
            <a:ext cx="2419709" cy="15429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DB3763F-BCF1-8D83-2BC3-349C81EFCF3E}"/>
              </a:ext>
            </a:extLst>
          </p:cNvPr>
          <p:cNvSpPr txBox="1"/>
          <p:nvPr/>
        </p:nvSpPr>
        <p:spPr>
          <a:xfrm>
            <a:off x="3800285" y="3826750"/>
            <a:ext cx="2140789" cy="1077218"/>
          </a:xfrm>
          <a:prstGeom prst="rect">
            <a:avLst/>
          </a:prstGeom>
          <a:noFill/>
        </p:spPr>
        <p:txBody>
          <a:bodyPr wrap="square" rtlCol="0">
            <a:spAutoFit/>
          </a:bodyPr>
          <a:lstStyle/>
          <a:p>
            <a:r>
              <a:rPr lang="en-GB" sz="1600">
                <a:solidFill>
                  <a:srgbClr val="005493"/>
                </a:solidFill>
              </a:rPr>
              <a:t>Improvement should focus on understanding a single pattern in the journey</a:t>
            </a:r>
          </a:p>
        </p:txBody>
      </p:sp>
      <p:sp>
        <p:nvSpPr>
          <p:cNvPr id="43" name="TextBox 42">
            <a:extLst>
              <a:ext uri="{FF2B5EF4-FFF2-40B4-BE49-F238E27FC236}">
                <a16:creationId xmlns:a16="http://schemas.microsoft.com/office/drawing/2014/main" id="{6CAA4292-7980-162B-6FE3-F9430AD92818}"/>
              </a:ext>
            </a:extLst>
          </p:cNvPr>
          <p:cNvSpPr txBox="1"/>
          <p:nvPr/>
        </p:nvSpPr>
        <p:spPr>
          <a:xfrm>
            <a:off x="266398" y="7367826"/>
            <a:ext cx="3126489" cy="1815882"/>
          </a:xfrm>
          <a:prstGeom prst="rect">
            <a:avLst/>
          </a:prstGeom>
          <a:noFill/>
        </p:spPr>
        <p:txBody>
          <a:bodyPr wrap="square" lIns="91440" tIns="45720" rIns="91440" bIns="45720" rtlCol="0" anchor="t">
            <a:spAutoFit/>
          </a:bodyPr>
          <a:lstStyle/>
          <a:p>
            <a:r>
              <a:rPr lang="en-GB" sz="1600" b="1">
                <a:solidFill>
                  <a:srgbClr val="005493"/>
                </a:solidFill>
              </a:rPr>
              <a:t>Defining the pattern:</a:t>
            </a:r>
            <a:endParaRPr lang="en-GB" sz="1600">
              <a:solidFill>
                <a:srgbClr val="005493"/>
              </a:solidFill>
            </a:endParaRPr>
          </a:p>
          <a:p>
            <a:r>
              <a:rPr lang="en-GB" sz="1600">
                <a:solidFill>
                  <a:srgbClr val="005493"/>
                </a:solidFill>
              </a:rPr>
              <a:t>By focusing on how we </a:t>
            </a:r>
            <a:r>
              <a:rPr lang="en-GB" sz="1600" b="1">
                <a:solidFill>
                  <a:srgbClr val="005493"/>
                </a:solidFill>
              </a:rPr>
              <a:t>“engage” </a:t>
            </a:r>
            <a:r>
              <a:rPr lang="en-GB" sz="1600">
                <a:solidFill>
                  <a:srgbClr val="005493"/>
                </a:solidFill>
              </a:rPr>
              <a:t>the participant we can design specific solutions from the problems found here.</a:t>
            </a:r>
          </a:p>
          <a:p>
            <a:endParaRPr lang="en-GB" sz="1600">
              <a:solidFill>
                <a:srgbClr val="005493"/>
              </a:solidFill>
            </a:endParaRPr>
          </a:p>
          <a:p>
            <a:r>
              <a:rPr lang="en-GB" sz="1600">
                <a:solidFill>
                  <a:schemeClr val="accent5">
                    <a:lumMod val="75000"/>
                  </a:schemeClr>
                </a:solidFill>
              </a:rPr>
              <a:t>Use the tool overleaf to frame this</a:t>
            </a:r>
            <a:endParaRPr lang="en-GB" sz="1600">
              <a:solidFill>
                <a:schemeClr val="accent5">
                  <a:lumMod val="75000"/>
                </a:schemeClr>
              </a:solidFill>
              <a:cs typeface="Calibri" panose="020F0502020204030204"/>
            </a:endParaRPr>
          </a:p>
        </p:txBody>
      </p:sp>
    </p:spTree>
    <p:extLst>
      <p:ext uri="{BB962C8B-B14F-4D97-AF65-F5344CB8AC3E}">
        <p14:creationId xmlns:p14="http://schemas.microsoft.com/office/powerpoint/2010/main" val="139543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5A76BB-DF01-9976-C234-4BC56A5C9B56}"/>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0E4CD7E9-FCBE-01B5-10B4-43A6E5DD877D}"/>
              </a:ext>
            </a:extLst>
          </p:cNvPr>
          <p:cNvSpPr>
            <a:spLocks noGrp="1"/>
          </p:cNvSpPr>
          <p:nvPr>
            <p:ph type="sldNum" sz="quarter" idx="12"/>
          </p:nvPr>
        </p:nvSpPr>
        <p:spPr/>
        <p:txBody>
          <a:bodyPr/>
          <a:lstStyle/>
          <a:p>
            <a:fld id="{01889115-868B-3945-B452-EC4624791901}" type="slidenum">
              <a:rPr lang="en-GB" smtClean="0"/>
              <a:t>13</a:t>
            </a:fld>
            <a:endParaRPr lang="en-GB"/>
          </a:p>
        </p:txBody>
      </p:sp>
      <p:sp>
        <p:nvSpPr>
          <p:cNvPr id="6" name="TextBox 5">
            <a:extLst>
              <a:ext uri="{FF2B5EF4-FFF2-40B4-BE49-F238E27FC236}">
                <a16:creationId xmlns:a16="http://schemas.microsoft.com/office/drawing/2014/main" id="{5EFCF808-A499-178A-7636-8E1464A5F0A5}"/>
              </a:ext>
            </a:extLst>
          </p:cNvPr>
          <p:cNvSpPr txBox="1"/>
          <p:nvPr/>
        </p:nvSpPr>
        <p:spPr>
          <a:xfrm>
            <a:off x="822475" y="2289269"/>
            <a:ext cx="2324848" cy="646331"/>
          </a:xfrm>
          <a:prstGeom prst="rect">
            <a:avLst/>
          </a:prstGeom>
          <a:noFill/>
        </p:spPr>
        <p:txBody>
          <a:bodyPr wrap="square" rtlCol="0">
            <a:spAutoFit/>
          </a:bodyPr>
          <a:lstStyle/>
          <a:p>
            <a:r>
              <a:rPr lang="en-GB" sz="3600" b="1">
                <a:solidFill>
                  <a:srgbClr val="005493"/>
                </a:solidFill>
              </a:rPr>
              <a:t>In short:</a:t>
            </a:r>
          </a:p>
        </p:txBody>
      </p:sp>
      <p:sp>
        <p:nvSpPr>
          <p:cNvPr id="8" name="TextBox 7">
            <a:extLst>
              <a:ext uri="{FF2B5EF4-FFF2-40B4-BE49-F238E27FC236}">
                <a16:creationId xmlns:a16="http://schemas.microsoft.com/office/drawing/2014/main" id="{2C4E3330-1C73-7FF6-6680-9F17D6429C98}"/>
              </a:ext>
            </a:extLst>
          </p:cNvPr>
          <p:cNvSpPr txBox="1"/>
          <p:nvPr/>
        </p:nvSpPr>
        <p:spPr>
          <a:xfrm>
            <a:off x="868573" y="3192817"/>
            <a:ext cx="3950898" cy="3108543"/>
          </a:xfrm>
          <a:prstGeom prst="rect">
            <a:avLst/>
          </a:prstGeom>
          <a:noFill/>
        </p:spPr>
        <p:txBody>
          <a:bodyPr wrap="square" rtlCol="0">
            <a:spAutoFit/>
          </a:bodyPr>
          <a:lstStyle/>
          <a:p>
            <a:r>
              <a:rPr lang="en-GB" sz="2800" b="1"/>
              <a:t>Service patterns help us to define:</a:t>
            </a:r>
          </a:p>
          <a:p>
            <a:endParaRPr lang="en-GB" sz="2800" b="1"/>
          </a:p>
          <a:p>
            <a:r>
              <a:rPr lang="en-GB" sz="2800"/>
              <a:t>Which </a:t>
            </a:r>
            <a:r>
              <a:rPr lang="en-GB" sz="2800" b="1">
                <a:solidFill>
                  <a:srgbClr val="005493"/>
                </a:solidFill>
              </a:rPr>
              <a:t>part of the screening journey </a:t>
            </a:r>
            <a:r>
              <a:rPr lang="en-GB" sz="2800"/>
              <a:t>are we designing for?</a:t>
            </a:r>
          </a:p>
          <a:p>
            <a:pPr marL="457200" indent="-457200">
              <a:buFont typeface="Arial" panose="020B0604020202020204" pitchFamily="34" charset="0"/>
              <a:buChar char="•"/>
            </a:pPr>
            <a:endParaRPr lang="en-GB" sz="2800" b="1"/>
          </a:p>
        </p:txBody>
      </p:sp>
      <p:sp>
        <p:nvSpPr>
          <p:cNvPr id="15" name="Rectangle 14">
            <a:extLst>
              <a:ext uri="{FF2B5EF4-FFF2-40B4-BE49-F238E27FC236}">
                <a16:creationId xmlns:a16="http://schemas.microsoft.com/office/drawing/2014/main" id="{F22B3DE2-159A-C25F-0D66-FA3F5779F8AD}"/>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a:extLst>
              <a:ext uri="{FF2B5EF4-FFF2-40B4-BE49-F238E27FC236}">
                <a16:creationId xmlns:a16="http://schemas.microsoft.com/office/drawing/2014/main" id="{452B2605-7793-4EE5-FCEB-15C218E68E16}"/>
              </a:ext>
            </a:extLst>
          </p:cNvPr>
          <p:cNvSpPr/>
          <p:nvPr/>
        </p:nvSpPr>
        <p:spPr>
          <a:xfrm>
            <a:off x="822475" y="6121969"/>
            <a:ext cx="1227909" cy="1074420"/>
          </a:xfrm>
          <a:prstGeom prst="hexagon">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Understand</a:t>
            </a:r>
          </a:p>
        </p:txBody>
      </p:sp>
      <p:sp>
        <p:nvSpPr>
          <p:cNvPr id="11" name="Hexagon 10">
            <a:extLst>
              <a:ext uri="{FF2B5EF4-FFF2-40B4-BE49-F238E27FC236}">
                <a16:creationId xmlns:a16="http://schemas.microsoft.com/office/drawing/2014/main" id="{ACC6BEB8-E882-26CF-6586-C4A3B3CDBBAC}"/>
              </a:ext>
            </a:extLst>
          </p:cNvPr>
          <p:cNvSpPr/>
          <p:nvPr/>
        </p:nvSpPr>
        <p:spPr>
          <a:xfrm>
            <a:off x="1799169" y="6687719"/>
            <a:ext cx="1227909" cy="1074420"/>
          </a:xfrm>
          <a:prstGeom prst="hexagon">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Engage</a:t>
            </a:r>
          </a:p>
        </p:txBody>
      </p:sp>
      <p:sp>
        <p:nvSpPr>
          <p:cNvPr id="12" name="Hexagon 11">
            <a:extLst>
              <a:ext uri="{FF2B5EF4-FFF2-40B4-BE49-F238E27FC236}">
                <a16:creationId xmlns:a16="http://schemas.microsoft.com/office/drawing/2014/main" id="{BBBDD340-9B4D-53DD-39C0-972E29EFAFA2}"/>
              </a:ext>
            </a:extLst>
          </p:cNvPr>
          <p:cNvSpPr/>
          <p:nvPr/>
        </p:nvSpPr>
        <p:spPr>
          <a:xfrm>
            <a:off x="1805619" y="7801328"/>
            <a:ext cx="1227909" cy="1074420"/>
          </a:xfrm>
          <a:prstGeom prst="hexagon">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Test</a:t>
            </a:r>
          </a:p>
        </p:txBody>
      </p:sp>
      <p:sp>
        <p:nvSpPr>
          <p:cNvPr id="13" name="Hexagon 12">
            <a:extLst>
              <a:ext uri="{FF2B5EF4-FFF2-40B4-BE49-F238E27FC236}">
                <a16:creationId xmlns:a16="http://schemas.microsoft.com/office/drawing/2014/main" id="{C8711FF1-D25F-BF51-E5E2-DD983E364FF2}"/>
              </a:ext>
            </a:extLst>
          </p:cNvPr>
          <p:cNvSpPr/>
          <p:nvPr/>
        </p:nvSpPr>
        <p:spPr>
          <a:xfrm>
            <a:off x="2775863" y="7244524"/>
            <a:ext cx="1227909" cy="1074420"/>
          </a:xfrm>
          <a:prstGeom prst="hexagon">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Record</a:t>
            </a:r>
          </a:p>
        </p:txBody>
      </p:sp>
      <p:sp>
        <p:nvSpPr>
          <p:cNvPr id="14" name="Hexagon 13">
            <a:extLst>
              <a:ext uri="{FF2B5EF4-FFF2-40B4-BE49-F238E27FC236}">
                <a16:creationId xmlns:a16="http://schemas.microsoft.com/office/drawing/2014/main" id="{A85553CB-400A-7A2B-6F84-31A018468D39}"/>
              </a:ext>
            </a:extLst>
          </p:cNvPr>
          <p:cNvSpPr/>
          <p:nvPr/>
        </p:nvSpPr>
        <p:spPr>
          <a:xfrm>
            <a:off x="3779898" y="6694251"/>
            <a:ext cx="1227909" cy="1074420"/>
          </a:xfrm>
          <a:prstGeom prst="hexagon">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Refer</a:t>
            </a:r>
          </a:p>
        </p:txBody>
      </p:sp>
    </p:spTree>
    <p:extLst>
      <p:ext uri="{BB962C8B-B14F-4D97-AF65-F5344CB8AC3E}">
        <p14:creationId xmlns:p14="http://schemas.microsoft.com/office/powerpoint/2010/main" val="356775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1F0764-4344-A24C-E0AA-B4C2636E4A63}"/>
              </a:ext>
            </a:extLst>
          </p:cNvPr>
          <p:cNvSpPr/>
          <p:nvPr/>
        </p:nvSpPr>
        <p:spPr>
          <a:xfrm>
            <a:off x="206993" y="4713799"/>
            <a:ext cx="3298635" cy="44675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2894F9B5-16FA-FA5F-9F20-887F66DA696D}"/>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175414D8-C1F3-03A4-9033-E68717BDDC1E}"/>
              </a:ext>
            </a:extLst>
          </p:cNvPr>
          <p:cNvSpPr>
            <a:spLocks noGrp="1"/>
          </p:cNvSpPr>
          <p:nvPr>
            <p:ph type="sldNum" sz="quarter" idx="12"/>
          </p:nvPr>
        </p:nvSpPr>
        <p:spPr/>
        <p:txBody>
          <a:bodyPr/>
          <a:lstStyle/>
          <a:p>
            <a:fld id="{01889115-868B-3945-B452-EC4624791901}" type="slidenum">
              <a:rPr lang="en-GB" smtClean="0"/>
              <a:t>14</a:t>
            </a:fld>
            <a:endParaRPr lang="en-GB"/>
          </a:p>
        </p:txBody>
      </p:sp>
      <p:cxnSp>
        <p:nvCxnSpPr>
          <p:cNvPr id="6" name="Straight Connector 5">
            <a:extLst>
              <a:ext uri="{FF2B5EF4-FFF2-40B4-BE49-F238E27FC236}">
                <a16:creationId xmlns:a16="http://schemas.microsoft.com/office/drawing/2014/main" id="{7AD617BF-9D6D-7B50-A6A7-266AB0AFDDF0}"/>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0E965F6-EDDC-26FD-AAE8-4C345B6792B6}"/>
              </a:ext>
            </a:extLst>
          </p:cNvPr>
          <p:cNvSpPr txBox="1"/>
          <p:nvPr/>
        </p:nvSpPr>
        <p:spPr>
          <a:xfrm>
            <a:off x="57111" y="308791"/>
            <a:ext cx="6593895" cy="646331"/>
          </a:xfrm>
          <a:prstGeom prst="rect">
            <a:avLst/>
          </a:prstGeom>
          <a:noFill/>
        </p:spPr>
        <p:txBody>
          <a:bodyPr wrap="square" rtlCol="0">
            <a:spAutoFit/>
          </a:bodyPr>
          <a:lstStyle/>
          <a:p>
            <a:r>
              <a:rPr lang="en-GB" sz="3600">
                <a:solidFill>
                  <a:srgbClr val="005493"/>
                </a:solidFill>
              </a:rPr>
              <a:t>Building networks</a:t>
            </a:r>
            <a:endParaRPr lang="en-GB" sz="3600" b="1">
              <a:solidFill>
                <a:srgbClr val="005493"/>
              </a:solidFill>
            </a:endParaRPr>
          </a:p>
        </p:txBody>
      </p:sp>
      <p:sp>
        <p:nvSpPr>
          <p:cNvPr id="12" name="TextBox 11">
            <a:extLst>
              <a:ext uri="{FF2B5EF4-FFF2-40B4-BE49-F238E27FC236}">
                <a16:creationId xmlns:a16="http://schemas.microsoft.com/office/drawing/2014/main" id="{94F7E62F-5E62-2229-FC8C-88F7E84CBA49}"/>
              </a:ext>
            </a:extLst>
          </p:cNvPr>
          <p:cNvSpPr txBox="1"/>
          <p:nvPr/>
        </p:nvSpPr>
        <p:spPr>
          <a:xfrm>
            <a:off x="169923" y="1019886"/>
            <a:ext cx="5170219" cy="3970318"/>
          </a:xfrm>
          <a:prstGeom prst="rect">
            <a:avLst/>
          </a:prstGeom>
          <a:noFill/>
        </p:spPr>
        <p:txBody>
          <a:bodyPr wrap="square" lIns="91440" tIns="45720" rIns="91440" bIns="45720" rtlCol="0" anchor="t">
            <a:spAutoFit/>
          </a:bodyPr>
          <a:lstStyle/>
          <a:p>
            <a:r>
              <a:rPr lang="en-GB" b="1" dirty="0"/>
              <a:t>Building networks is vital to service design.</a:t>
            </a:r>
            <a:r>
              <a:rPr lang="en-GB" dirty="0"/>
              <a:t> Linking into the networks in the third, independent and statutory sectors, and across local and national NHS teams is critically important.   The success of the co-design workshops and was dependent on the recruitment of citizens and staff with lived experience of screening services.</a:t>
            </a:r>
          </a:p>
          <a:p>
            <a:endParaRPr lang="en-GB" b="1"/>
          </a:p>
          <a:p>
            <a:r>
              <a:rPr lang="en-GB" b="1" dirty="0"/>
              <a:t>There are different layer of stakeholders:</a:t>
            </a:r>
            <a:endParaRPr lang="en-GB" b="1" dirty="0">
              <a:cs typeface="Calibri"/>
            </a:endParaRPr>
          </a:p>
          <a:p>
            <a:pPr marL="285750" indent="-285750">
              <a:buFont typeface="Arial" panose="020B0604020202020204" pitchFamily="34" charset="0"/>
              <a:buChar char="•"/>
            </a:pPr>
            <a:r>
              <a:rPr lang="en-GB" dirty="0"/>
              <a:t>Internal stakeholders</a:t>
            </a:r>
            <a:endParaRPr lang="en-GB" dirty="0">
              <a:cs typeface="Calibri"/>
            </a:endParaRPr>
          </a:p>
          <a:p>
            <a:pPr marL="285750" indent="-285750">
              <a:buFont typeface="Arial" panose="020B0604020202020204" pitchFamily="34" charset="0"/>
              <a:buChar char="•"/>
            </a:pPr>
            <a:r>
              <a:rPr lang="en-GB" dirty="0"/>
              <a:t>External stakeholders</a:t>
            </a:r>
            <a:endParaRPr lang="en-GB" dirty="0">
              <a:cs typeface="Calibri"/>
            </a:endParaRPr>
          </a:p>
          <a:p>
            <a:pPr marL="285750" indent="-285750">
              <a:buFont typeface="Arial" panose="020B0604020202020204" pitchFamily="34" charset="0"/>
              <a:buChar char="•"/>
            </a:pPr>
            <a:r>
              <a:rPr lang="en-GB" dirty="0"/>
              <a:t>Users (both the citizen, clinical and administrative staff)</a:t>
            </a:r>
            <a:endParaRPr lang="en-GB" dirty="0">
              <a:cs typeface="Calibri"/>
            </a:endParaRPr>
          </a:p>
          <a:p>
            <a:endParaRPr lang="en-GB"/>
          </a:p>
        </p:txBody>
      </p:sp>
      <p:pic>
        <p:nvPicPr>
          <p:cNvPr id="14" name="Picture 13" descr="Sunburst chart&#10;&#10;Description automatically generated">
            <a:extLst>
              <a:ext uri="{FF2B5EF4-FFF2-40B4-BE49-F238E27FC236}">
                <a16:creationId xmlns:a16="http://schemas.microsoft.com/office/drawing/2014/main" id="{A33D2D52-EBE7-7C23-4DC3-56A235F80B63}"/>
              </a:ext>
            </a:extLst>
          </p:cNvPr>
          <p:cNvPicPr>
            <a:picLocks noChangeAspect="1"/>
          </p:cNvPicPr>
          <p:nvPr/>
        </p:nvPicPr>
        <p:blipFill>
          <a:blip r:embed="rId2"/>
          <a:stretch>
            <a:fillRect/>
          </a:stretch>
        </p:blipFill>
        <p:spPr>
          <a:xfrm>
            <a:off x="348505" y="6848588"/>
            <a:ext cx="2812211" cy="2096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D62AD331-D09D-2D81-9923-1F09C6324855}"/>
              </a:ext>
            </a:extLst>
          </p:cNvPr>
          <p:cNvSpPr txBox="1"/>
          <p:nvPr/>
        </p:nvSpPr>
        <p:spPr>
          <a:xfrm>
            <a:off x="-2449902" y="-1915064"/>
            <a:ext cx="184731" cy="369332"/>
          </a:xfrm>
          <a:prstGeom prst="rect">
            <a:avLst/>
          </a:prstGeom>
          <a:solidFill>
            <a:schemeClr val="bg1">
              <a:lumMod val="85000"/>
            </a:schemeClr>
          </a:solidFill>
        </p:spPr>
        <p:txBody>
          <a:bodyPr wrap="none" rtlCol="0">
            <a:spAutoFit/>
          </a:bodyPr>
          <a:lstStyle/>
          <a:p>
            <a:endParaRPr lang="en-GB"/>
          </a:p>
        </p:txBody>
      </p:sp>
      <p:sp>
        <p:nvSpPr>
          <p:cNvPr id="17" name="TextBox 16">
            <a:extLst>
              <a:ext uri="{FF2B5EF4-FFF2-40B4-BE49-F238E27FC236}">
                <a16:creationId xmlns:a16="http://schemas.microsoft.com/office/drawing/2014/main" id="{B0DDB46E-5C3E-4095-F935-BCC7DF823E28}"/>
              </a:ext>
            </a:extLst>
          </p:cNvPr>
          <p:cNvSpPr txBox="1"/>
          <p:nvPr/>
        </p:nvSpPr>
        <p:spPr>
          <a:xfrm>
            <a:off x="206993" y="4779514"/>
            <a:ext cx="5170219" cy="646331"/>
          </a:xfrm>
          <a:prstGeom prst="rect">
            <a:avLst/>
          </a:prstGeom>
          <a:noFill/>
        </p:spPr>
        <p:txBody>
          <a:bodyPr wrap="square" rtlCol="0">
            <a:spAutoFit/>
          </a:bodyPr>
          <a:lstStyle/>
          <a:p>
            <a:r>
              <a:rPr lang="en-GB" b="1">
                <a:solidFill>
                  <a:srgbClr val="1BA6D7"/>
                </a:solidFill>
              </a:rPr>
              <a:t>Stakeholder map tool </a:t>
            </a:r>
          </a:p>
          <a:p>
            <a:endParaRPr lang="en-GB"/>
          </a:p>
        </p:txBody>
      </p:sp>
      <p:sp>
        <p:nvSpPr>
          <p:cNvPr id="18" name="TextBox 17">
            <a:extLst>
              <a:ext uri="{FF2B5EF4-FFF2-40B4-BE49-F238E27FC236}">
                <a16:creationId xmlns:a16="http://schemas.microsoft.com/office/drawing/2014/main" id="{4C60C629-43EE-90AF-BB6A-407BD9EFB4CD}"/>
              </a:ext>
            </a:extLst>
          </p:cNvPr>
          <p:cNvSpPr txBox="1"/>
          <p:nvPr/>
        </p:nvSpPr>
        <p:spPr>
          <a:xfrm>
            <a:off x="280277" y="5144122"/>
            <a:ext cx="2812211" cy="1477328"/>
          </a:xfrm>
          <a:prstGeom prst="rect">
            <a:avLst/>
          </a:prstGeom>
          <a:noFill/>
        </p:spPr>
        <p:txBody>
          <a:bodyPr wrap="square" rtlCol="0">
            <a:spAutoFit/>
          </a:bodyPr>
          <a:lstStyle/>
          <a:p>
            <a:r>
              <a:rPr lang="en-GB"/>
              <a:t>The following tool is useful to map stakeholders. </a:t>
            </a:r>
          </a:p>
          <a:p>
            <a:endParaRPr lang="en-GB"/>
          </a:p>
          <a:p>
            <a:r>
              <a:rPr lang="en-GB"/>
              <a:t>A copy of the tool is overleaf</a:t>
            </a:r>
          </a:p>
        </p:txBody>
      </p:sp>
      <p:sp>
        <p:nvSpPr>
          <p:cNvPr id="19" name="Rectangle 18">
            <a:extLst>
              <a:ext uri="{FF2B5EF4-FFF2-40B4-BE49-F238E27FC236}">
                <a16:creationId xmlns:a16="http://schemas.microsoft.com/office/drawing/2014/main" id="{5A0877AD-74C1-EE68-B6BE-7C3490D84E3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E701226-8EBC-D969-EEE1-0BDDE0DD9820}"/>
              </a:ext>
            </a:extLst>
          </p:cNvPr>
          <p:cNvSpPr/>
          <p:nvPr/>
        </p:nvSpPr>
        <p:spPr>
          <a:xfrm>
            <a:off x="3603175" y="4708791"/>
            <a:ext cx="3047832" cy="44675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A picture containing diagram&#10;&#10;Description automatically generated">
            <a:extLst>
              <a:ext uri="{FF2B5EF4-FFF2-40B4-BE49-F238E27FC236}">
                <a16:creationId xmlns:a16="http://schemas.microsoft.com/office/drawing/2014/main" id="{5D082D07-5550-C7BA-B121-3FE721DECAE4}"/>
              </a:ext>
            </a:extLst>
          </p:cNvPr>
          <p:cNvPicPr>
            <a:picLocks noChangeAspect="1"/>
          </p:cNvPicPr>
          <p:nvPr/>
        </p:nvPicPr>
        <p:blipFill>
          <a:blip r:embed="rId3"/>
          <a:stretch>
            <a:fillRect/>
          </a:stretch>
        </p:blipFill>
        <p:spPr>
          <a:xfrm>
            <a:off x="3794245" y="6848588"/>
            <a:ext cx="2579897" cy="2198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a:extLst>
              <a:ext uri="{FF2B5EF4-FFF2-40B4-BE49-F238E27FC236}">
                <a16:creationId xmlns:a16="http://schemas.microsoft.com/office/drawing/2014/main" id="{3523BDE7-320C-9DD5-103F-2C828ECCB31F}"/>
              </a:ext>
            </a:extLst>
          </p:cNvPr>
          <p:cNvSpPr txBox="1"/>
          <p:nvPr/>
        </p:nvSpPr>
        <p:spPr>
          <a:xfrm>
            <a:off x="3603175" y="4792657"/>
            <a:ext cx="5170219" cy="646331"/>
          </a:xfrm>
          <a:prstGeom prst="rect">
            <a:avLst/>
          </a:prstGeom>
          <a:noFill/>
        </p:spPr>
        <p:txBody>
          <a:bodyPr wrap="square" rtlCol="0">
            <a:spAutoFit/>
          </a:bodyPr>
          <a:lstStyle/>
          <a:p>
            <a:r>
              <a:rPr lang="en-GB" b="1">
                <a:solidFill>
                  <a:srgbClr val="1BA6D7"/>
                </a:solidFill>
              </a:rPr>
              <a:t>Wheel of privilege</a:t>
            </a:r>
          </a:p>
          <a:p>
            <a:endParaRPr lang="en-GB"/>
          </a:p>
        </p:txBody>
      </p:sp>
      <p:sp>
        <p:nvSpPr>
          <p:cNvPr id="25" name="TextBox 24">
            <a:extLst>
              <a:ext uri="{FF2B5EF4-FFF2-40B4-BE49-F238E27FC236}">
                <a16:creationId xmlns:a16="http://schemas.microsoft.com/office/drawing/2014/main" id="{E271EC7C-A081-BD14-31D5-1216E4B87BFD}"/>
              </a:ext>
            </a:extLst>
          </p:cNvPr>
          <p:cNvSpPr txBox="1"/>
          <p:nvPr/>
        </p:nvSpPr>
        <p:spPr>
          <a:xfrm>
            <a:off x="3705934" y="5227224"/>
            <a:ext cx="2680579" cy="1477328"/>
          </a:xfrm>
          <a:prstGeom prst="rect">
            <a:avLst/>
          </a:prstGeom>
          <a:noFill/>
        </p:spPr>
        <p:txBody>
          <a:bodyPr wrap="square" lIns="91440" tIns="45720" rIns="91440" bIns="45720" rtlCol="0" anchor="t">
            <a:spAutoFit/>
          </a:bodyPr>
          <a:lstStyle/>
          <a:p>
            <a:r>
              <a:rPr lang="en-GB"/>
              <a:t>When considering the user group, it is important to consider the bias in your sample using the wheel of privilege </a:t>
            </a:r>
          </a:p>
        </p:txBody>
      </p:sp>
    </p:spTree>
    <p:extLst>
      <p:ext uri="{BB962C8B-B14F-4D97-AF65-F5344CB8AC3E}">
        <p14:creationId xmlns:p14="http://schemas.microsoft.com/office/powerpoint/2010/main" val="46536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742D27-49B5-CCE9-C78B-063D24DDF76C}"/>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D30601AF-A8C9-6A23-EE2F-EEA6C331BAA9}"/>
              </a:ext>
            </a:extLst>
          </p:cNvPr>
          <p:cNvSpPr>
            <a:spLocks noGrp="1"/>
          </p:cNvSpPr>
          <p:nvPr>
            <p:ph type="sldNum" sz="quarter" idx="12"/>
          </p:nvPr>
        </p:nvSpPr>
        <p:spPr/>
        <p:txBody>
          <a:bodyPr/>
          <a:lstStyle/>
          <a:p>
            <a:fld id="{01889115-868B-3945-B452-EC4624791901}" type="slidenum">
              <a:rPr lang="en-GB" smtClean="0"/>
              <a:t>15</a:t>
            </a:fld>
            <a:endParaRPr lang="en-GB"/>
          </a:p>
        </p:txBody>
      </p:sp>
      <p:pic>
        <p:nvPicPr>
          <p:cNvPr id="6" name="Picture 5" descr="Sunburst chart&#10;&#10;Description automatically generated">
            <a:extLst>
              <a:ext uri="{FF2B5EF4-FFF2-40B4-BE49-F238E27FC236}">
                <a16:creationId xmlns:a16="http://schemas.microsoft.com/office/drawing/2014/main" id="{FE788B56-6240-FAD2-39B6-4CBED1E574A5}"/>
              </a:ext>
            </a:extLst>
          </p:cNvPr>
          <p:cNvPicPr>
            <a:picLocks noChangeAspect="1"/>
          </p:cNvPicPr>
          <p:nvPr/>
        </p:nvPicPr>
        <p:blipFill>
          <a:blip r:embed="rId2"/>
          <a:stretch>
            <a:fillRect/>
          </a:stretch>
        </p:blipFill>
        <p:spPr>
          <a:xfrm rot="16200000">
            <a:off x="-985053" y="1477414"/>
            <a:ext cx="8828105" cy="6579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D7E7A599-2486-86EE-5948-27AFFE081A68}"/>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158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742D27-49B5-CCE9-C78B-063D24DDF76C}"/>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D30601AF-A8C9-6A23-EE2F-EEA6C331BAA9}"/>
              </a:ext>
            </a:extLst>
          </p:cNvPr>
          <p:cNvSpPr>
            <a:spLocks noGrp="1"/>
          </p:cNvSpPr>
          <p:nvPr>
            <p:ph type="sldNum" sz="quarter" idx="12"/>
          </p:nvPr>
        </p:nvSpPr>
        <p:spPr/>
        <p:txBody>
          <a:bodyPr/>
          <a:lstStyle/>
          <a:p>
            <a:fld id="{01889115-868B-3945-B452-EC4624791901}" type="slidenum">
              <a:rPr lang="en-GB" smtClean="0"/>
              <a:t>16</a:t>
            </a:fld>
            <a:endParaRPr lang="en-GB"/>
          </a:p>
        </p:txBody>
      </p:sp>
      <p:sp>
        <p:nvSpPr>
          <p:cNvPr id="7" name="Rectangle 6">
            <a:extLst>
              <a:ext uri="{FF2B5EF4-FFF2-40B4-BE49-F238E27FC236}">
                <a16:creationId xmlns:a16="http://schemas.microsoft.com/office/drawing/2014/main" id="{D7E7A599-2486-86EE-5948-27AFFE081A68}"/>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Graphical user interface, text, application&#10;&#10;Description automatically generated">
            <a:extLst>
              <a:ext uri="{FF2B5EF4-FFF2-40B4-BE49-F238E27FC236}">
                <a16:creationId xmlns:a16="http://schemas.microsoft.com/office/drawing/2014/main" id="{A3D2AA13-E84D-874D-F2DC-D68AC68A41DD}"/>
              </a:ext>
            </a:extLst>
          </p:cNvPr>
          <p:cNvPicPr>
            <a:picLocks noChangeAspect="1"/>
          </p:cNvPicPr>
          <p:nvPr/>
        </p:nvPicPr>
        <p:blipFill>
          <a:blip r:embed="rId2"/>
          <a:stretch>
            <a:fillRect/>
          </a:stretch>
        </p:blipFill>
        <p:spPr>
          <a:xfrm rot="16200000">
            <a:off x="-940555" y="1538379"/>
            <a:ext cx="8739110" cy="6546926"/>
          </a:xfrm>
          <a:prstGeom prst="rect">
            <a:avLst/>
          </a:prstGeom>
        </p:spPr>
      </p:pic>
    </p:spTree>
    <p:extLst>
      <p:ext uri="{BB962C8B-B14F-4D97-AF65-F5344CB8AC3E}">
        <p14:creationId xmlns:p14="http://schemas.microsoft.com/office/powerpoint/2010/main" val="118134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5A76BB-DF01-9976-C234-4BC56A5C9B56}"/>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0E4CD7E9-FCBE-01B5-10B4-43A6E5DD877D}"/>
              </a:ext>
            </a:extLst>
          </p:cNvPr>
          <p:cNvSpPr>
            <a:spLocks noGrp="1"/>
          </p:cNvSpPr>
          <p:nvPr>
            <p:ph type="sldNum" sz="quarter" idx="12"/>
          </p:nvPr>
        </p:nvSpPr>
        <p:spPr/>
        <p:txBody>
          <a:bodyPr/>
          <a:lstStyle/>
          <a:p>
            <a:fld id="{01889115-868B-3945-B452-EC4624791901}" type="slidenum">
              <a:rPr lang="en-GB" smtClean="0"/>
              <a:t>17</a:t>
            </a:fld>
            <a:endParaRPr lang="en-GB"/>
          </a:p>
        </p:txBody>
      </p:sp>
      <p:sp>
        <p:nvSpPr>
          <p:cNvPr id="6" name="TextBox 5">
            <a:extLst>
              <a:ext uri="{FF2B5EF4-FFF2-40B4-BE49-F238E27FC236}">
                <a16:creationId xmlns:a16="http://schemas.microsoft.com/office/drawing/2014/main" id="{5EFCF808-A499-178A-7636-8E1464A5F0A5}"/>
              </a:ext>
            </a:extLst>
          </p:cNvPr>
          <p:cNvSpPr txBox="1"/>
          <p:nvPr/>
        </p:nvSpPr>
        <p:spPr>
          <a:xfrm>
            <a:off x="822475" y="2289269"/>
            <a:ext cx="2324848" cy="646331"/>
          </a:xfrm>
          <a:prstGeom prst="rect">
            <a:avLst/>
          </a:prstGeom>
          <a:noFill/>
        </p:spPr>
        <p:txBody>
          <a:bodyPr wrap="square" rtlCol="0">
            <a:spAutoFit/>
          </a:bodyPr>
          <a:lstStyle/>
          <a:p>
            <a:r>
              <a:rPr lang="en-GB" sz="3600" b="1">
                <a:solidFill>
                  <a:srgbClr val="005493"/>
                </a:solidFill>
              </a:rPr>
              <a:t>In short:</a:t>
            </a:r>
          </a:p>
        </p:txBody>
      </p:sp>
      <p:sp>
        <p:nvSpPr>
          <p:cNvPr id="8" name="TextBox 7">
            <a:extLst>
              <a:ext uri="{FF2B5EF4-FFF2-40B4-BE49-F238E27FC236}">
                <a16:creationId xmlns:a16="http://schemas.microsoft.com/office/drawing/2014/main" id="{2C4E3330-1C73-7FF6-6680-9F17D6429C98}"/>
              </a:ext>
            </a:extLst>
          </p:cNvPr>
          <p:cNvSpPr txBox="1"/>
          <p:nvPr/>
        </p:nvSpPr>
        <p:spPr>
          <a:xfrm>
            <a:off x="868573" y="3192817"/>
            <a:ext cx="3950898" cy="4955203"/>
          </a:xfrm>
          <a:prstGeom prst="rect">
            <a:avLst/>
          </a:prstGeom>
          <a:noFill/>
        </p:spPr>
        <p:txBody>
          <a:bodyPr wrap="square" rtlCol="0">
            <a:spAutoFit/>
          </a:bodyPr>
          <a:lstStyle/>
          <a:p>
            <a:r>
              <a:rPr lang="en-GB" sz="2800" b="1"/>
              <a:t>Stakeholder mapping ensures we know:</a:t>
            </a:r>
          </a:p>
          <a:p>
            <a:pPr marL="457200" indent="-457200">
              <a:buFont typeface="Arial" panose="020B0604020202020204" pitchFamily="34" charset="0"/>
              <a:buChar char="•"/>
            </a:pPr>
            <a:endParaRPr lang="en-GB" sz="2800" b="1"/>
          </a:p>
          <a:p>
            <a:pPr marL="457200" indent="-457200">
              <a:buFont typeface="Arial" panose="020B0604020202020204" pitchFamily="34" charset="0"/>
              <a:buChar char="•"/>
            </a:pPr>
            <a:r>
              <a:rPr lang="en-GB" sz="2800"/>
              <a:t>Who are the key stakeholders?</a:t>
            </a:r>
          </a:p>
          <a:p>
            <a:pPr marL="457200" indent="-457200">
              <a:buFont typeface="Arial" panose="020B0604020202020204" pitchFamily="34" charset="0"/>
              <a:buChar char="•"/>
            </a:pPr>
            <a:r>
              <a:rPr lang="en-GB" sz="2800"/>
              <a:t>Which organisations will we engage?</a:t>
            </a:r>
          </a:p>
          <a:p>
            <a:pPr marL="457200" indent="-457200">
              <a:buFont typeface="Arial" panose="020B0604020202020204" pitchFamily="34" charset="0"/>
              <a:buChar char="•"/>
            </a:pPr>
            <a:r>
              <a:rPr lang="en-GB" sz="2800"/>
              <a:t>How do we get access to the users we will work with? </a:t>
            </a:r>
          </a:p>
          <a:p>
            <a:endParaRPr lang="en-GB" sz="3600" b="1"/>
          </a:p>
        </p:txBody>
      </p:sp>
      <p:sp>
        <p:nvSpPr>
          <p:cNvPr id="15" name="Rectangle 14">
            <a:extLst>
              <a:ext uri="{FF2B5EF4-FFF2-40B4-BE49-F238E27FC236}">
                <a16:creationId xmlns:a16="http://schemas.microsoft.com/office/drawing/2014/main" id="{F22B3DE2-159A-C25F-0D66-FA3F5779F8AD}"/>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4F5C277F-8E6A-2AE0-FD9A-AC561DB6AB62}"/>
              </a:ext>
            </a:extLst>
          </p:cNvPr>
          <p:cNvSpPr/>
          <p:nvPr/>
        </p:nvSpPr>
        <p:spPr>
          <a:xfrm>
            <a:off x="839728" y="4589253"/>
            <a:ext cx="36797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6B68FB6-65F4-5165-8C1C-A5B16649DE53}"/>
              </a:ext>
            </a:extLst>
          </p:cNvPr>
          <p:cNvSpPr/>
          <p:nvPr/>
        </p:nvSpPr>
        <p:spPr>
          <a:xfrm>
            <a:off x="839728" y="5392936"/>
            <a:ext cx="36797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2822025-A72E-03AE-3CD2-23D203468370}"/>
              </a:ext>
            </a:extLst>
          </p:cNvPr>
          <p:cNvSpPr/>
          <p:nvPr/>
        </p:nvSpPr>
        <p:spPr>
          <a:xfrm>
            <a:off x="834067" y="6208400"/>
            <a:ext cx="36797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740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94F9B5-16FA-FA5F-9F20-887F66DA696D}"/>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175414D8-C1F3-03A4-9033-E68717BDDC1E}"/>
              </a:ext>
            </a:extLst>
          </p:cNvPr>
          <p:cNvSpPr>
            <a:spLocks noGrp="1"/>
          </p:cNvSpPr>
          <p:nvPr>
            <p:ph type="sldNum" sz="quarter" idx="12"/>
          </p:nvPr>
        </p:nvSpPr>
        <p:spPr/>
        <p:txBody>
          <a:bodyPr/>
          <a:lstStyle/>
          <a:p>
            <a:fld id="{01889115-868B-3945-B452-EC4624791901}" type="slidenum">
              <a:rPr lang="en-GB" smtClean="0"/>
              <a:t>18</a:t>
            </a:fld>
            <a:endParaRPr lang="en-GB"/>
          </a:p>
        </p:txBody>
      </p:sp>
      <p:cxnSp>
        <p:nvCxnSpPr>
          <p:cNvPr id="6" name="Straight Connector 5">
            <a:extLst>
              <a:ext uri="{FF2B5EF4-FFF2-40B4-BE49-F238E27FC236}">
                <a16:creationId xmlns:a16="http://schemas.microsoft.com/office/drawing/2014/main" id="{7AD617BF-9D6D-7B50-A6A7-266AB0AFDDF0}"/>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0E965F6-EDDC-26FD-AAE8-4C345B6792B6}"/>
              </a:ext>
            </a:extLst>
          </p:cNvPr>
          <p:cNvSpPr txBox="1"/>
          <p:nvPr/>
        </p:nvSpPr>
        <p:spPr>
          <a:xfrm>
            <a:off x="57111" y="308791"/>
            <a:ext cx="6593895" cy="646331"/>
          </a:xfrm>
          <a:prstGeom prst="rect">
            <a:avLst/>
          </a:prstGeom>
          <a:noFill/>
        </p:spPr>
        <p:txBody>
          <a:bodyPr wrap="square" lIns="91440" tIns="45720" rIns="91440" bIns="45720" rtlCol="0" anchor="t">
            <a:spAutoFit/>
          </a:bodyPr>
          <a:lstStyle/>
          <a:p>
            <a:r>
              <a:rPr lang="en-GB" sz="3600">
                <a:solidFill>
                  <a:srgbClr val="005493"/>
                </a:solidFill>
              </a:rPr>
              <a:t>West Lothian HSCP Workshops</a:t>
            </a:r>
            <a:endParaRPr lang="en-GB" sz="3600" b="1">
              <a:solidFill>
                <a:srgbClr val="005493"/>
              </a:solidFill>
            </a:endParaRPr>
          </a:p>
        </p:txBody>
      </p:sp>
      <p:sp>
        <p:nvSpPr>
          <p:cNvPr id="16" name="TextBox 15">
            <a:extLst>
              <a:ext uri="{FF2B5EF4-FFF2-40B4-BE49-F238E27FC236}">
                <a16:creationId xmlns:a16="http://schemas.microsoft.com/office/drawing/2014/main" id="{D62AD331-D09D-2D81-9923-1F09C6324855}"/>
              </a:ext>
            </a:extLst>
          </p:cNvPr>
          <p:cNvSpPr txBox="1"/>
          <p:nvPr/>
        </p:nvSpPr>
        <p:spPr>
          <a:xfrm>
            <a:off x="-2449902" y="-1915064"/>
            <a:ext cx="184731" cy="369332"/>
          </a:xfrm>
          <a:prstGeom prst="rect">
            <a:avLst/>
          </a:prstGeom>
          <a:solidFill>
            <a:schemeClr val="bg1">
              <a:lumMod val="85000"/>
            </a:schemeClr>
          </a:solidFill>
        </p:spPr>
        <p:txBody>
          <a:bodyPr wrap="none" rtlCol="0">
            <a:spAutoFit/>
          </a:bodyPr>
          <a:lstStyle/>
          <a:p>
            <a:endParaRPr lang="en-GB"/>
          </a:p>
        </p:txBody>
      </p:sp>
      <p:sp>
        <p:nvSpPr>
          <p:cNvPr id="19" name="Rectangle 18">
            <a:extLst>
              <a:ext uri="{FF2B5EF4-FFF2-40B4-BE49-F238E27FC236}">
                <a16:creationId xmlns:a16="http://schemas.microsoft.com/office/drawing/2014/main" id="{5A0877AD-74C1-EE68-B6BE-7C3490D84E3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5CECCF7-62D5-8182-DE35-35B8EC1F0E8B}"/>
              </a:ext>
            </a:extLst>
          </p:cNvPr>
          <p:cNvSpPr txBox="1"/>
          <p:nvPr/>
        </p:nvSpPr>
        <p:spPr>
          <a:xfrm>
            <a:off x="3110452" y="4333453"/>
            <a:ext cx="72141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solidFill>
                  <a:schemeClr val="bg1"/>
                </a:solidFill>
              </a:rPr>
              <a:t>PHS</a:t>
            </a:r>
          </a:p>
        </p:txBody>
      </p:sp>
      <p:sp>
        <p:nvSpPr>
          <p:cNvPr id="3" name="Oval 2">
            <a:extLst>
              <a:ext uri="{FF2B5EF4-FFF2-40B4-BE49-F238E27FC236}">
                <a16:creationId xmlns:a16="http://schemas.microsoft.com/office/drawing/2014/main" id="{9557C0F8-DCE5-E724-E114-47E282520247}"/>
              </a:ext>
            </a:extLst>
          </p:cNvPr>
          <p:cNvSpPr/>
          <p:nvPr/>
        </p:nvSpPr>
        <p:spPr>
          <a:xfrm>
            <a:off x="61806" y="3964774"/>
            <a:ext cx="3208421"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4000"/>
              <a:t>HSCP</a:t>
            </a:r>
          </a:p>
        </p:txBody>
      </p:sp>
      <p:sp>
        <p:nvSpPr>
          <p:cNvPr id="8" name="Oval 7">
            <a:extLst>
              <a:ext uri="{FF2B5EF4-FFF2-40B4-BE49-F238E27FC236}">
                <a16:creationId xmlns:a16="http://schemas.microsoft.com/office/drawing/2014/main" id="{07C34E5D-6CC8-B1A5-40F3-077940AC73D7}"/>
              </a:ext>
            </a:extLst>
          </p:cNvPr>
          <p:cNvSpPr/>
          <p:nvPr/>
        </p:nvSpPr>
        <p:spPr>
          <a:xfrm>
            <a:off x="3028710" y="5821233"/>
            <a:ext cx="3780573" cy="35915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4000"/>
              <a:t>NHS Territorial Health Board</a:t>
            </a:r>
          </a:p>
        </p:txBody>
      </p:sp>
      <p:sp>
        <p:nvSpPr>
          <p:cNvPr id="9" name="Oval 8">
            <a:extLst>
              <a:ext uri="{FF2B5EF4-FFF2-40B4-BE49-F238E27FC236}">
                <a16:creationId xmlns:a16="http://schemas.microsoft.com/office/drawing/2014/main" id="{04DEA65C-BAE5-9935-97D7-E92F38532CB3}"/>
              </a:ext>
            </a:extLst>
          </p:cNvPr>
          <p:cNvSpPr/>
          <p:nvPr/>
        </p:nvSpPr>
        <p:spPr>
          <a:xfrm>
            <a:off x="1568585" y="7126339"/>
            <a:ext cx="1446528" cy="1374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a:t>NHS24</a:t>
            </a:r>
          </a:p>
        </p:txBody>
      </p:sp>
      <p:sp>
        <p:nvSpPr>
          <p:cNvPr id="10" name="Oval 9">
            <a:extLst>
              <a:ext uri="{FF2B5EF4-FFF2-40B4-BE49-F238E27FC236}">
                <a16:creationId xmlns:a16="http://schemas.microsoft.com/office/drawing/2014/main" id="{9606F32E-C2D0-A609-D517-F19F84401A03}"/>
              </a:ext>
            </a:extLst>
          </p:cNvPr>
          <p:cNvSpPr/>
          <p:nvPr/>
        </p:nvSpPr>
        <p:spPr>
          <a:xfrm>
            <a:off x="3346654" y="5261447"/>
            <a:ext cx="635799" cy="7094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a:t>NSO</a:t>
            </a:r>
          </a:p>
        </p:txBody>
      </p:sp>
      <p:sp>
        <p:nvSpPr>
          <p:cNvPr id="11" name="Oval 10">
            <a:extLst>
              <a:ext uri="{FF2B5EF4-FFF2-40B4-BE49-F238E27FC236}">
                <a16:creationId xmlns:a16="http://schemas.microsoft.com/office/drawing/2014/main" id="{ACDA8A3C-E3A2-2244-BE14-6256E902CECD}"/>
              </a:ext>
            </a:extLst>
          </p:cNvPr>
          <p:cNvSpPr/>
          <p:nvPr/>
        </p:nvSpPr>
        <p:spPr>
          <a:xfrm>
            <a:off x="2167630" y="2705798"/>
            <a:ext cx="1710287" cy="1624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4000"/>
              <a:t>PHS</a:t>
            </a:r>
          </a:p>
        </p:txBody>
      </p:sp>
      <p:sp>
        <p:nvSpPr>
          <p:cNvPr id="13" name="Oval 12">
            <a:extLst>
              <a:ext uri="{FF2B5EF4-FFF2-40B4-BE49-F238E27FC236}">
                <a16:creationId xmlns:a16="http://schemas.microsoft.com/office/drawing/2014/main" id="{6E19D9E5-1331-2ECC-B80B-F91B6BA31BE3}"/>
              </a:ext>
            </a:extLst>
          </p:cNvPr>
          <p:cNvSpPr/>
          <p:nvPr/>
        </p:nvSpPr>
        <p:spPr>
          <a:xfrm>
            <a:off x="3835774" y="9367330"/>
            <a:ext cx="428969" cy="47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800"/>
              <a:t>GP</a:t>
            </a:r>
          </a:p>
        </p:txBody>
      </p:sp>
      <p:sp>
        <p:nvSpPr>
          <p:cNvPr id="20" name="Oval 19">
            <a:extLst>
              <a:ext uri="{FF2B5EF4-FFF2-40B4-BE49-F238E27FC236}">
                <a16:creationId xmlns:a16="http://schemas.microsoft.com/office/drawing/2014/main" id="{239C2BEA-0213-F591-E192-8F3CA7D97A28}"/>
              </a:ext>
            </a:extLst>
          </p:cNvPr>
          <p:cNvSpPr/>
          <p:nvPr/>
        </p:nvSpPr>
        <p:spPr>
          <a:xfrm>
            <a:off x="61065" y="6931288"/>
            <a:ext cx="1446528" cy="1374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a:t>SG</a:t>
            </a:r>
          </a:p>
        </p:txBody>
      </p:sp>
      <p:sp>
        <p:nvSpPr>
          <p:cNvPr id="22" name="Oval 21">
            <a:extLst>
              <a:ext uri="{FF2B5EF4-FFF2-40B4-BE49-F238E27FC236}">
                <a16:creationId xmlns:a16="http://schemas.microsoft.com/office/drawing/2014/main" id="{4A58357D-CC80-5536-1840-B7B47DCF0741}"/>
              </a:ext>
            </a:extLst>
          </p:cNvPr>
          <p:cNvSpPr/>
          <p:nvPr/>
        </p:nvSpPr>
        <p:spPr>
          <a:xfrm>
            <a:off x="2122972" y="8498714"/>
            <a:ext cx="1446528" cy="1374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a:t>SME</a:t>
            </a:r>
          </a:p>
        </p:txBody>
      </p:sp>
      <p:sp>
        <p:nvSpPr>
          <p:cNvPr id="26" name="Oval 25">
            <a:extLst>
              <a:ext uri="{FF2B5EF4-FFF2-40B4-BE49-F238E27FC236}">
                <a16:creationId xmlns:a16="http://schemas.microsoft.com/office/drawing/2014/main" id="{0E838EF7-28E8-33C2-DE1B-6A2F02CB8479}"/>
              </a:ext>
            </a:extLst>
          </p:cNvPr>
          <p:cNvSpPr/>
          <p:nvPr/>
        </p:nvSpPr>
        <p:spPr>
          <a:xfrm>
            <a:off x="113414" y="8417528"/>
            <a:ext cx="1446528" cy="1374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t>Third Sector</a:t>
            </a:r>
          </a:p>
        </p:txBody>
      </p:sp>
      <p:graphicFrame>
        <p:nvGraphicFramePr>
          <p:cNvPr id="28" name="Table 27">
            <a:extLst>
              <a:ext uri="{FF2B5EF4-FFF2-40B4-BE49-F238E27FC236}">
                <a16:creationId xmlns:a16="http://schemas.microsoft.com/office/drawing/2014/main" id="{3EACC7D3-1486-A1C3-D1CC-C62FF886F7CB}"/>
              </a:ext>
            </a:extLst>
          </p:cNvPr>
          <p:cNvGraphicFramePr>
            <a:graphicFrameLocks noGrp="1"/>
          </p:cNvGraphicFramePr>
          <p:nvPr>
            <p:extLst>
              <p:ext uri="{D42A27DB-BD31-4B8C-83A1-F6EECF244321}">
                <p14:modId xmlns:p14="http://schemas.microsoft.com/office/powerpoint/2010/main" val="814644727"/>
              </p:ext>
            </p:extLst>
          </p:nvPr>
        </p:nvGraphicFramePr>
        <p:xfrm>
          <a:off x="3969774" y="1769806"/>
          <a:ext cx="2765321" cy="3429000"/>
        </p:xfrm>
        <a:graphic>
          <a:graphicData uri="http://schemas.openxmlformats.org/drawingml/2006/table">
            <a:tbl>
              <a:tblPr firstRow="1" bandRow="1">
                <a:tableStyleId>{5C22544A-7EE6-4342-B048-85BDC9FD1C3A}</a:tableStyleId>
              </a:tblPr>
              <a:tblGrid>
                <a:gridCol w="1757515">
                  <a:extLst>
                    <a:ext uri="{9D8B030D-6E8A-4147-A177-3AD203B41FA5}">
                      <a16:colId xmlns:a16="http://schemas.microsoft.com/office/drawing/2014/main" val="1492620084"/>
                    </a:ext>
                  </a:extLst>
                </a:gridCol>
                <a:gridCol w="1007806">
                  <a:extLst>
                    <a:ext uri="{9D8B030D-6E8A-4147-A177-3AD203B41FA5}">
                      <a16:colId xmlns:a16="http://schemas.microsoft.com/office/drawing/2014/main" val="1946705605"/>
                    </a:ext>
                  </a:extLst>
                </a:gridCol>
              </a:tblGrid>
              <a:tr h="189471">
                <a:tc>
                  <a:txBody>
                    <a:bodyPr/>
                    <a:lstStyle/>
                    <a:p>
                      <a:pPr fontAlgn="base"/>
                      <a:r>
                        <a:rPr lang="en-GB" sz="1100">
                          <a:effectLst/>
                        </a:rPr>
                        <a:t>Organisation Type​</a:t>
                      </a:r>
                      <a:endParaRPr lang="en-GB">
                        <a:effectLst/>
                      </a:endParaRPr>
                    </a:p>
                  </a:txBody>
                  <a:tcPr anchor="b"/>
                </a:tc>
                <a:tc>
                  <a:txBody>
                    <a:bodyPr/>
                    <a:lstStyle/>
                    <a:p>
                      <a:pPr algn="ctr" fontAlgn="base"/>
                      <a:r>
                        <a:rPr lang="en-GB" sz="1100">
                          <a:effectLst/>
                        </a:rPr>
                        <a:t>Engagements​</a:t>
                      </a:r>
                      <a:endParaRPr lang="en-GB">
                        <a:effectLst/>
                      </a:endParaRPr>
                    </a:p>
                  </a:txBody>
                  <a:tcPr anchor="ctr"/>
                </a:tc>
                <a:extLst>
                  <a:ext uri="{0D108BD9-81ED-4DB2-BD59-A6C34878D82A}">
                    <a16:rowId xmlns:a16="http://schemas.microsoft.com/office/drawing/2014/main" val="4279840184"/>
                  </a:ext>
                </a:extLst>
              </a:tr>
              <a:tr h="189471">
                <a:tc>
                  <a:txBody>
                    <a:bodyPr/>
                    <a:lstStyle/>
                    <a:p>
                      <a:pPr fontAlgn="base"/>
                      <a:r>
                        <a:rPr lang="en-GB" sz="1100">
                          <a:effectLst/>
                        </a:rPr>
                        <a:t>Health &amp; Social Care Partnership​</a:t>
                      </a:r>
                      <a:endParaRPr lang="en-GB">
                        <a:effectLst/>
                      </a:endParaRPr>
                    </a:p>
                  </a:txBody>
                  <a:tcPr anchor="b"/>
                </a:tc>
                <a:tc>
                  <a:txBody>
                    <a:bodyPr/>
                    <a:lstStyle/>
                    <a:p>
                      <a:pPr algn="ctr" fontAlgn="base"/>
                      <a:r>
                        <a:rPr lang="en-GB" sz="1100">
                          <a:effectLst/>
                        </a:rPr>
                        <a:t>11​</a:t>
                      </a:r>
                      <a:endParaRPr lang="en-GB">
                        <a:effectLst/>
                      </a:endParaRPr>
                    </a:p>
                  </a:txBody>
                  <a:tcPr anchor="ctr"/>
                </a:tc>
                <a:extLst>
                  <a:ext uri="{0D108BD9-81ED-4DB2-BD59-A6C34878D82A}">
                    <a16:rowId xmlns:a16="http://schemas.microsoft.com/office/drawing/2014/main" val="1828225967"/>
                  </a:ext>
                </a:extLst>
              </a:tr>
              <a:tr h="189471">
                <a:tc>
                  <a:txBody>
                    <a:bodyPr/>
                    <a:lstStyle/>
                    <a:p>
                      <a:pPr fontAlgn="base"/>
                      <a:r>
                        <a:rPr lang="en-GB" sz="1100">
                          <a:effectLst/>
                        </a:rPr>
                        <a:t>NHS Territorial Health Board​</a:t>
                      </a:r>
                      <a:endParaRPr lang="en-GB">
                        <a:effectLst/>
                      </a:endParaRPr>
                    </a:p>
                  </a:txBody>
                  <a:tcPr anchor="b"/>
                </a:tc>
                <a:tc>
                  <a:txBody>
                    <a:bodyPr/>
                    <a:lstStyle/>
                    <a:p>
                      <a:pPr algn="ctr" fontAlgn="base"/>
                      <a:r>
                        <a:rPr lang="en-GB" sz="1100">
                          <a:effectLst/>
                        </a:rPr>
                        <a:t>13​</a:t>
                      </a:r>
                      <a:endParaRPr lang="en-GB">
                        <a:effectLst/>
                      </a:endParaRPr>
                    </a:p>
                  </a:txBody>
                  <a:tcPr anchor="ctr"/>
                </a:tc>
                <a:extLst>
                  <a:ext uri="{0D108BD9-81ED-4DB2-BD59-A6C34878D82A}">
                    <a16:rowId xmlns:a16="http://schemas.microsoft.com/office/drawing/2014/main" val="343078733"/>
                  </a:ext>
                </a:extLst>
              </a:tr>
              <a:tr h="189471">
                <a:tc>
                  <a:txBody>
                    <a:bodyPr/>
                    <a:lstStyle/>
                    <a:p>
                      <a:pPr fontAlgn="base"/>
                      <a:r>
                        <a:rPr lang="en-GB" sz="1100">
                          <a:effectLst/>
                        </a:rPr>
                        <a:t>NHS24​</a:t>
                      </a:r>
                      <a:endParaRPr lang="en-GB">
                        <a:effectLst/>
                      </a:endParaRPr>
                    </a:p>
                  </a:txBody>
                  <a:tcPr anchor="b"/>
                </a:tc>
                <a:tc>
                  <a:txBody>
                    <a:bodyPr/>
                    <a:lstStyle/>
                    <a:p>
                      <a:pPr algn="ctr" fontAlgn="base"/>
                      <a:r>
                        <a:rPr lang="en-GB" sz="1100">
                          <a:effectLst/>
                        </a:rPr>
                        <a:t>5​</a:t>
                      </a:r>
                      <a:endParaRPr lang="en-GB">
                        <a:effectLst/>
                      </a:endParaRPr>
                    </a:p>
                  </a:txBody>
                  <a:tcPr anchor="ctr"/>
                </a:tc>
                <a:extLst>
                  <a:ext uri="{0D108BD9-81ED-4DB2-BD59-A6C34878D82A}">
                    <a16:rowId xmlns:a16="http://schemas.microsoft.com/office/drawing/2014/main" val="2196130337"/>
                  </a:ext>
                </a:extLst>
              </a:tr>
              <a:tr h="189471">
                <a:tc>
                  <a:txBody>
                    <a:bodyPr/>
                    <a:lstStyle/>
                    <a:p>
                      <a:pPr fontAlgn="base"/>
                      <a:r>
                        <a:rPr lang="en-GB" sz="1100">
                          <a:effectLst/>
                        </a:rPr>
                        <a:t>National Screening Oversight (NSO)​</a:t>
                      </a:r>
                      <a:endParaRPr lang="en-GB">
                        <a:effectLst/>
                      </a:endParaRPr>
                    </a:p>
                  </a:txBody>
                  <a:tcPr anchor="b"/>
                </a:tc>
                <a:tc>
                  <a:txBody>
                    <a:bodyPr/>
                    <a:lstStyle/>
                    <a:p>
                      <a:pPr algn="ctr" fontAlgn="base"/>
                      <a:r>
                        <a:rPr lang="en-GB" sz="1100">
                          <a:effectLst/>
                        </a:rPr>
                        <a:t>2​</a:t>
                      </a:r>
                      <a:endParaRPr lang="en-GB">
                        <a:effectLst/>
                      </a:endParaRPr>
                    </a:p>
                  </a:txBody>
                  <a:tcPr anchor="ctr"/>
                </a:tc>
                <a:extLst>
                  <a:ext uri="{0D108BD9-81ED-4DB2-BD59-A6C34878D82A}">
                    <a16:rowId xmlns:a16="http://schemas.microsoft.com/office/drawing/2014/main" val="2121542900"/>
                  </a:ext>
                </a:extLst>
              </a:tr>
              <a:tr h="189471">
                <a:tc>
                  <a:txBody>
                    <a:bodyPr/>
                    <a:lstStyle/>
                    <a:p>
                      <a:pPr fontAlgn="base"/>
                      <a:r>
                        <a:rPr lang="en-GB" sz="1100">
                          <a:effectLst/>
                        </a:rPr>
                        <a:t>Public Health Scotland (PHS)​</a:t>
                      </a:r>
                      <a:endParaRPr lang="en-GB">
                        <a:effectLst/>
                      </a:endParaRPr>
                    </a:p>
                  </a:txBody>
                  <a:tcPr anchor="b"/>
                </a:tc>
                <a:tc>
                  <a:txBody>
                    <a:bodyPr/>
                    <a:lstStyle/>
                    <a:p>
                      <a:pPr algn="ctr" fontAlgn="base"/>
                      <a:r>
                        <a:rPr lang="en-GB" sz="1100">
                          <a:effectLst/>
                        </a:rPr>
                        <a:t>3​</a:t>
                      </a:r>
                      <a:endParaRPr lang="en-GB">
                        <a:effectLst/>
                      </a:endParaRPr>
                    </a:p>
                  </a:txBody>
                  <a:tcPr anchor="ctr"/>
                </a:tc>
                <a:extLst>
                  <a:ext uri="{0D108BD9-81ED-4DB2-BD59-A6C34878D82A}">
                    <a16:rowId xmlns:a16="http://schemas.microsoft.com/office/drawing/2014/main" val="1593960383"/>
                  </a:ext>
                </a:extLst>
              </a:tr>
              <a:tr h="189471">
                <a:tc>
                  <a:txBody>
                    <a:bodyPr/>
                    <a:lstStyle/>
                    <a:p>
                      <a:pPr fontAlgn="base"/>
                      <a:r>
                        <a:rPr lang="en-GB" sz="1100">
                          <a:effectLst/>
                        </a:rPr>
                        <a:t>Primary Care (GP)​</a:t>
                      </a:r>
                      <a:endParaRPr lang="en-GB">
                        <a:effectLst/>
                      </a:endParaRPr>
                    </a:p>
                  </a:txBody>
                  <a:tcPr anchor="b"/>
                </a:tc>
                <a:tc>
                  <a:txBody>
                    <a:bodyPr/>
                    <a:lstStyle/>
                    <a:p>
                      <a:pPr algn="ctr" fontAlgn="base"/>
                      <a:r>
                        <a:rPr lang="en-GB" sz="1100">
                          <a:effectLst/>
                        </a:rPr>
                        <a:t>1​</a:t>
                      </a:r>
                      <a:endParaRPr lang="en-GB">
                        <a:effectLst/>
                      </a:endParaRPr>
                    </a:p>
                  </a:txBody>
                  <a:tcPr anchor="ctr"/>
                </a:tc>
                <a:extLst>
                  <a:ext uri="{0D108BD9-81ED-4DB2-BD59-A6C34878D82A}">
                    <a16:rowId xmlns:a16="http://schemas.microsoft.com/office/drawing/2014/main" val="3108164963"/>
                  </a:ext>
                </a:extLst>
              </a:tr>
              <a:tr h="189471">
                <a:tc>
                  <a:txBody>
                    <a:bodyPr/>
                    <a:lstStyle/>
                    <a:p>
                      <a:pPr fontAlgn="base"/>
                      <a:r>
                        <a:rPr lang="en-GB" sz="1100">
                          <a:effectLst/>
                        </a:rPr>
                        <a:t>Scottish Government (SG)​</a:t>
                      </a:r>
                      <a:endParaRPr lang="en-GB">
                        <a:effectLst/>
                      </a:endParaRPr>
                    </a:p>
                  </a:txBody>
                  <a:tcPr anchor="b"/>
                </a:tc>
                <a:tc>
                  <a:txBody>
                    <a:bodyPr/>
                    <a:lstStyle/>
                    <a:p>
                      <a:pPr algn="ctr" fontAlgn="base"/>
                      <a:r>
                        <a:rPr lang="en-GB" sz="1100">
                          <a:effectLst/>
                        </a:rPr>
                        <a:t>5​</a:t>
                      </a:r>
                      <a:endParaRPr lang="en-GB">
                        <a:effectLst/>
                      </a:endParaRPr>
                    </a:p>
                  </a:txBody>
                  <a:tcPr anchor="ctr"/>
                </a:tc>
                <a:extLst>
                  <a:ext uri="{0D108BD9-81ED-4DB2-BD59-A6C34878D82A}">
                    <a16:rowId xmlns:a16="http://schemas.microsoft.com/office/drawing/2014/main" val="72620335"/>
                  </a:ext>
                </a:extLst>
              </a:tr>
              <a:tr h="189471">
                <a:tc>
                  <a:txBody>
                    <a:bodyPr/>
                    <a:lstStyle/>
                    <a:p>
                      <a:pPr fontAlgn="base"/>
                      <a:r>
                        <a:rPr lang="en-GB" sz="1100">
                          <a:effectLst/>
                        </a:rPr>
                        <a:t>SME/Service Provider (SME)​</a:t>
                      </a:r>
                      <a:endParaRPr lang="en-GB">
                        <a:effectLst/>
                      </a:endParaRPr>
                    </a:p>
                  </a:txBody>
                  <a:tcPr anchor="b"/>
                </a:tc>
                <a:tc>
                  <a:txBody>
                    <a:bodyPr/>
                    <a:lstStyle/>
                    <a:p>
                      <a:pPr algn="ctr" fontAlgn="base"/>
                      <a:r>
                        <a:rPr lang="en-GB" sz="1100">
                          <a:effectLst/>
                        </a:rPr>
                        <a:t>5​</a:t>
                      </a:r>
                      <a:endParaRPr lang="en-GB">
                        <a:effectLst/>
                      </a:endParaRPr>
                    </a:p>
                  </a:txBody>
                  <a:tcPr anchor="ctr"/>
                </a:tc>
                <a:extLst>
                  <a:ext uri="{0D108BD9-81ED-4DB2-BD59-A6C34878D82A}">
                    <a16:rowId xmlns:a16="http://schemas.microsoft.com/office/drawing/2014/main" val="3110322340"/>
                  </a:ext>
                </a:extLst>
              </a:tr>
              <a:tr h="189471">
                <a:tc>
                  <a:txBody>
                    <a:bodyPr/>
                    <a:lstStyle/>
                    <a:p>
                      <a:pPr fontAlgn="base"/>
                      <a:r>
                        <a:rPr lang="en-GB" sz="1100">
                          <a:effectLst/>
                        </a:rPr>
                        <a:t>Third Sector​</a:t>
                      </a:r>
                      <a:endParaRPr lang="en-GB">
                        <a:effectLst/>
                      </a:endParaRPr>
                    </a:p>
                  </a:txBody>
                  <a:tcPr anchor="b"/>
                </a:tc>
                <a:tc>
                  <a:txBody>
                    <a:bodyPr/>
                    <a:lstStyle/>
                    <a:p>
                      <a:pPr algn="ctr" fontAlgn="base"/>
                      <a:r>
                        <a:rPr lang="en-GB" sz="1100">
                          <a:effectLst/>
                        </a:rPr>
                        <a:t>5​</a:t>
                      </a:r>
                      <a:endParaRPr lang="en-GB">
                        <a:effectLst/>
                      </a:endParaRPr>
                    </a:p>
                  </a:txBody>
                  <a:tcPr anchor="ctr"/>
                </a:tc>
                <a:extLst>
                  <a:ext uri="{0D108BD9-81ED-4DB2-BD59-A6C34878D82A}">
                    <a16:rowId xmlns:a16="http://schemas.microsoft.com/office/drawing/2014/main" val="1869978191"/>
                  </a:ext>
                </a:extLst>
              </a:tr>
            </a:tbl>
          </a:graphicData>
        </a:graphic>
      </p:graphicFrame>
      <p:sp>
        <p:nvSpPr>
          <p:cNvPr id="30" name="TextBox 29">
            <a:extLst>
              <a:ext uri="{FF2B5EF4-FFF2-40B4-BE49-F238E27FC236}">
                <a16:creationId xmlns:a16="http://schemas.microsoft.com/office/drawing/2014/main" id="{2BE3C6EE-C1C4-6DBE-0EEC-6171790BCB05}"/>
              </a:ext>
            </a:extLst>
          </p:cNvPr>
          <p:cNvSpPr txBox="1"/>
          <p:nvPr/>
        </p:nvSpPr>
        <p:spPr>
          <a:xfrm>
            <a:off x="170122" y="1144170"/>
            <a:ext cx="3695381" cy="2031325"/>
          </a:xfrm>
          <a:prstGeom prst="rect">
            <a:avLst/>
          </a:prstGeom>
          <a:noFill/>
        </p:spPr>
        <p:txBody>
          <a:bodyPr wrap="square" lIns="91440" tIns="45720" rIns="91440" bIns="45720" rtlCol="0" anchor="t">
            <a:spAutoFit/>
          </a:bodyPr>
          <a:lstStyle/>
          <a:p>
            <a:r>
              <a:rPr lang="en-GB" b="1"/>
              <a:t>Over the course of the service design journey with West Lothian HSCP, we engaged with a wide range of stakeholders. </a:t>
            </a:r>
            <a:r>
              <a:rPr lang="en-GB"/>
              <a:t>This is a visualisation of the engagement across the four workshops:</a:t>
            </a:r>
            <a:endParaRPr lang="en-GB">
              <a:cs typeface="Calibri"/>
            </a:endParaRPr>
          </a:p>
          <a:p>
            <a:endParaRPr lang="en-GB"/>
          </a:p>
        </p:txBody>
      </p:sp>
    </p:spTree>
    <p:extLst>
      <p:ext uri="{BB962C8B-B14F-4D97-AF65-F5344CB8AC3E}">
        <p14:creationId xmlns:p14="http://schemas.microsoft.com/office/powerpoint/2010/main" val="22497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19</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671332" y="3935393"/>
            <a:ext cx="4172131" cy="646331"/>
          </a:xfrm>
          <a:prstGeom prst="rect">
            <a:avLst/>
          </a:prstGeom>
          <a:noFill/>
        </p:spPr>
        <p:txBody>
          <a:bodyPr wrap="square" rtlCol="0">
            <a:spAutoFit/>
          </a:bodyPr>
          <a:lstStyle/>
          <a:p>
            <a:r>
              <a:rPr lang="en-GB" sz="3600" b="1">
                <a:solidFill>
                  <a:srgbClr val="005493"/>
                </a:solidFill>
              </a:rPr>
              <a:t>Discovery</a:t>
            </a:r>
          </a:p>
        </p:txBody>
      </p:sp>
      <p:sp>
        <p:nvSpPr>
          <p:cNvPr id="7" name="Rectangle 6">
            <a:extLst>
              <a:ext uri="{FF2B5EF4-FFF2-40B4-BE49-F238E27FC236}">
                <a16:creationId xmlns:a16="http://schemas.microsoft.com/office/drawing/2014/main" id="{A0D66B42-4FDC-BB35-7C4B-BB834C8717D9}"/>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8521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6B7CBF-81E7-856C-1C72-84CA94CFEECC}"/>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C0DA0095-7D01-203A-94C4-9D202054036E}"/>
              </a:ext>
            </a:extLst>
          </p:cNvPr>
          <p:cNvSpPr>
            <a:spLocks noGrp="1"/>
          </p:cNvSpPr>
          <p:nvPr>
            <p:ph type="sldNum" sz="quarter" idx="12"/>
          </p:nvPr>
        </p:nvSpPr>
        <p:spPr/>
        <p:txBody>
          <a:bodyPr/>
          <a:lstStyle/>
          <a:p>
            <a:fld id="{01889115-868B-3945-B452-EC4624791901}" type="slidenum">
              <a:rPr lang="en-GB" smtClean="0"/>
              <a:t>20</a:t>
            </a:fld>
            <a:endParaRPr lang="en-GB"/>
          </a:p>
        </p:txBody>
      </p:sp>
      <p:sp>
        <p:nvSpPr>
          <p:cNvPr id="6" name="Rectangle 5">
            <a:extLst>
              <a:ext uri="{FF2B5EF4-FFF2-40B4-BE49-F238E27FC236}">
                <a16:creationId xmlns:a16="http://schemas.microsoft.com/office/drawing/2014/main" id="{AF7090B1-01A7-0662-871A-79927C6D398C}"/>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E2390E8F-FBF2-588B-D179-A909E087F209}"/>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83E47BF-8EE9-C3CB-EE74-11B81C32DF51}"/>
              </a:ext>
            </a:extLst>
          </p:cNvPr>
          <p:cNvSpPr txBox="1"/>
          <p:nvPr/>
        </p:nvSpPr>
        <p:spPr>
          <a:xfrm>
            <a:off x="57111" y="308791"/>
            <a:ext cx="6593895" cy="646331"/>
          </a:xfrm>
          <a:prstGeom prst="rect">
            <a:avLst/>
          </a:prstGeom>
          <a:noFill/>
        </p:spPr>
        <p:txBody>
          <a:bodyPr wrap="square" rtlCol="0">
            <a:spAutoFit/>
          </a:bodyPr>
          <a:lstStyle/>
          <a:p>
            <a:r>
              <a:rPr lang="en-GB" sz="3600">
                <a:solidFill>
                  <a:srgbClr val="005493"/>
                </a:solidFill>
              </a:rPr>
              <a:t>Key information </a:t>
            </a:r>
            <a:r>
              <a:rPr lang="en-GB" sz="3600" b="1">
                <a:solidFill>
                  <a:srgbClr val="005493"/>
                </a:solidFill>
              </a:rPr>
              <a:t>to get started</a:t>
            </a:r>
          </a:p>
        </p:txBody>
      </p:sp>
      <p:sp>
        <p:nvSpPr>
          <p:cNvPr id="10" name="TextBox 9">
            <a:extLst>
              <a:ext uri="{FF2B5EF4-FFF2-40B4-BE49-F238E27FC236}">
                <a16:creationId xmlns:a16="http://schemas.microsoft.com/office/drawing/2014/main" id="{98C3BB47-4154-A536-BC0A-921CBCE55A0F}"/>
              </a:ext>
            </a:extLst>
          </p:cNvPr>
          <p:cNvSpPr txBox="1"/>
          <p:nvPr/>
        </p:nvSpPr>
        <p:spPr>
          <a:xfrm>
            <a:off x="345015" y="4340202"/>
            <a:ext cx="5170219" cy="4801314"/>
          </a:xfrm>
          <a:prstGeom prst="rect">
            <a:avLst/>
          </a:prstGeom>
          <a:solidFill>
            <a:schemeClr val="bg1">
              <a:lumMod val="85000"/>
              <a:alpha val="52000"/>
            </a:schemeClr>
          </a:solidFill>
        </p:spPr>
        <p:txBody>
          <a:bodyPr wrap="square" lIns="91440" tIns="45720" rIns="91440" bIns="45720" rtlCol="0" anchor="t">
            <a:spAutoFit/>
          </a:bodyPr>
          <a:lstStyle/>
          <a:p>
            <a:r>
              <a:rPr lang="en-GB" b="1" dirty="0">
                <a:solidFill>
                  <a:srgbClr val="1BA6D7"/>
                </a:solidFill>
              </a:rPr>
              <a:t>Key questions to answer:</a:t>
            </a:r>
          </a:p>
          <a:p>
            <a:endParaRPr lang="en-GB" b="1"/>
          </a:p>
          <a:p>
            <a:pPr marL="285750" indent="-285750">
              <a:buFont typeface="Arial" panose="020B0604020202020204" pitchFamily="34" charset="0"/>
              <a:buChar char="•"/>
            </a:pPr>
            <a:r>
              <a:rPr lang="en-GB" b="1" dirty="0"/>
              <a:t>Who is this for and where is the most need?</a:t>
            </a:r>
            <a:endParaRPr lang="en-GB" dirty="0"/>
          </a:p>
          <a:p>
            <a:pPr marL="285750" indent="-285750">
              <a:buFont typeface="Arial" panose="020B0604020202020204" pitchFamily="34" charset="0"/>
              <a:buChar char="•"/>
            </a:pPr>
            <a:r>
              <a:rPr lang="en-GB" dirty="0"/>
              <a:t>What is the percentage uptake of screening by area?</a:t>
            </a:r>
            <a:endParaRPr lang="en-GB" dirty="0">
              <a:cs typeface="Calibri"/>
            </a:endParaRPr>
          </a:p>
          <a:p>
            <a:pPr marL="285750" indent="-285750">
              <a:buFont typeface="Arial" panose="020B0604020202020204" pitchFamily="34" charset="0"/>
              <a:buChar char="•"/>
            </a:pPr>
            <a:r>
              <a:rPr lang="en-GB" dirty="0"/>
              <a:t>Which areas have the lowest uptake of screening? What is the relationship between lowest uptake and the affluence of the area?</a:t>
            </a:r>
            <a:endParaRPr lang="en-GB" dirty="0">
              <a:cs typeface="Calibri"/>
            </a:endParaRPr>
          </a:p>
          <a:p>
            <a:pPr marL="285750" indent="-285750">
              <a:buFont typeface="Arial" panose="020B0604020202020204" pitchFamily="34" charset="0"/>
              <a:buChar char="•"/>
            </a:pPr>
            <a:r>
              <a:rPr lang="en-GB" dirty="0"/>
              <a:t>What is the demographic of the people living in in the areas with lowest uptake?</a:t>
            </a:r>
            <a:endParaRPr lang="en-GB" dirty="0">
              <a:cs typeface="Calibri"/>
            </a:endParaRPr>
          </a:p>
          <a:p>
            <a:pPr marL="285750" indent="-285750">
              <a:buFont typeface="Arial" panose="020B0604020202020204" pitchFamily="34" charset="0"/>
              <a:buChar char="•"/>
            </a:pPr>
            <a:r>
              <a:rPr lang="en-GB" dirty="0"/>
              <a:t>How has the uptake changed over time? Has there always been low uptake in this area?</a:t>
            </a:r>
            <a:endParaRPr lang="en-GB" dirty="0">
              <a:cs typeface="Calibri"/>
            </a:endParaRPr>
          </a:p>
          <a:p>
            <a:pPr marL="285750" indent="-285750">
              <a:buFont typeface="Arial" panose="020B0604020202020204" pitchFamily="34" charset="0"/>
              <a:buChar char="•"/>
            </a:pPr>
            <a:r>
              <a:rPr lang="en-GB" dirty="0"/>
              <a:t>Do we know what percentage of DNA are from underserved groups?</a:t>
            </a:r>
            <a:endParaRPr lang="en-GB" dirty="0">
              <a:cs typeface="Calibri"/>
            </a:endParaRPr>
          </a:p>
          <a:p>
            <a:pPr marL="285750" indent="-285750">
              <a:buFont typeface="Arial" panose="020B0604020202020204" pitchFamily="34" charset="0"/>
              <a:buChar char="•"/>
            </a:pPr>
            <a:r>
              <a:rPr lang="en-GB" dirty="0"/>
              <a:t>Can we match the uptake data to demographic data?</a:t>
            </a:r>
            <a:endParaRPr lang="en-GB" dirty="0">
              <a:cs typeface="Calibri"/>
            </a:endParaRPr>
          </a:p>
          <a:p>
            <a:endParaRPr lang="en-GB"/>
          </a:p>
        </p:txBody>
      </p:sp>
      <p:sp>
        <p:nvSpPr>
          <p:cNvPr id="12" name="Rectangle 11">
            <a:extLst>
              <a:ext uri="{FF2B5EF4-FFF2-40B4-BE49-F238E27FC236}">
                <a16:creationId xmlns:a16="http://schemas.microsoft.com/office/drawing/2014/main" id="{88EF8A5F-F3CC-FA7A-350C-30C28BFD22CD}"/>
              </a:ext>
            </a:extLst>
          </p:cNvPr>
          <p:cNvSpPr/>
          <p:nvPr/>
        </p:nvSpPr>
        <p:spPr>
          <a:xfrm>
            <a:off x="409713" y="4938583"/>
            <a:ext cx="219974" cy="24154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98EF981-6A22-9E00-C9E2-9044B74EA3FC}"/>
              </a:ext>
            </a:extLst>
          </p:cNvPr>
          <p:cNvSpPr/>
          <p:nvPr/>
        </p:nvSpPr>
        <p:spPr>
          <a:xfrm>
            <a:off x="413985" y="5231882"/>
            <a:ext cx="219974" cy="24154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39FFF84-65A8-2ACC-DE6D-929E0FD61087}"/>
              </a:ext>
            </a:extLst>
          </p:cNvPr>
          <p:cNvSpPr/>
          <p:nvPr/>
        </p:nvSpPr>
        <p:spPr>
          <a:xfrm>
            <a:off x="409713" y="5743998"/>
            <a:ext cx="219974" cy="24154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22EA9AB-7793-A680-059E-C55B036A7FDF}"/>
              </a:ext>
            </a:extLst>
          </p:cNvPr>
          <p:cNvSpPr/>
          <p:nvPr/>
        </p:nvSpPr>
        <p:spPr>
          <a:xfrm>
            <a:off x="409713" y="6591632"/>
            <a:ext cx="219974" cy="24154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6" name="Rectangle 15">
            <a:extLst>
              <a:ext uri="{FF2B5EF4-FFF2-40B4-BE49-F238E27FC236}">
                <a16:creationId xmlns:a16="http://schemas.microsoft.com/office/drawing/2014/main" id="{BB47DA44-AE7D-32C1-B5CF-8CD7201F6854}"/>
              </a:ext>
            </a:extLst>
          </p:cNvPr>
          <p:cNvSpPr/>
          <p:nvPr/>
        </p:nvSpPr>
        <p:spPr>
          <a:xfrm>
            <a:off x="409713" y="6037297"/>
            <a:ext cx="219974" cy="24154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064610C-2EB6-9A76-14A2-3F7ECCDB8C60}"/>
              </a:ext>
            </a:extLst>
          </p:cNvPr>
          <p:cNvSpPr/>
          <p:nvPr/>
        </p:nvSpPr>
        <p:spPr>
          <a:xfrm>
            <a:off x="409713" y="7164393"/>
            <a:ext cx="219974" cy="24154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8" name="Rectangle 17">
            <a:extLst>
              <a:ext uri="{FF2B5EF4-FFF2-40B4-BE49-F238E27FC236}">
                <a16:creationId xmlns:a16="http://schemas.microsoft.com/office/drawing/2014/main" id="{25E60FE9-144C-3CAA-5CAF-4D024345C2FA}"/>
              </a:ext>
            </a:extLst>
          </p:cNvPr>
          <p:cNvSpPr/>
          <p:nvPr/>
        </p:nvSpPr>
        <p:spPr>
          <a:xfrm>
            <a:off x="409713" y="7664264"/>
            <a:ext cx="219974" cy="24154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19" name="Rectangle 18">
            <a:extLst>
              <a:ext uri="{FF2B5EF4-FFF2-40B4-BE49-F238E27FC236}">
                <a16:creationId xmlns:a16="http://schemas.microsoft.com/office/drawing/2014/main" id="{BDE53211-9340-2E62-1240-501D5B032BF8}"/>
              </a:ext>
            </a:extLst>
          </p:cNvPr>
          <p:cNvSpPr/>
          <p:nvPr/>
        </p:nvSpPr>
        <p:spPr>
          <a:xfrm>
            <a:off x="409713" y="8232582"/>
            <a:ext cx="219974" cy="24154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a:t>
            </a:r>
          </a:p>
        </p:txBody>
      </p:sp>
      <p:sp>
        <p:nvSpPr>
          <p:cNvPr id="20" name="TextBox 19">
            <a:extLst>
              <a:ext uri="{FF2B5EF4-FFF2-40B4-BE49-F238E27FC236}">
                <a16:creationId xmlns:a16="http://schemas.microsoft.com/office/drawing/2014/main" id="{14B7D4A1-9937-4E6A-56C8-EB8EB31D81D3}"/>
              </a:ext>
            </a:extLst>
          </p:cNvPr>
          <p:cNvSpPr txBox="1"/>
          <p:nvPr/>
        </p:nvSpPr>
        <p:spPr>
          <a:xfrm>
            <a:off x="206993" y="1242493"/>
            <a:ext cx="5170219" cy="2862322"/>
          </a:xfrm>
          <a:prstGeom prst="rect">
            <a:avLst/>
          </a:prstGeom>
          <a:noFill/>
        </p:spPr>
        <p:txBody>
          <a:bodyPr wrap="square" rtlCol="0">
            <a:spAutoFit/>
          </a:bodyPr>
          <a:lstStyle/>
          <a:p>
            <a:r>
              <a:rPr lang="en-GB" b="1"/>
              <a:t>To do focused service design work </a:t>
            </a:r>
            <a:r>
              <a:rPr lang="en-GB"/>
              <a:t>often we start with a lot of questions. </a:t>
            </a:r>
          </a:p>
          <a:p>
            <a:endParaRPr lang="en-GB"/>
          </a:p>
          <a:p>
            <a:r>
              <a:rPr lang="en-GB"/>
              <a:t>Mostly this is about understanding the scope of the service design work, so that we know who to engage, what groups to work with and the boundaries of a service to explore.</a:t>
            </a:r>
          </a:p>
          <a:p>
            <a:endParaRPr lang="en-GB"/>
          </a:p>
          <a:p>
            <a:r>
              <a:rPr lang="en-GB" i="1"/>
              <a:t>It is important to answer as many of the questions below as possible before getting started:</a:t>
            </a:r>
          </a:p>
        </p:txBody>
      </p:sp>
    </p:spTree>
    <p:extLst>
      <p:ext uri="{BB962C8B-B14F-4D97-AF65-F5344CB8AC3E}">
        <p14:creationId xmlns:p14="http://schemas.microsoft.com/office/powerpoint/2010/main" val="72255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21</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308791"/>
            <a:ext cx="6448191" cy="646331"/>
          </a:xfrm>
          <a:prstGeom prst="rect">
            <a:avLst/>
          </a:prstGeom>
          <a:noFill/>
        </p:spPr>
        <p:txBody>
          <a:bodyPr wrap="square" lIns="91440" tIns="45720" rIns="91440" bIns="45720" rtlCol="0" anchor="t">
            <a:spAutoFit/>
          </a:bodyPr>
          <a:lstStyle/>
          <a:p>
            <a:r>
              <a:rPr lang="en-GB" sz="3600" b="1">
                <a:solidFill>
                  <a:srgbClr val="005493"/>
                </a:solidFill>
              </a:rPr>
              <a:t>Setting the scene</a:t>
            </a:r>
            <a:endParaRPr lang="en-US"/>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9575F96-AC61-0EC0-D529-D76B70FE3AAF}"/>
              </a:ext>
            </a:extLst>
          </p:cNvPr>
          <p:cNvSpPr txBox="1"/>
          <p:nvPr/>
        </p:nvSpPr>
        <p:spPr>
          <a:xfrm>
            <a:off x="206993" y="1242493"/>
            <a:ext cx="6362380" cy="4247317"/>
          </a:xfrm>
          <a:prstGeom prst="rect">
            <a:avLst/>
          </a:prstGeom>
          <a:noFill/>
        </p:spPr>
        <p:txBody>
          <a:bodyPr wrap="square" lIns="91440" tIns="45720" rIns="91440" bIns="45720" rtlCol="0" anchor="t">
            <a:spAutoFit/>
          </a:bodyPr>
          <a:lstStyle/>
          <a:p>
            <a:r>
              <a:rPr lang="en-GB" sz="2000" b="1">
                <a:solidFill>
                  <a:srgbClr val="005493"/>
                </a:solidFill>
              </a:rPr>
              <a:t>Cervical screening and health inequalities</a:t>
            </a:r>
          </a:p>
          <a:p>
            <a:endParaRPr lang="en-GB" b="1">
              <a:solidFill>
                <a:schemeClr val="accent5">
                  <a:lumMod val="75000"/>
                </a:schemeClr>
              </a:solidFill>
              <a:cs typeface="Calibri"/>
            </a:endParaRPr>
          </a:p>
          <a:p>
            <a:r>
              <a:rPr lang="en-GB">
                <a:cs typeface="Calibri"/>
              </a:rPr>
              <a:t>Evidence shows lower participation in cervical screening in the following groups:</a:t>
            </a:r>
            <a:endParaRPr lang="en-GB" b="1">
              <a:cs typeface="Calibri"/>
            </a:endParaRPr>
          </a:p>
          <a:p>
            <a:endParaRPr lang="en-GB">
              <a:cs typeface="Calibri"/>
            </a:endParaRPr>
          </a:p>
          <a:p>
            <a:pPr marL="285750" indent="-285750">
              <a:buFont typeface="Arial"/>
              <a:buChar char="•"/>
            </a:pPr>
            <a:r>
              <a:rPr lang="en-GB">
                <a:cs typeface="Calibri"/>
              </a:rPr>
              <a:t>25- to 34-year-olds</a:t>
            </a:r>
          </a:p>
          <a:p>
            <a:pPr marL="285750" indent="-285750">
              <a:buFont typeface="Arial"/>
              <a:buChar char="•"/>
            </a:pPr>
            <a:r>
              <a:rPr lang="en-GB">
                <a:cs typeface="Calibri"/>
              </a:rPr>
              <a:t>Women living in areas of high deprivation</a:t>
            </a:r>
          </a:p>
          <a:p>
            <a:pPr marL="285750" indent="-285750">
              <a:buFont typeface="Arial"/>
              <a:buChar char="•"/>
            </a:pPr>
            <a:r>
              <a:rPr lang="en-GB">
                <a:cs typeface="Calibri"/>
              </a:rPr>
              <a:t>Women with a learning or physical disability</a:t>
            </a:r>
          </a:p>
          <a:p>
            <a:pPr marL="285750" indent="-285750">
              <a:buFont typeface="Arial"/>
              <a:buChar char="•"/>
            </a:pPr>
            <a:r>
              <a:rPr lang="en-GB">
                <a:cs typeface="Calibri"/>
              </a:rPr>
              <a:t>Black or minority ethnic (BME) women</a:t>
            </a:r>
          </a:p>
          <a:p>
            <a:pPr marL="285750" indent="-285750">
              <a:buFont typeface="Arial"/>
              <a:buChar char="•"/>
            </a:pPr>
            <a:r>
              <a:rPr lang="en-GB">
                <a:cs typeface="Calibri"/>
              </a:rPr>
              <a:t>Lesbian and bisexual women</a:t>
            </a:r>
          </a:p>
          <a:p>
            <a:pPr marL="285750" indent="-285750">
              <a:buFont typeface="Arial"/>
              <a:buChar char="•"/>
            </a:pPr>
            <a:r>
              <a:rPr lang="en-GB">
                <a:cs typeface="Calibri"/>
              </a:rPr>
              <a:t>Trans men and non-binary people born female</a:t>
            </a:r>
          </a:p>
          <a:p>
            <a:endParaRPr lang="en-GB">
              <a:cs typeface="Calibri"/>
            </a:endParaRPr>
          </a:p>
          <a:p>
            <a:r>
              <a:rPr lang="en-GB" sz="1400">
                <a:cs typeface="Calibri"/>
              </a:rPr>
              <a:t>Source: </a:t>
            </a:r>
            <a:r>
              <a:rPr lang="en-GB" sz="1400">
                <a:ea typeface="+mn-lt"/>
                <a:cs typeface="+mn-lt"/>
                <a:hlinkClick r:id="rId2"/>
              </a:rPr>
              <a:t>https://www.healthscotland.scot/health-topics/screening/cervical-screening</a:t>
            </a:r>
          </a:p>
          <a:p>
            <a:endParaRPr lang="en-GB" b="1">
              <a:cs typeface="Calibri"/>
            </a:endParaRPr>
          </a:p>
          <a:p>
            <a:endParaRPr lang="en-GB" sz="2000" b="1">
              <a:solidFill>
                <a:srgbClr val="005493"/>
              </a:solidFill>
              <a:cs typeface="Calibri"/>
            </a:endParaRPr>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pic>
        <p:nvPicPr>
          <p:cNvPr id="2" name="Picture 1">
            <a:extLst>
              <a:ext uri="{FF2B5EF4-FFF2-40B4-BE49-F238E27FC236}">
                <a16:creationId xmlns:a16="http://schemas.microsoft.com/office/drawing/2014/main" id="{7446917A-36B4-AA54-5F5F-8DC839D72922}"/>
              </a:ext>
            </a:extLst>
          </p:cNvPr>
          <p:cNvPicPr>
            <a:picLocks noChangeAspect="1"/>
          </p:cNvPicPr>
          <p:nvPr/>
        </p:nvPicPr>
        <p:blipFill>
          <a:blip r:embed="rId3"/>
          <a:stretch>
            <a:fillRect/>
          </a:stretch>
        </p:blipFill>
        <p:spPr>
          <a:xfrm>
            <a:off x="926901" y="4953000"/>
            <a:ext cx="4921808" cy="4921808"/>
          </a:xfrm>
          <a:prstGeom prst="rect">
            <a:avLst/>
          </a:prstGeom>
        </p:spPr>
      </p:pic>
    </p:spTree>
    <p:extLst>
      <p:ext uri="{BB962C8B-B14F-4D97-AF65-F5344CB8AC3E}">
        <p14:creationId xmlns:p14="http://schemas.microsoft.com/office/powerpoint/2010/main" val="18280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3;p7">
            <a:extLst>
              <a:ext uri="{FF2B5EF4-FFF2-40B4-BE49-F238E27FC236}">
                <a16:creationId xmlns:a16="http://schemas.microsoft.com/office/drawing/2014/main" id="{DF3E72BC-B287-2542-A55C-330758B90702}"/>
              </a:ext>
            </a:extLst>
          </p:cNvPr>
          <p:cNvSpPr/>
          <p:nvPr/>
        </p:nvSpPr>
        <p:spPr>
          <a:xfrm>
            <a:off x="57112" y="272480"/>
            <a:ext cx="12658802" cy="1733621"/>
          </a:xfrm>
          <a:prstGeom prst="rect">
            <a:avLst/>
          </a:prstGeom>
          <a:noFill/>
          <a:ln>
            <a:noFill/>
          </a:ln>
        </p:spPr>
        <p:txBody>
          <a:bodyPr spcFirstLastPara="1" wrap="square" lIns="130000" tIns="66011" rIns="132058" bIns="66011" anchor="t" anchorCtr="0">
            <a:spAutoFit/>
          </a:bodyPr>
          <a:lstStyle/>
          <a:p>
            <a:r>
              <a:rPr lang="en-GB" sz="4000" b="1">
                <a:solidFill>
                  <a:srgbClr val="014785"/>
                </a:solidFill>
              </a:rPr>
              <a:t>Foreword</a:t>
            </a:r>
            <a:endParaRPr lang="en-US" sz="2600" err="1"/>
          </a:p>
          <a:p>
            <a:endParaRPr lang="en-GB" sz="2311">
              <a:solidFill>
                <a:srgbClr val="04A2E5"/>
              </a:solidFill>
              <a:cs typeface="Calibri"/>
            </a:endParaRPr>
          </a:p>
          <a:p>
            <a:endParaRPr lang="en-GB" sz="4044" b="1">
              <a:solidFill>
                <a:srgbClr val="014785"/>
              </a:solidFill>
            </a:endParaRPr>
          </a:p>
        </p:txBody>
      </p:sp>
      <p:cxnSp>
        <p:nvCxnSpPr>
          <p:cNvPr id="5" name="Straight Connector 4">
            <a:extLst>
              <a:ext uri="{FF2B5EF4-FFF2-40B4-BE49-F238E27FC236}">
                <a16:creationId xmlns:a16="http://schemas.microsoft.com/office/drawing/2014/main" id="{E854B474-3E47-AF49-9418-8C84A9B52C0E}"/>
              </a:ext>
            </a:extLst>
          </p:cNvPr>
          <p:cNvCxnSpPr/>
          <p:nvPr/>
        </p:nvCxnSpPr>
        <p:spPr>
          <a:xfrm>
            <a:off x="139404" y="972720"/>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377B380-B467-2847-9E2E-6AE1261EFE11}"/>
              </a:ext>
            </a:extLst>
          </p:cNvPr>
          <p:cNvSpPr>
            <a:spLocks noGrp="1"/>
          </p:cNvSpPr>
          <p:nvPr>
            <p:ph type="ftr" sz="quarter" idx="11"/>
          </p:nvPr>
        </p:nvSpPr>
        <p:spPr/>
        <p:txBody>
          <a:bodyPr/>
          <a:lstStyle/>
          <a:p>
            <a:r>
              <a:rPr lang="en-GB"/>
              <a:t>SDH</a:t>
            </a:r>
          </a:p>
        </p:txBody>
      </p:sp>
      <p:sp>
        <p:nvSpPr>
          <p:cNvPr id="6" name="Slide Number Placeholder 5">
            <a:extLst>
              <a:ext uri="{FF2B5EF4-FFF2-40B4-BE49-F238E27FC236}">
                <a16:creationId xmlns:a16="http://schemas.microsoft.com/office/drawing/2014/main" id="{6EA8DD9F-4A66-314D-BA0F-5B4FB59EC065}"/>
              </a:ext>
            </a:extLst>
          </p:cNvPr>
          <p:cNvSpPr>
            <a:spLocks noGrp="1"/>
          </p:cNvSpPr>
          <p:nvPr>
            <p:ph type="sldNum" sz="quarter" idx="12"/>
          </p:nvPr>
        </p:nvSpPr>
        <p:spPr/>
        <p:txBody>
          <a:bodyPr/>
          <a:lstStyle/>
          <a:p>
            <a:r>
              <a:rPr lang="en-GB" sz="800"/>
              <a:t>1</a:t>
            </a:r>
            <a:endParaRPr lang="en-GB"/>
          </a:p>
        </p:txBody>
      </p:sp>
      <p:sp>
        <p:nvSpPr>
          <p:cNvPr id="12" name="TextBox 11">
            <a:extLst>
              <a:ext uri="{FF2B5EF4-FFF2-40B4-BE49-F238E27FC236}">
                <a16:creationId xmlns:a16="http://schemas.microsoft.com/office/drawing/2014/main" id="{2F3EF408-16C7-BF59-199F-188373BCF27A}"/>
              </a:ext>
            </a:extLst>
          </p:cNvPr>
          <p:cNvSpPr txBox="1"/>
          <p:nvPr/>
        </p:nvSpPr>
        <p:spPr>
          <a:xfrm>
            <a:off x="141051" y="978685"/>
            <a:ext cx="5895207" cy="9541073"/>
          </a:xfrm>
          <a:prstGeom prst="rect">
            <a:avLst/>
          </a:prstGeom>
          <a:noFill/>
        </p:spPr>
        <p:txBody>
          <a:bodyPr wrap="square" lIns="91440" tIns="45720" rIns="91440" bIns="45720" rtlCol="0" anchor="t">
            <a:spAutoFit/>
          </a:bodyPr>
          <a:lstStyle/>
          <a:p>
            <a:pPr algn="ctr"/>
            <a:r>
              <a:rPr lang="en-GB" sz="2000" b="1" i="1" dirty="0">
                <a:cs typeface="Calibri"/>
              </a:rPr>
              <a:t>To change your way to think, change your way to see</a:t>
            </a:r>
            <a:endParaRPr lang="en-US" sz="2000" i="1" dirty="0">
              <a:cs typeface="Calibri"/>
            </a:endParaRPr>
          </a:p>
          <a:p>
            <a:endParaRPr lang="en-GB" dirty="0">
              <a:cs typeface="Calibri"/>
            </a:endParaRPr>
          </a:p>
          <a:p>
            <a:r>
              <a:rPr lang="en-GB" sz="1400" dirty="0">
                <a:cs typeface="Calibri"/>
              </a:rPr>
              <a:t>This document has been designed to provide practical and innovative support to teams across Scotland working towards reducing health inequalities.   </a:t>
            </a:r>
          </a:p>
          <a:p>
            <a:endParaRPr lang="en-GB" sz="1400" dirty="0">
              <a:cs typeface="Calibri"/>
            </a:endParaRPr>
          </a:p>
          <a:p>
            <a:r>
              <a:rPr lang="en-GB" sz="1400" dirty="0">
                <a:cs typeface="Calibri"/>
              </a:rPr>
              <a:t>This toolkit is focused on screening inequalities, designed in partnership with colleagues and citizens working and living in West Lothian.  It shares the learning and outcomes from a collaborative project which has explored how – through the optimisation of community data, intelligence and assets – teams across West Lothian and NHS Lothian might improve informed decision making and uptake of the cervical screening programme.    </a:t>
            </a:r>
          </a:p>
          <a:p>
            <a:endParaRPr lang="en-GB" sz="1400" dirty="0">
              <a:cs typeface="Calibri"/>
            </a:endParaRPr>
          </a:p>
          <a:p>
            <a:r>
              <a:rPr lang="en-GB" sz="1400" dirty="0">
                <a:cs typeface="Calibri"/>
              </a:rPr>
              <a:t>NHS National Services Scotland (NSS) and colleagues working across social care, health and academia have explored screening  services through a social care 'lens' to enable the design – and implementation -  of upstream early, preventative interventions.  This approach can support earlier identification of disease, improve outcomes of people diagnosed with cancer and enable them to live as healthy a life as possible.  It also promotes Value Based Health and Care (VBHC) by building on strengths across the integrated health and social care system, targeting interventions on what really makes a difference. </a:t>
            </a:r>
          </a:p>
          <a:p>
            <a:endParaRPr lang="en-GB" sz="1400" dirty="0">
              <a:cs typeface="Calibri"/>
            </a:endParaRPr>
          </a:p>
          <a:p>
            <a:r>
              <a:rPr lang="en-GB" sz="1400" dirty="0">
                <a:cs typeface="Calibri"/>
              </a:rPr>
              <a:t>This is a digital transformation programme, using national and locality digital capabilities to design personalised, sustainable interventions which optimises existing assets and resources.  Although focused on one Health and Social Care Partnership (HSCP) the learning and the digital solutions generated can be used across all 31 HSCPs and support national primary and social care  programmes focused on addressing health inequalities.  </a:t>
            </a:r>
          </a:p>
          <a:p>
            <a:endParaRPr lang="en-GB" sz="1400" dirty="0">
              <a:cs typeface="Calibri"/>
            </a:endParaRPr>
          </a:p>
          <a:p>
            <a:r>
              <a:rPr lang="en-GB" sz="1400" dirty="0">
                <a:cs typeface="Calibri"/>
              </a:rPr>
              <a:t>We're using evidence and local intelligence to target interventions on what really makes a difference to the wellbeing of people living across Scotland.  </a:t>
            </a:r>
          </a:p>
          <a:p>
            <a:r>
              <a:rPr lang="en-GB" sz="1400" dirty="0">
                <a:cs typeface="Calibri"/>
              </a:rPr>
              <a:t>Please get in touch to learn more.</a:t>
            </a:r>
            <a:endParaRPr lang="en-GB" dirty="0">
              <a:cs typeface="Calibri"/>
            </a:endParaRPr>
          </a:p>
          <a:p>
            <a:endParaRPr lang="en-GB" sz="1400" dirty="0">
              <a:cs typeface="Calibri"/>
            </a:endParaRPr>
          </a:p>
          <a:p>
            <a:r>
              <a:rPr lang="en-GB" sz="1400" dirty="0">
                <a:cs typeface="Calibri"/>
              </a:rPr>
              <a:t>Katharine Ross</a:t>
            </a:r>
          </a:p>
          <a:p>
            <a:r>
              <a:rPr lang="en-GB" sz="1400" dirty="0">
                <a:cs typeface="Calibri"/>
              </a:rPr>
              <a:t>Senior Health and Social Care Integration Lead</a:t>
            </a:r>
          </a:p>
          <a:p>
            <a:r>
              <a:rPr lang="en-GB" sz="1400" dirty="0">
                <a:cs typeface="Calibri"/>
              </a:rPr>
              <a:t>NHS National Services Scotland</a:t>
            </a:r>
          </a:p>
          <a:p>
            <a:endParaRPr lang="en-GB" sz="1400" dirty="0">
              <a:cs typeface="Calibri"/>
            </a:endParaRPr>
          </a:p>
          <a:p>
            <a:endParaRPr lang="en-GB" sz="1400" dirty="0">
              <a:cs typeface="Calibri"/>
            </a:endParaRPr>
          </a:p>
          <a:p>
            <a:pPr marL="285750" indent="-285750">
              <a:buFont typeface="Arial" panose="020B0604020202020204" pitchFamily="34" charset="0"/>
              <a:buChar char="•"/>
            </a:pPr>
            <a:endParaRPr lang="en-GB" sz="1400" dirty="0">
              <a:cs typeface="Calibri"/>
            </a:endParaRPr>
          </a:p>
          <a:p>
            <a:pPr marL="285750" indent="-285750">
              <a:buFont typeface="Arial" panose="020B0604020202020204" pitchFamily="34" charset="0"/>
              <a:buChar char="•"/>
            </a:pPr>
            <a:endParaRPr lang="en-GB" dirty="0">
              <a:cs typeface="Calibri"/>
            </a:endParaRPr>
          </a:p>
          <a:p>
            <a:endParaRPr lang="en-GB" dirty="0">
              <a:cs typeface="Calibri"/>
            </a:endParaRPr>
          </a:p>
          <a:p>
            <a:endParaRPr lang="en-GB" dirty="0">
              <a:cs typeface="Calibri"/>
            </a:endParaRPr>
          </a:p>
          <a:p>
            <a:endParaRPr lang="en-GB" dirty="0">
              <a:cs typeface="Calibri"/>
            </a:endParaRPr>
          </a:p>
        </p:txBody>
      </p:sp>
      <p:pic>
        <p:nvPicPr>
          <p:cNvPr id="7" name="Picture 6" descr="Text&#10;&#10;Description automatically generated">
            <a:extLst>
              <a:ext uri="{FF2B5EF4-FFF2-40B4-BE49-F238E27FC236}">
                <a16:creationId xmlns:a16="http://schemas.microsoft.com/office/drawing/2014/main" id="{EE725309-32CD-8A1A-C269-9CBC6178CB36}"/>
              </a:ext>
            </a:extLst>
          </p:cNvPr>
          <p:cNvPicPr>
            <a:picLocks noChangeAspect="1"/>
          </p:cNvPicPr>
          <p:nvPr/>
        </p:nvPicPr>
        <p:blipFill>
          <a:blip r:embed="rId2"/>
          <a:stretch>
            <a:fillRect/>
          </a:stretch>
        </p:blipFill>
        <p:spPr>
          <a:xfrm>
            <a:off x="109885" y="8827544"/>
            <a:ext cx="4286250" cy="619125"/>
          </a:xfrm>
          <a:prstGeom prst="rect">
            <a:avLst/>
          </a:prstGeom>
        </p:spPr>
      </p:pic>
      <p:pic>
        <p:nvPicPr>
          <p:cNvPr id="8" name="Picture 7">
            <a:extLst>
              <a:ext uri="{FF2B5EF4-FFF2-40B4-BE49-F238E27FC236}">
                <a16:creationId xmlns:a16="http://schemas.microsoft.com/office/drawing/2014/main" id="{F359938D-38AA-7714-2787-CEDBC9013DEA}"/>
              </a:ext>
            </a:extLst>
          </p:cNvPr>
          <p:cNvPicPr>
            <a:picLocks noChangeAspect="1"/>
          </p:cNvPicPr>
          <p:nvPr/>
        </p:nvPicPr>
        <p:blipFill>
          <a:blip r:embed="rId3"/>
          <a:stretch>
            <a:fillRect/>
          </a:stretch>
        </p:blipFill>
        <p:spPr>
          <a:xfrm>
            <a:off x="4521947" y="8829424"/>
            <a:ext cx="2009775" cy="552450"/>
          </a:xfrm>
          <a:prstGeom prst="rect">
            <a:avLst/>
          </a:prstGeom>
        </p:spPr>
      </p:pic>
    </p:spTree>
    <p:extLst>
      <p:ext uri="{BB962C8B-B14F-4D97-AF65-F5344CB8AC3E}">
        <p14:creationId xmlns:p14="http://schemas.microsoft.com/office/powerpoint/2010/main" val="2907063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22</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308791"/>
            <a:ext cx="6448191" cy="646331"/>
          </a:xfrm>
          <a:prstGeom prst="rect">
            <a:avLst/>
          </a:prstGeom>
          <a:noFill/>
        </p:spPr>
        <p:txBody>
          <a:bodyPr wrap="square" lIns="91440" tIns="45720" rIns="91440" bIns="45720" rtlCol="0" anchor="t">
            <a:spAutoFit/>
          </a:bodyPr>
          <a:lstStyle/>
          <a:p>
            <a:r>
              <a:rPr lang="en-GB" sz="3600" b="1">
                <a:solidFill>
                  <a:srgbClr val="005493"/>
                </a:solidFill>
              </a:rPr>
              <a:t>National picture</a:t>
            </a:r>
            <a:endParaRPr lang="en-US"/>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9575F96-AC61-0EC0-D529-D76B70FE3AAF}"/>
              </a:ext>
            </a:extLst>
          </p:cNvPr>
          <p:cNvSpPr txBox="1"/>
          <p:nvPr/>
        </p:nvSpPr>
        <p:spPr>
          <a:xfrm>
            <a:off x="206993" y="1242493"/>
            <a:ext cx="6362380" cy="3139321"/>
          </a:xfrm>
          <a:prstGeom prst="rect">
            <a:avLst/>
          </a:prstGeom>
          <a:noFill/>
        </p:spPr>
        <p:txBody>
          <a:bodyPr wrap="square" lIns="91440" tIns="45720" rIns="91440" bIns="45720" rtlCol="0" anchor="t">
            <a:spAutoFit/>
          </a:bodyPr>
          <a:lstStyle/>
          <a:p>
            <a:endParaRPr lang="en-GB" b="1">
              <a:solidFill>
                <a:srgbClr val="005493"/>
              </a:solidFill>
              <a:cs typeface="Calibri"/>
            </a:endParaRPr>
          </a:p>
          <a:p>
            <a:pPr marL="285750" indent="-285750">
              <a:buFont typeface="Arial"/>
              <a:buChar char="•"/>
            </a:pPr>
            <a:r>
              <a:rPr lang="en-GB" dirty="0">
                <a:ea typeface="+mn-lt"/>
                <a:cs typeface="+mn-lt"/>
              </a:rPr>
              <a:t>The uptake rate for cervical screening in Scotland during 2019 was 69.3% with just over one million eligible women having participated in the screening period as of 31st March 2021. Uptake has declined in recent years.</a:t>
            </a:r>
            <a:endParaRPr lang="en-GB" dirty="0">
              <a:cs typeface="Calibri"/>
            </a:endParaRPr>
          </a:p>
          <a:p>
            <a:pPr marL="285750" indent="-285750">
              <a:buFont typeface="Arial"/>
              <a:buChar char="•"/>
            </a:pPr>
            <a:r>
              <a:rPr lang="en-GB" dirty="0">
                <a:ea typeface="+mn-lt"/>
                <a:cs typeface="+mn-lt"/>
              </a:rPr>
              <a:t>Uptake increased with age from 55% for ages 25 to 29 to a peak of 79% in those 50 to 54 years, before reducing in the oldest invited age groups.</a:t>
            </a:r>
            <a:endParaRPr lang="en-GB" dirty="0">
              <a:cs typeface="Calibri"/>
            </a:endParaRPr>
          </a:p>
          <a:p>
            <a:pPr marL="285750" indent="-285750">
              <a:buFont typeface="Arial"/>
              <a:buChar char="•"/>
            </a:pPr>
            <a:r>
              <a:rPr lang="en-GB" dirty="0">
                <a:ea typeface="+mn-lt"/>
                <a:cs typeface="+mn-lt"/>
              </a:rPr>
              <a:t>Women from the most deprived areas are less likely to take part in the screening programme, with uptake only 63% compared with 74% in the least deprived areas.</a:t>
            </a:r>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3" name="TextBox 2">
            <a:extLst>
              <a:ext uri="{FF2B5EF4-FFF2-40B4-BE49-F238E27FC236}">
                <a16:creationId xmlns:a16="http://schemas.microsoft.com/office/drawing/2014/main" id="{141B39DF-7D75-C9B7-219E-92E9A091FB30}"/>
              </a:ext>
            </a:extLst>
          </p:cNvPr>
          <p:cNvSpPr txBox="1"/>
          <p:nvPr/>
        </p:nvSpPr>
        <p:spPr>
          <a:xfrm>
            <a:off x="250723" y="4601497"/>
            <a:ext cx="6037006"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005493"/>
                </a:solidFill>
                <a:cs typeface="Segoe UI"/>
              </a:rPr>
              <a:t>Scottish cervical screening programme statistics</a:t>
            </a:r>
            <a:r>
              <a:rPr lang="en-US">
                <a:cs typeface="Segoe UI"/>
              </a:rPr>
              <a:t>​</a:t>
            </a:r>
          </a:p>
          <a:p>
            <a:r>
              <a:rPr lang="en-GB">
                <a:cs typeface="Segoe UI"/>
              </a:rPr>
              <a:t>​</a:t>
            </a:r>
          </a:p>
          <a:p>
            <a:r>
              <a:rPr lang="en-GB" sz="1400" b="1">
                <a:cs typeface="Segoe UI"/>
              </a:rPr>
              <a:t>Percentage uptake of cervical screening among women aged 25 to 64 who were screened within the last 3.5 or 5.5 years by age group: Scotland, 1 April 2020 to 31 March 2021</a:t>
            </a:r>
          </a:p>
        </p:txBody>
      </p:sp>
      <p:sp>
        <p:nvSpPr>
          <p:cNvPr id="4" name="TextBox 3">
            <a:extLst>
              <a:ext uri="{FF2B5EF4-FFF2-40B4-BE49-F238E27FC236}">
                <a16:creationId xmlns:a16="http://schemas.microsoft.com/office/drawing/2014/main" id="{C497D653-1106-591A-D49B-38381436FC8A}"/>
              </a:ext>
            </a:extLst>
          </p:cNvPr>
          <p:cNvSpPr txBox="1"/>
          <p:nvPr/>
        </p:nvSpPr>
        <p:spPr>
          <a:xfrm>
            <a:off x="250722" y="8804787"/>
            <a:ext cx="635655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Source: </a:t>
            </a:r>
            <a:r>
              <a:rPr lang="en-GB" sz="1400">
                <a:solidFill>
                  <a:srgbClr val="0563C1"/>
                </a:solidFill>
                <a:cs typeface="Segoe UI"/>
                <a:hlinkClick r:id="rId2"/>
              </a:rPr>
              <a:t>https://publichealthscotland.scot/publications/scottish-cervical-screening-programme-statistics/scottish-cervical-screening-programme-statistics-annual-update-to-31-march-2021/</a:t>
            </a:r>
            <a:endParaRPr lang="en-US" sz="1400"/>
          </a:p>
        </p:txBody>
      </p:sp>
      <p:pic>
        <p:nvPicPr>
          <p:cNvPr id="6" name="Picture 9" descr="Chart, bar chart&#10;&#10;Description automatically generated">
            <a:extLst>
              <a:ext uri="{FF2B5EF4-FFF2-40B4-BE49-F238E27FC236}">
                <a16:creationId xmlns:a16="http://schemas.microsoft.com/office/drawing/2014/main" id="{2F3F0049-21B5-D6F3-68D4-BC240C071C32}"/>
              </a:ext>
            </a:extLst>
          </p:cNvPr>
          <p:cNvPicPr>
            <a:picLocks noChangeAspect="1"/>
          </p:cNvPicPr>
          <p:nvPr/>
        </p:nvPicPr>
        <p:blipFill>
          <a:blip r:embed="rId3"/>
          <a:stretch>
            <a:fillRect/>
          </a:stretch>
        </p:blipFill>
        <p:spPr>
          <a:xfrm>
            <a:off x="4916" y="6050825"/>
            <a:ext cx="6676103" cy="2499252"/>
          </a:xfrm>
          <a:prstGeom prst="rect">
            <a:avLst/>
          </a:prstGeom>
        </p:spPr>
      </p:pic>
    </p:spTree>
    <p:extLst>
      <p:ext uri="{BB962C8B-B14F-4D97-AF65-F5344CB8AC3E}">
        <p14:creationId xmlns:p14="http://schemas.microsoft.com/office/powerpoint/2010/main" val="1212697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23</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308791"/>
            <a:ext cx="6448191" cy="646331"/>
          </a:xfrm>
          <a:prstGeom prst="rect">
            <a:avLst/>
          </a:prstGeom>
          <a:noFill/>
        </p:spPr>
        <p:txBody>
          <a:bodyPr wrap="square" lIns="91440" tIns="45720" rIns="91440" bIns="45720" rtlCol="0" anchor="t">
            <a:spAutoFit/>
          </a:bodyPr>
          <a:lstStyle/>
          <a:p>
            <a:r>
              <a:rPr lang="en-GB" sz="3600" b="1">
                <a:solidFill>
                  <a:srgbClr val="005493"/>
                </a:solidFill>
              </a:rPr>
              <a:t>Local picture</a:t>
            </a:r>
            <a:endParaRPr lang="en-US"/>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9575F96-AC61-0EC0-D529-D76B70FE3AAF}"/>
              </a:ext>
            </a:extLst>
          </p:cNvPr>
          <p:cNvSpPr txBox="1"/>
          <p:nvPr/>
        </p:nvSpPr>
        <p:spPr>
          <a:xfrm>
            <a:off x="206993" y="1242493"/>
            <a:ext cx="6362380" cy="2585323"/>
          </a:xfrm>
          <a:prstGeom prst="rect">
            <a:avLst/>
          </a:prstGeom>
          <a:noFill/>
        </p:spPr>
        <p:txBody>
          <a:bodyPr wrap="square" lIns="91440" tIns="45720" rIns="91440" bIns="45720" rtlCol="0" anchor="t">
            <a:spAutoFit/>
          </a:bodyPr>
          <a:lstStyle/>
          <a:p>
            <a:pPr marL="285750" indent="-285750">
              <a:buFont typeface="Arial"/>
              <a:buChar char="•"/>
            </a:pPr>
            <a:r>
              <a:rPr lang="en-GB" dirty="0">
                <a:ea typeface="+mn-lt"/>
                <a:cs typeface="+mn-lt"/>
              </a:rPr>
              <a:t>The uptake rate for cervical screening in West Lothian was 73.3% for 2020/21.</a:t>
            </a:r>
            <a:endParaRPr lang="en-GB" dirty="0">
              <a:cs typeface="Calibri"/>
            </a:endParaRPr>
          </a:p>
          <a:p>
            <a:pPr marL="285750" indent="-285750">
              <a:buFont typeface="Arial"/>
              <a:buChar char="•"/>
            </a:pPr>
            <a:r>
              <a:rPr lang="en-GB" dirty="0">
                <a:ea typeface="+mn-lt"/>
                <a:cs typeface="+mn-lt"/>
              </a:rPr>
              <a:t>Women from the most deprived areas are less likely to take part in the screening programme, with uptake only 62.9% compared with 84.1% in the least deprived areas.</a:t>
            </a:r>
          </a:p>
          <a:p>
            <a:pPr marL="285750" indent="-285750">
              <a:buFont typeface="Arial"/>
              <a:buChar char="•"/>
            </a:pPr>
            <a:r>
              <a:rPr lang="en-GB" dirty="0">
                <a:ea typeface="+mn-lt"/>
                <a:cs typeface="+mn-lt"/>
              </a:rPr>
              <a:t>Viewing locality intermediary data has the potential to enable NHS and social care strategic planners to allocate resources and make decisions around appropriate, targeted interventions.</a:t>
            </a:r>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pic>
        <p:nvPicPr>
          <p:cNvPr id="2" name="Picture 2" descr="Table&#10;&#10;Description automatically generated">
            <a:extLst>
              <a:ext uri="{FF2B5EF4-FFF2-40B4-BE49-F238E27FC236}">
                <a16:creationId xmlns:a16="http://schemas.microsoft.com/office/drawing/2014/main" id="{36FCA1F9-DA0B-0AF3-C342-D41E2D462BFD}"/>
              </a:ext>
            </a:extLst>
          </p:cNvPr>
          <p:cNvPicPr>
            <a:picLocks noChangeAspect="1"/>
          </p:cNvPicPr>
          <p:nvPr/>
        </p:nvPicPr>
        <p:blipFill>
          <a:blip r:embed="rId2"/>
          <a:stretch>
            <a:fillRect/>
          </a:stretch>
        </p:blipFill>
        <p:spPr>
          <a:xfrm>
            <a:off x="471683" y="3739142"/>
            <a:ext cx="5029199" cy="2605613"/>
          </a:xfrm>
          <a:prstGeom prst="rect">
            <a:avLst/>
          </a:prstGeom>
        </p:spPr>
      </p:pic>
      <p:sp>
        <p:nvSpPr>
          <p:cNvPr id="3" name="TextBox 2">
            <a:extLst>
              <a:ext uri="{FF2B5EF4-FFF2-40B4-BE49-F238E27FC236}">
                <a16:creationId xmlns:a16="http://schemas.microsoft.com/office/drawing/2014/main" id="{D03099E0-4C8D-C5C4-B946-EAE6C6720EAE}"/>
              </a:ext>
            </a:extLst>
          </p:cNvPr>
          <p:cNvSpPr txBox="1"/>
          <p:nvPr/>
        </p:nvSpPr>
        <p:spPr>
          <a:xfrm>
            <a:off x="410497" y="9259529"/>
            <a:ext cx="59386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Segoe UI"/>
              </a:rPr>
              <a:t>​</a:t>
            </a:r>
          </a:p>
          <a:p>
            <a:r>
              <a:rPr lang="en-GB" sz="1400">
                <a:cs typeface="Segoe UI"/>
              </a:rPr>
              <a:t>Source: Scottish Cervical Call-Recall System (SCCRS)</a:t>
            </a:r>
          </a:p>
        </p:txBody>
      </p:sp>
      <p:pic>
        <p:nvPicPr>
          <p:cNvPr id="4" name="Picture 5" descr="Table&#10;&#10;Description automatically generated">
            <a:extLst>
              <a:ext uri="{FF2B5EF4-FFF2-40B4-BE49-F238E27FC236}">
                <a16:creationId xmlns:a16="http://schemas.microsoft.com/office/drawing/2014/main" id="{AC2A0E2D-ED69-F009-BD11-DF54CA42AF7B}"/>
              </a:ext>
            </a:extLst>
          </p:cNvPr>
          <p:cNvPicPr>
            <a:picLocks noChangeAspect="1"/>
          </p:cNvPicPr>
          <p:nvPr/>
        </p:nvPicPr>
        <p:blipFill>
          <a:blip r:embed="rId3"/>
          <a:stretch>
            <a:fillRect/>
          </a:stretch>
        </p:blipFill>
        <p:spPr>
          <a:xfrm>
            <a:off x="471949" y="6619573"/>
            <a:ext cx="5139812" cy="2924929"/>
          </a:xfrm>
          <a:prstGeom prst="rect">
            <a:avLst/>
          </a:prstGeom>
        </p:spPr>
      </p:pic>
      <p:sp>
        <p:nvSpPr>
          <p:cNvPr id="6" name="TextBox 5">
            <a:extLst>
              <a:ext uri="{FF2B5EF4-FFF2-40B4-BE49-F238E27FC236}">
                <a16:creationId xmlns:a16="http://schemas.microsoft.com/office/drawing/2014/main" id="{F72BEA94-8149-4E03-8DF2-20A72654B41A}"/>
              </a:ext>
            </a:extLst>
          </p:cNvPr>
          <p:cNvSpPr txBox="1"/>
          <p:nvPr/>
        </p:nvSpPr>
        <p:spPr>
          <a:xfrm>
            <a:off x="410164" y="3474317"/>
            <a:ext cx="52750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005493"/>
                </a:solidFill>
              </a:rPr>
              <a:t>Age </a:t>
            </a:r>
            <a:r>
              <a:rPr lang="en-GB" b="1">
                <a:solidFill>
                  <a:srgbClr val="005493"/>
                </a:solidFill>
                <a:cs typeface="Calibri"/>
              </a:rPr>
              <a:t>group: 25-49</a:t>
            </a:r>
            <a:endParaRPr lang="en-US"/>
          </a:p>
        </p:txBody>
      </p:sp>
      <p:sp>
        <p:nvSpPr>
          <p:cNvPr id="10" name="TextBox 9">
            <a:extLst>
              <a:ext uri="{FF2B5EF4-FFF2-40B4-BE49-F238E27FC236}">
                <a16:creationId xmlns:a16="http://schemas.microsoft.com/office/drawing/2014/main" id="{708FC2A5-B0A5-B68A-EF4E-6F6F19F5F5BC}"/>
              </a:ext>
            </a:extLst>
          </p:cNvPr>
          <p:cNvSpPr txBox="1"/>
          <p:nvPr/>
        </p:nvSpPr>
        <p:spPr>
          <a:xfrm>
            <a:off x="398206" y="6347950"/>
            <a:ext cx="52750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005493"/>
                </a:solidFill>
              </a:rPr>
              <a:t>Age </a:t>
            </a:r>
            <a:r>
              <a:rPr lang="en-GB" b="1">
                <a:solidFill>
                  <a:srgbClr val="005493"/>
                </a:solidFill>
                <a:cs typeface="Calibri"/>
              </a:rPr>
              <a:t>group: 50-64</a:t>
            </a:r>
            <a:endParaRPr lang="en-US"/>
          </a:p>
        </p:txBody>
      </p:sp>
    </p:spTree>
    <p:extLst>
      <p:ext uri="{BB962C8B-B14F-4D97-AF65-F5344CB8AC3E}">
        <p14:creationId xmlns:p14="http://schemas.microsoft.com/office/powerpoint/2010/main" val="1335405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24</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308791"/>
            <a:ext cx="6448191" cy="646331"/>
          </a:xfrm>
          <a:prstGeom prst="rect">
            <a:avLst/>
          </a:prstGeom>
          <a:noFill/>
        </p:spPr>
        <p:txBody>
          <a:bodyPr wrap="square" lIns="91440" tIns="45720" rIns="91440" bIns="45720" rtlCol="0" anchor="t">
            <a:spAutoFit/>
          </a:bodyPr>
          <a:lstStyle/>
          <a:p>
            <a:r>
              <a:rPr lang="en-GB" sz="3600" b="1">
                <a:solidFill>
                  <a:srgbClr val="005493"/>
                </a:solidFill>
              </a:rPr>
              <a:t>Putting users at the heart </a:t>
            </a:r>
            <a:endParaRPr lang="en-US"/>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11" name="TextBox 1">
            <a:extLst>
              <a:ext uri="{FF2B5EF4-FFF2-40B4-BE49-F238E27FC236}">
                <a16:creationId xmlns:a16="http://schemas.microsoft.com/office/drawing/2014/main" id="{F212A32F-87DD-B644-DAAE-D1D1E9BF1560}"/>
              </a:ext>
            </a:extLst>
          </p:cNvPr>
          <p:cNvSpPr txBox="1"/>
          <p:nvPr/>
        </p:nvSpPr>
        <p:spPr>
          <a:xfrm>
            <a:off x="145998" y="1305789"/>
            <a:ext cx="6192510" cy="77559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dirty="0">
                <a:ea typeface="+mn-lt"/>
                <a:cs typeface="+mn-lt"/>
              </a:rPr>
              <a:t>We worked with people with lived experience and community representatives – nationally and across West Lothian -  to understand the groups and beliefs associated with non-attendance. Over the course of the research phase, we conducted semi-structured interviews, focus groups and workshops with the following groups:</a:t>
            </a:r>
            <a:endParaRPr lang="en-US" dirty="0">
              <a:ea typeface="+mn-lt"/>
              <a:cs typeface="+mn-lt"/>
            </a:endParaRPr>
          </a:p>
          <a:p>
            <a:endParaRPr lang="en-GB">
              <a:ea typeface="+mn-lt"/>
              <a:cs typeface="+mn-lt"/>
            </a:endParaRPr>
          </a:p>
          <a:p>
            <a:pPr marL="285750" indent="-285750">
              <a:buFont typeface="Arial,Sans-Serif"/>
              <a:buChar char="•"/>
            </a:pPr>
            <a:r>
              <a:rPr lang="en-GB" dirty="0">
                <a:ea typeface="+mn-lt"/>
                <a:cs typeface="+mn-lt"/>
              </a:rPr>
              <a:t>Young women aged 24-30 with low income</a:t>
            </a:r>
            <a:endParaRPr lang="en-US" dirty="0">
              <a:ea typeface="+mn-lt"/>
              <a:cs typeface="+mn-lt"/>
            </a:endParaRPr>
          </a:p>
          <a:p>
            <a:pPr marL="285750" indent="-285750">
              <a:buFont typeface="Arial,Sans-Serif"/>
              <a:buChar char="•"/>
            </a:pPr>
            <a:r>
              <a:rPr lang="en-GB" dirty="0">
                <a:ea typeface="+mn-lt"/>
                <a:cs typeface="+mn-lt"/>
              </a:rPr>
              <a:t>Ethnic minorities</a:t>
            </a:r>
            <a:endParaRPr lang="en-US" dirty="0">
              <a:ea typeface="+mn-lt"/>
              <a:cs typeface="+mn-lt"/>
            </a:endParaRPr>
          </a:p>
          <a:p>
            <a:pPr marL="285750" indent="-285750">
              <a:buFont typeface="Arial,Sans-Serif"/>
              <a:buChar char="•"/>
            </a:pPr>
            <a:r>
              <a:rPr lang="en-GB" dirty="0">
                <a:ea typeface="+mn-lt"/>
                <a:cs typeface="+mn-lt"/>
              </a:rPr>
              <a:t>People without English as a first language</a:t>
            </a:r>
            <a:endParaRPr lang="en-US" dirty="0">
              <a:ea typeface="+mn-lt"/>
              <a:cs typeface="+mn-lt"/>
            </a:endParaRPr>
          </a:p>
          <a:p>
            <a:pPr marL="285750" indent="-285750">
              <a:buFont typeface="Arial,Sans-Serif"/>
              <a:buChar char="•"/>
            </a:pPr>
            <a:r>
              <a:rPr lang="en-GB" dirty="0">
                <a:ea typeface="+mn-lt"/>
                <a:cs typeface="+mn-lt"/>
              </a:rPr>
              <a:t>Those with sensory impairments</a:t>
            </a:r>
            <a:endParaRPr lang="en-US" dirty="0">
              <a:ea typeface="+mn-lt"/>
              <a:cs typeface="+mn-lt"/>
            </a:endParaRPr>
          </a:p>
          <a:p>
            <a:pPr marL="285750" indent="-285750">
              <a:buFont typeface="Arial,Sans-Serif"/>
              <a:buChar char="•"/>
            </a:pPr>
            <a:r>
              <a:rPr lang="en-GB" dirty="0">
                <a:ea typeface="+mn-lt"/>
                <a:cs typeface="+mn-lt"/>
              </a:rPr>
              <a:t>GPs working in deep end clinics </a:t>
            </a:r>
            <a:r>
              <a:rPr lang="en-GB" dirty="0">
                <a:hlinkClick r:id="rId2"/>
              </a:rPr>
              <a:t>University of Glasgow - Connect - Community and public engagement - Projects and Events - GPs at the Deep End</a:t>
            </a:r>
            <a:endParaRPr lang="en-GB" dirty="0">
              <a:ea typeface="+mn-lt"/>
              <a:cs typeface="+mn-lt"/>
            </a:endParaRPr>
          </a:p>
          <a:p>
            <a:pPr marL="285750" indent="-285750">
              <a:buFont typeface="Arial,Sans-Serif"/>
              <a:buChar char="•"/>
            </a:pPr>
            <a:endParaRPr lang="en-GB">
              <a:cs typeface="Calibri" panose="020F0502020204030204"/>
            </a:endParaRPr>
          </a:p>
          <a:p>
            <a:endParaRPr lang="en-GB">
              <a:cs typeface="Calibri" panose="020F0502020204030204"/>
            </a:endParaRPr>
          </a:p>
          <a:p>
            <a:r>
              <a:rPr lang="en-GB" sz="2400" b="1" dirty="0">
                <a:solidFill>
                  <a:srgbClr val="005493"/>
                </a:solidFill>
                <a:cs typeface="Calibri" panose="020F0502020204030204"/>
              </a:rPr>
              <a:t>What we learned:</a:t>
            </a:r>
          </a:p>
          <a:p>
            <a:endParaRPr lang="en-GB">
              <a:solidFill>
                <a:srgbClr val="000000"/>
              </a:solidFill>
              <a:cs typeface="Calibri" panose="020F0502020204030204"/>
            </a:endParaRPr>
          </a:p>
          <a:p>
            <a:r>
              <a:rPr lang="en-GB" dirty="0">
                <a:cs typeface="Calibri" panose="020F0502020204030204"/>
              </a:rPr>
              <a:t>For those we engaged with we learned the means of communication for cervical screening makes women less likely to see it as a priority. The themes highlighted:</a:t>
            </a:r>
            <a:endParaRPr lang="en-GB" dirty="0">
              <a:ea typeface="+mn-lt"/>
              <a:cs typeface="+mn-lt"/>
            </a:endParaRPr>
          </a:p>
          <a:p>
            <a:endParaRPr lang="en-GB">
              <a:ea typeface="+mn-lt"/>
              <a:cs typeface="+mn-lt"/>
            </a:endParaRPr>
          </a:p>
          <a:p>
            <a:pPr marL="285750" indent="-285750">
              <a:buFont typeface="Arial,Sans-Serif"/>
              <a:buChar char="•"/>
            </a:pPr>
            <a:r>
              <a:rPr lang="en-GB" dirty="0">
                <a:solidFill>
                  <a:srgbClr val="000000"/>
                </a:solidFill>
                <a:cs typeface="Calibri" panose="020F0502020204030204"/>
              </a:rPr>
              <a:t>Lack of knowledge</a:t>
            </a:r>
            <a:endParaRPr lang="en-US" dirty="0">
              <a:ea typeface="+mn-lt"/>
              <a:cs typeface="+mn-lt"/>
            </a:endParaRPr>
          </a:p>
          <a:p>
            <a:pPr marL="285750" indent="-285750">
              <a:buFont typeface="Arial,Sans-Serif"/>
              <a:buChar char="•"/>
            </a:pPr>
            <a:r>
              <a:rPr lang="en-GB" dirty="0">
                <a:solidFill>
                  <a:srgbClr val="000000"/>
                </a:solidFill>
                <a:cs typeface="Calibri" panose="020F0502020204030204"/>
              </a:rPr>
              <a:t>Frequency of communication</a:t>
            </a:r>
            <a:endParaRPr lang="en-US" dirty="0">
              <a:ea typeface="+mn-lt"/>
              <a:cs typeface="+mn-lt"/>
            </a:endParaRPr>
          </a:p>
          <a:p>
            <a:pPr marL="285750" indent="-285750">
              <a:buFont typeface="Arial,Sans-Serif"/>
              <a:buChar char="•"/>
            </a:pPr>
            <a:r>
              <a:rPr lang="en-GB" dirty="0">
                <a:solidFill>
                  <a:srgbClr val="000000"/>
                </a:solidFill>
                <a:cs typeface="Calibri" panose="020F0502020204030204"/>
              </a:rPr>
              <a:t>Format of communication</a:t>
            </a:r>
            <a:endParaRPr lang="en-US" dirty="0">
              <a:ea typeface="+mn-lt"/>
              <a:cs typeface="+mn-lt"/>
            </a:endParaRPr>
          </a:p>
          <a:p>
            <a:pPr marL="285750" indent="-285750">
              <a:buFont typeface="Arial,Sans-Serif"/>
              <a:buChar char="•"/>
            </a:pPr>
            <a:r>
              <a:rPr lang="en-GB" dirty="0">
                <a:solidFill>
                  <a:srgbClr val="000000"/>
                </a:solidFill>
                <a:cs typeface="Calibri" panose="020F0502020204030204"/>
              </a:rPr>
              <a:t>The mobile phone is central to people's lives</a:t>
            </a:r>
            <a:endParaRPr lang="en-GB" sz="2000" dirty="0">
              <a:cs typeface="Calibri" panose="020F0502020204030204"/>
            </a:endParaRPr>
          </a:p>
          <a:p>
            <a:endParaRPr lang="en-GB" sz="2400" b="1">
              <a:solidFill>
                <a:srgbClr val="005493"/>
              </a:solidFill>
              <a:cs typeface="Calibri" panose="020F0502020204030204"/>
            </a:endParaRPr>
          </a:p>
        </p:txBody>
      </p:sp>
    </p:spTree>
    <p:extLst>
      <p:ext uri="{BB962C8B-B14F-4D97-AF65-F5344CB8AC3E}">
        <p14:creationId xmlns:p14="http://schemas.microsoft.com/office/powerpoint/2010/main" val="305426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25</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308791"/>
            <a:ext cx="6448191" cy="646331"/>
          </a:xfrm>
          <a:prstGeom prst="rect">
            <a:avLst/>
          </a:prstGeom>
          <a:noFill/>
        </p:spPr>
        <p:txBody>
          <a:bodyPr wrap="square" lIns="91440" tIns="45720" rIns="91440" bIns="45720" rtlCol="0" anchor="t">
            <a:spAutoFit/>
          </a:bodyPr>
          <a:lstStyle/>
          <a:p>
            <a:r>
              <a:rPr lang="en-GB" sz="3600" b="1">
                <a:solidFill>
                  <a:srgbClr val="005493"/>
                </a:solidFill>
              </a:rPr>
              <a:t>Lack of knowledge</a:t>
            </a:r>
            <a:endParaRPr lang="en-US"/>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11" name="TextBox 1">
            <a:extLst>
              <a:ext uri="{FF2B5EF4-FFF2-40B4-BE49-F238E27FC236}">
                <a16:creationId xmlns:a16="http://schemas.microsoft.com/office/drawing/2014/main" id="{F212A32F-87DD-B644-DAAE-D1D1E9BF1560}"/>
              </a:ext>
            </a:extLst>
          </p:cNvPr>
          <p:cNvSpPr txBox="1"/>
          <p:nvPr/>
        </p:nvSpPr>
        <p:spPr>
          <a:xfrm>
            <a:off x="195160" y="1404112"/>
            <a:ext cx="6403640" cy="67095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sz="2400" b="1" dirty="0">
                <a:ea typeface="+mn-lt"/>
                <a:cs typeface="+mn-lt"/>
              </a:rPr>
              <a:t>What did we learn?</a:t>
            </a:r>
          </a:p>
          <a:p>
            <a:endParaRPr lang="en-GB">
              <a:latin typeface="Calibri"/>
              <a:ea typeface="+mn-lt"/>
              <a:cs typeface="Arial"/>
            </a:endParaRPr>
          </a:p>
          <a:p>
            <a:pPr marL="285750" indent="-285750">
              <a:buFont typeface="Arial,Sans-Serif"/>
              <a:buChar char="•"/>
            </a:pPr>
            <a:r>
              <a:rPr lang="en-GB" dirty="0">
                <a:ea typeface="+mn-lt"/>
                <a:cs typeface="+mn-lt"/>
              </a:rPr>
              <a:t>The primary source of information about cervical screening is from informal social networks</a:t>
            </a:r>
            <a:endParaRPr lang="en-US" dirty="0">
              <a:ea typeface="+mn-lt"/>
              <a:cs typeface="+mn-lt"/>
            </a:endParaRPr>
          </a:p>
          <a:p>
            <a:pPr marL="285750" indent="-285750">
              <a:buFont typeface="Arial,Sans-Serif"/>
              <a:buChar char="•"/>
            </a:pPr>
            <a:r>
              <a:rPr lang="en-GB" dirty="0">
                <a:ea typeface="+mn-lt"/>
                <a:cs typeface="+mn-lt"/>
              </a:rPr>
              <a:t>Despite young women being offered the HPV vaccine in school from 2008, many were not told what the vaccine was for</a:t>
            </a:r>
          </a:p>
          <a:p>
            <a:pPr marL="285750" indent="-285750">
              <a:buFont typeface="Arial,Sans-Serif"/>
              <a:buChar char="•"/>
            </a:pPr>
            <a:r>
              <a:rPr lang="en-GB" dirty="0">
                <a:ea typeface="+mn-lt"/>
                <a:cs typeface="+mn-lt"/>
              </a:rPr>
              <a:t>For many women, the first-time hearing about cervical screening was through the invitation letter</a:t>
            </a:r>
          </a:p>
          <a:p>
            <a:pPr marL="285750" indent="-285750">
              <a:buFont typeface="Arial,Sans-Serif"/>
              <a:buChar char="•"/>
            </a:pPr>
            <a:r>
              <a:rPr lang="en-GB" dirty="0">
                <a:latin typeface="Calibri"/>
                <a:ea typeface="+mn-lt"/>
                <a:cs typeface="Calibri"/>
              </a:rPr>
              <a:t>The information leaflet sent with the invitation letter is often glanced over but not read</a:t>
            </a:r>
            <a:endParaRPr lang="en-US" dirty="0">
              <a:ea typeface="+mn-lt"/>
              <a:cs typeface="+mn-lt"/>
            </a:endParaRPr>
          </a:p>
          <a:p>
            <a:pPr marL="285750" indent="-285750">
              <a:buFont typeface="Arial,Sans-Serif"/>
              <a:buChar char="•"/>
            </a:pPr>
            <a:r>
              <a:rPr lang="en-GB" dirty="0">
                <a:latin typeface="Calibri"/>
                <a:cs typeface="Calibri"/>
              </a:rPr>
              <a:t>Women coming from abroad experienced different healthcare systems. Screening might not be offered in home country and less knowledge about cervical screening can cause apprehension</a:t>
            </a:r>
            <a:endParaRPr lang="en-US" dirty="0">
              <a:ea typeface="+mn-lt"/>
              <a:cs typeface="+mn-lt"/>
            </a:endParaRPr>
          </a:p>
          <a:p>
            <a:pPr marL="285750" indent="-285750">
              <a:buFont typeface="Arial,Sans-Serif"/>
              <a:buChar char="•"/>
            </a:pPr>
            <a:r>
              <a:rPr lang="en-GB" dirty="0">
                <a:latin typeface="Calibri"/>
                <a:cs typeface="Calibri"/>
              </a:rPr>
              <a:t>Former engagement with the NHS is a motivating factor to attendance, for example if you have full or partial immunisation status for HPV vaccine, you're likely to have a higher uptake of cervical screening. If you have no HPV immunisation status you are less likely to be engaged with healthcare and have lower cervical screening uptake.</a:t>
            </a:r>
            <a:endParaRPr lang="en-GB" dirty="0">
              <a:ea typeface="+mn-lt"/>
              <a:cs typeface="+mn-lt"/>
            </a:endParaRPr>
          </a:p>
          <a:p>
            <a:endParaRPr lang="en-GB">
              <a:solidFill>
                <a:srgbClr val="000000"/>
              </a:solidFill>
              <a:latin typeface="Calibri"/>
              <a:cs typeface="Arial"/>
            </a:endParaRPr>
          </a:p>
          <a:p>
            <a:endParaRPr lang="en-GB">
              <a:solidFill>
                <a:srgbClr val="000000"/>
              </a:solidFill>
              <a:latin typeface="Calibri"/>
              <a:cs typeface="Arial"/>
            </a:endParaRPr>
          </a:p>
          <a:p>
            <a:endParaRPr lang="en-GB" sz="1400">
              <a:solidFill>
                <a:srgbClr val="014785"/>
              </a:solidFill>
              <a:latin typeface="Calibri"/>
              <a:cs typeface="Calibri" panose="020F0502020204030204"/>
            </a:endParaRPr>
          </a:p>
          <a:p>
            <a:endParaRPr lang="en-GB" sz="1400">
              <a:solidFill>
                <a:srgbClr val="014785"/>
              </a:solidFill>
              <a:latin typeface="Calibri"/>
              <a:cs typeface="Arial"/>
            </a:endParaRPr>
          </a:p>
        </p:txBody>
      </p:sp>
      <p:sp>
        <p:nvSpPr>
          <p:cNvPr id="3" name="TextBox 1">
            <a:extLst>
              <a:ext uri="{FF2B5EF4-FFF2-40B4-BE49-F238E27FC236}">
                <a16:creationId xmlns:a16="http://schemas.microsoft.com/office/drawing/2014/main" id="{0360EFFB-6E5C-F894-FCBB-443FDED2178E}"/>
              </a:ext>
            </a:extLst>
          </p:cNvPr>
          <p:cNvSpPr txBox="1"/>
          <p:nvPr/>
        </p:nvSpPr>
        <p:spPr>
          <a:xfrm>
            <a:off x="409013" y="7124312"/>
            <a:ext cx="2743200" cy="25853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i="1">
                <a:solidFill>
                  <a:srgbClr val="005493"/>
                </a:solidFill>
                <a:cs typeface="Segoe UI"/>
              </a:rPr>
              <a:t>"I think the understanding of what a cervical smear actually is across our patient group is not great, actually. And I think that they are thinking that is going to tell you if you have cancer then and there." </a:t>
            </a:r>
            <a:r>
              <a:rPr lang="en-US" i="1">
                <a:solidFill>
                  <a:srgbClr val="005493"/>
                </a:solidFill>
                <a:cs typeface="Segoe UI"/>
              </a:rPr>
              <a:t>​</a:t>
            </a:r>
          </a:p>
        </p:txBody>
      </p:sp>
      <p:sp>
        <p:nvSpPr>
          <p:cNvPr id="4" name="TextBox 1">
            <a:extLst>
              <a:ext uri="{FF2B5EF4-FFF2-40B4-BE49-F238E27FC236}">
                <a16:creationId xmlns:a16="http://schemas.microsoft.com/office/drawing/2014/main" id="{5DA500B6-0D06-E93B-A365-85821E77AF76}"/>
              </a:ext>
            </a:extLst>
          </p:cNvPr>
          <p:cNvSpPr txBox="1"/>
          <p:nvPr/>
        </p:nvSpPr>
        <p:spPr>
          <a:xfrm>
            <a:off x="3538670" y="7180581"/>
            <a:ext cx="2743200"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i="1">
                <a:solidFill>
                  <a:srgbClr val="014785"/>
                </a:solidFill>
              </a:rPr>
              <a:t>"Kind of, just through some of my friends that have had theirs done but other than that that's all I really know about it."</a:t>
            </a:r>
            <a:endParaRPr lang="en-US" i="1">
              <a:solidFill>
                <a:srgbClr val="014785"/>
              </a:solidFill>
            </a:endParaRPr>
          </a:p>
        </p:txBody>
      </p:sp>
    </p:spTree>
    <p:extLst>
      <p:ext uri="{BB962C8B-B14F-4D97-AF65-F5344CB8AC3E}">
        <p14:creationId xmlns:p14="http://schemas.microsoft.com/office/powerpoint/2010/main" val="124962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26</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308791"/>
            <a:ext cx="6448191" cy="646331"/>
          </a:xfrm>
          <a:prstGeom prst="rect">
            <a:avLst/>
          </a:prstGeom>
          <a:noFill/>
        </p:spPr>
        <p:txBody>
          <a:bodyPr wrap="square" lIns="91440" tIns="45720" rIns="91440" bIns="45720" rtlCol="0" anchor="t">
            <a:spAutoFit/>
          </a:bodyPr>
          <a:lstStyle/>
          <a:p>
            <a:r>
              <a:rPr lang="en-GB" sz="3600" b="1">
                <a:solidFill>
                  <a:srgbClr val="005493"/>
                </a:solidFill>
                <a:cs typeface="Calibri"/>
              </a:rPr>
              <a:t>Frequency of communication</a:t>
            </a:r>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11" name="TextBox 1">
            <a:extLst>
              <a:ext uri="{FF2B5EF4-FFF2-40B4-BE49-F238E27FC236}">
                <a16:creationId xmlns:a16="http://schemas.microsoft.com/office/drawing/2014/main" id="{F212A32F-87DD-B644-DAAE-D1D1E9BF1560}"/>
              </a:ext>
            </a:extLst>
          </p:cNvPr>
          <p:cNvSpPr txBox="1"/>
          <p:nvPr/>
        </p:nvSpPr>
        <p:spPr>
          <a:xfrm>
            <a:off x="195160" y="1404112"/>
            <a:ext cx="6403640" cy="4770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sz="2400" b="1">
                <a:ea typeface="+mn-lt"/>
                <a:cs typeface="+mn-lt"/>
              </a:rPr>
              <a:t>What did we learn?</a:t>
            </a:r>
          </a:p>
          <a:p>
            <a:endParaRPr lang="en-GB">
              <a:latin typeface="Calibri"/>
              <a:ea typeface="+mn-lt"/>
              <a:cs typeface="Arial"/>
            </a:endParaRPr>
          </a:p>
          <a:p>
            <a:pPr marL="285750" indent="-285750">
              <a:buFont typeface="Arial,Sans-Serif"/>
              <a:buChar char="•"/>
            </a:pPr>
            <a:r>
              <a:rPr lang="en-GB">
                <a:ea typeface="+mn-lt"/>
                <a:cs typeface="+mn-lt"/>
              </a:rPr>
              <a:t>With</a:t>
            </a:r>
            <a:r>
              <a:rPr lang="en-GB">
                <a:latin typeface="Calibri"/>
                <a:cs typeface="Calibri"/>
              </a:rPr>
              <a:t> the long time between recall it is easy to forget </a:t>
            </a:r>
            <a:r>
              <a:rPr lang="en-GB">
                <a:ea typeface="+mn-lt"/>
                <a:cs typeface="+mn-lt"/>
              </a:rPr>
              <a:t>about cervical</a:t>
            </a:r>
            <a:r>
              <a:rPr lang="en-GB">
                <a:latin typeface="Calibri"/>
                <a:cs typeface="Calibri"/>
              </a:rPr>
              <a:t> </a:t>
            </a:r>
            <a:r>
              <a:rPr lang="en-GB">
                <a:ea typeface="+mn-lt"/>
                <a:cs typeface="+mn-lt"/>
              </a:rPr>
              <a:t>screening</a:t>
            </a:r>
            <a:endParaRPr lang="en-US">
              <a:ea typeface="+mn-lt"/>
              <a:cs typeface="+mn-lt"/>
            </a:endParaRPr>
          </a:p>
          <a:p>
            <a:pPr marL="285750" indent="-285750">
              <a:buFont typeface="Arial,Sans-Serif"/>
              <a:buChar char="•"/>
            </a:pPr>
            <a:r>
              <a:rPr lang="en-GB">
                <a:ea typeface="+mn-lt"/>
                <a:cs typeface="+mn-lt"/>
              </a:rPr>
              <a:t>Women who are eligible for cervical screening are not expecting the letter, which makes it easier to ignore. It is also more difficult for those with additional support needs who require assistance reading letters</a:t>
            </a:r>
            <a:endParaRPr lang="en-US">
              <a:ea typeface="+mn-lt"/>
              <a:cs typeface="+mn-lt"/>
            </a:endParaRPr>
          </a:p>
          <a:p>
            <a:pPr marL="285750" indent="-285750">
              <a:buFont typeface="Arial,Sans-Serif"/>
              <a:buChar char="•"/>
            </a:pPr>
            <a:r>
              <a:rPr lang="en-GB">
                <a:ea typeface="+mn-lt"/>
                <a:cs typeface="+mn-lt"/>
              </a:rPr>
              <a:t>With reminders sent after 3 months, cervical screening is not perceived as urgent </a:t>
            </a:r>
          </a:p>
          <a:p>
            <a:pPr marL="285750" indent="-285750">
              <a:buFont typeface="Arial,Sans-Serif"/>
              <a:buChar char="•"/>
            </a:pPr>
            <a:r>
              <a:rPr lang="en-GB">
                <a:ea typeface="+mn-lt"/>
                <a:cs typeface="+mn-lt"/>
              </a:rPr>
              <a:t>Because national screening programmes were paused during the pandemic, the perception was that the NHS doesn't view it as a priority</a:t>
            </a:r>
          </a:p>
          <a:p>
            <a:endParaRPr lang="en-GB">
              <a:solidFill>
                <a:srgbClr val="000000"/>
              </a:solidFill>
              <a:latin typeface="Calibri"/>
              <a:cs typeface="Arial"/>
            </a:endParaRPr>
          </a:p>
          <a:p>
            <a:endParaRPr lang="en-GB">
              <a:solidFill>
                <a:srgbClr val="000000"/>
              </a:solidFill>
              <a:latin typeface="Calibri"/>
              <a:cs typeface="Arial"/>
            </a:endParaRPr>
          </a:p>
          <a:p>
            <a:endParaRPr lang="en-GB" sz="1400">
              <a:solidFill>
                <a:srgbClr val="014785"/>
              </a:solidFill>
              <a:latin typeface="Calibri"/>
              <a:cs typeface="Calibri" panose="020F0502020204030204"/>
            </a:endParaRPr>
          </a:p>
          <a:p>
            <a:endParaRPr lang="en-GB" sz="1400">
              <a:solidFill>
                <a:srgbClr val="014785"/>
              </a:solidFill>
              <a:latin typeface="Calibri"/>
              <a:cs typeface="Arial"/>
            </a:endParaRPr>
          </a:p>
        </p:txBody>
      </p:sp>
      <p:sp>
        <p:nvSpPr>
          <p:cNvPr id="2" name="TextBox 1">
            <a:extLst>
              <a:ext uri="{FF2B5EF4-FFF2-40B4-BE49-F238E27FC236}">
                <a16:creationId xmlns:a16="http://schemas.microsoft.com/office/drawing/2014/main" id="{D145EAF8-5ADD-DBD0-5515-AC483B1E7951}"/>
              </a:ext>
            </a:extLst>
          </p:cNvPr>
          <p:cNvSpPr txBox="1"/>
          <p:nvPr/>
        </p:nvSpPr>
        <p:spPr>
          <a:xfrm>
            <a:off x="471487" y="5211079"/>
            <a:ext cx="2743200" cy="39703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US" i="1">
                <a:solidFill>
                  <a:srgbClr val="014785"/>
                </a:solidFill>
                <a:cs typeface="Calibri"/>
              </a:rPr>
              <a:t>"</a:t>
            </a:r>
            <a:r>
              <a:rPr lang="en-US" i="1">
                <a:solidFill>
                  <a:srgbClr val="014785"/>
                </a:solidFill>
                <a:ea typeface="+mn-lt"/>
                <a:cs typeface="+mn-lt"/>
              </a:rPr>
              <a:t>If I just got this [cervical screening invite] and had no idea what it was, then I don't know if I would have bothered to do anything about it" </a:t>
            </a:r>
            <a:endParaRPr lang="en-US" i="1">
              <a:solidFill>
                <a:srgbClr val="014785"/>
              </a:solidFill>
              <a:cs typeface="Calibri"/>
            </a:endParaRPr>
          </a:p>
          <a:p>
            <a:endParaRPr lang="en-GB">
              <a:solidFill>
                <a:srgbClr val="014785"/>
              </a:solidFill>
              <a:cs typeface="Segoe UI"/>
            </a:endParaRPr>
          </a:p>
          <a:p>
            <a:r>
              <a:rPr lang="en-GB" i="1">
                <a:solidFill>
                  <a:srgbClr val="014785"/>
                </a:solidFill>
                <a:cs typeface="Calibri"/>
              </a:rPr>
              <a:t>"It's not something I ever think about. I get a letter through the post when it's time, which is good because otherwise I would never remember." </a:t>
            </a:r>
          </a:p>
          <a:p>
            <a:r>
              <a:rPr lang="en-GB">
                <a:solidFill>
                  <a:srgbClr val="014785"/>
                </a:solidFill>
                <a:cs typeface="Segoe UI"/>
              </a:rPr>
              <a:t>​</a:t>
            </a:r>
          </a:p>
        </p:txBody>
      </p:sp>
      <p:sp>
        <p:nvSpPr>
          <p:cNvPr id="6" name="TextBox 1">
            <a:extLst>
              <a:ext uri="{FF2B5EF4-FFF2-40B4-BE49-F238E27FC236}">
                <a16:creationId xmlns:a16="http://schemas.microsoft.com/office/drawing/2014/main" id="{F48573BB-58E7-48CE-91E2-C404A88B47FE}"/>
              </a:ext>
            </a:extLst>
          </p:cNvPr>
          <p:cNvSpPr txBox="1"/>
          <p:nvPr/>
        </p:nvSpPr>
        <p:spPr>
          <a:xfrm>
            <a:off x="3396980" y="5192079"/>
            <a:ext cx="2743200" cy="36933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i="1">
                <a:solidFill>
                  <a:srgbClr val="014785"/>
                </a:solidFill>
              </a:rPr>
              <a:t>"I saw the letter, I thought that's not the right time... But then, after a month, or something I was like, I'll probably just throw it away anyway and I'll wait for next letter...I know that it's not really responsible, because I should probably answer or book another appointment, but it's just, yeah, I just put it somewhere on the side." </a:t>
            </a:r>
            <a:endParaRPr lang="en-US" i="1">
              <a:solidFill>
                <a:srgbClr val="014785"/>
              </a:solidFill>
              <a:cs typeface="Calibri"/>
            </a:endParaRPr>
          </a:p>
        </p:txBody>
      </p:sp>
    </p:spTree>
    <p:extLst>
      <p:ext uri="{BB962C8B-B14F-4D97-AF65-F5344CB8AC3E}">
        <p14:creationId xmlns:p14="http://schemas.microsoft.com/office/powerpoint/2010/main" val="78104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27</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308791"/>
            <a:ext cx="6448191" cy="646331"/>
          </a:xfrm>
          <a:prstGeom prst="rect">
            <a:avLst/>
          </a:prstGeom>
          <a:noFill/>
        </p:spPr>
        <p:txBody>
          <a:bodyPr wrap="square" lIns="91440" tIns="45720" rIns="91440" bIns="45720" rtlCol="0" anchor="t">
            <a:spAutoFit/>
          </a:bodyPr>
          <a:lstStyle/>
          <a:p>
            <a:r>
              <a:rPr lang="en-GB" sz="3600" b="1">
                <a:solidFill>
                  <a:srgbClr val="005493"/>
                </a:solidFill>
                <a:cs typeface="Calibri"/>
              </a:rPr>
              <a:t>Format of communication</a:t>
            </a:r>
            <a:endParaRPr lang="en-US"/>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11" name="TextBox 1">
            <a:extLst>
              <a:ext uri="{FF2B5EF4-FFF2-40B4-BE49-F238E27FC236}">
                <a16:creationId xmlns:a16="http://schemas.microsoft.com/office/drawing/2014/main" id="{F212A32F-87DD-B644-DAAE-D1D1E9BF1560}"/>
              </a:ext>
            </a:extLst>
          </p:cNvPr>
          <p:cNvSpPr txBox="1"/>
          <p:nvPr/>
        </p:nvSpPr>
        <p:spPr>
          <a:xfrm>
            <a:off x="195160" y="1404112"/>
            <a:ext cx="6403640" cy="6432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sz="2400" b="1">
                <a:ea typeface="+mn-lt"/>
                <a:cs typeface="+mn-lt"/>
              </a:rPr>
              <a:t>What did we learn?</a:t>
            </a:r>
          </a:p>
          <a:p>
            <a:endParaRPr lang="en-GB">
              <a:latin typeface="Calibri"/>
              <a:ea typeface="+mn-lt"/>
              <a:cs typeface="Arial"/>
            </a:endParaRPr>
          </a:p>
          <a:p>
            <a:pPr marL="285750" indent="-285750">
              <a:buFont typeface="Arial,Sans-Serif"/>
              <a:buChar char="•"/>
            </a:pPr>
            <a:r>
              <a:rPr lang="en-GB">
                <a:ea typeface="+mn-lt"/>
                <a:cs typeface="+mn-lt"/>
              </a:rPr>
              <a:t>Participants report that often a letter could be put aside or missed –  or not received at all</a:t>
            </a:r>
            <a:endParaRPr lang="en-US">
              <a:ea typeface="+mn-lt"/>
              <a:cs typeface="+mn-lt"/>
            </a:endParaRPr>
          </a:p>
          <a:p>
            <a:pPr marL="285750" indent="-285750">
              <a:buFont typeface="Arial,Sans-Serif"/>
              <a:buChar char="•"/>
            </a:pPr>
            <a:r>
              <a:rPr lang="en-GB">
                <a:ea typeface="+mn-lt"/>
                <a:cs typeface="+mn-lt"/>
              </a:rPr>
              <a:t>Format of printed letter itself </a:t>
            </a:r>
            <a:r>
              <a:rPr lang="en-GB">
                <a:latin typeface="Calibri"/>
                <a:cs typeface="Calibri"/>
              </a:rPr>
              <a:t>is not accessible for many women</a:t>
            </a:r>
            <a:endParaRPr lang="en-GB">
              <a:ea typeface="+mn-lt"/>
              <a:cs typeface="+mn-lt"/>
            </a:endParaRPr>
          </a:p>
          <a:p>
            <a:pPr marL="285750" indent="-285750">
              <a:buFont typeface="Arial,Sans-Serif"/>
              <a:buChar char="•"/>
            </a:pPr>
            <a:r>
              <a:rPr lang="en-GB">
                <a:ea typeface="+mn-lt"/>
                <a:cs typeface="+mn-lt"/>
              </a:rPr>
              <a:t>Although alternative formats are available, these are challenging to access </a:t>
            </a:r>
            <a:endParaRPr lang="en-US">
              <a:ea typeface="+mn-lt"/>
              <a:cs typeface="+mn-lt"/>
            </a:endParaRPr>
          </a:p>
          <a:p>
            <a:pPr marL="285750" indent="-285750">
              <a:buFont typeface="Arial,Sans-Serif"/>
              <a:buChar char="•"/>
            </a:pPr>
            <a:r>
              <a:rPr lang="en-GB">
                <a:ea typeface="+mn-lt"/>
                <a:cs typeface="+mn-lt"/>
              </a:rPr>
              <a:t>Preferences for formats and support needs for women eligible for the cervical screening programme are not stored in the cervical screening system or shared between services</a:t>
            </a:r>
            <a:endParaRPr lang="en-US">
              <a:ea typeface="+mn-lt"/>
              <a:cs typeface="+mn-lt"/>
            </a:endParaRPr>
          </a:p>
          <a:p>
            <a:pPr marL="285750" indent="-285750">
              <a:buFont typeface="Arial,Sans-Serif"/>
              <a:buChar char="•"/>
            </a:pPr>
            <a:r>
              <a:rPr lang="en-GB">
                <a:ea typeface="+mn-lt"/>
                <a:cs typeface="+mn-lt"/>
              </a:rPr>
              <a:t>Printed letters are more difficult to translate</a:t>
            </a:r>
            <a:endParaRPr lang="en-US">
              <a:ea typeface="+mn-lt"/>
              <a:cs typeface="+mn-lt"/>
            </a:endParaRPr>
          </a:p>
          <a:p>
            <a:pPr marL="285750" indent="-285750">
              <a:buFont typeface="Arial,Sans-Serif"/>
              <a:buChar char="•"/>
            </a:pPr>
            <a:r>
              <a:rPr lang="en-GB">
                <a:ea typeface="+mn-lt"/>
                <a:cs typeface="+mn-lt"/>
              </a:rPr>
              <a:t>Many participants associate letters with bills and ignore them</a:t>
            </a:r>
            <a:endParaRPr lang="en-US">
              <a:ea typeface="+mn-lt"/>
              <a:cs typeface="+mn-lt"/>
            </a:endParaRPr>
          </a:p>
          <a:p>
            <a:pPr marL="285750" indent="-285750">
              <a:buFont typeface="Arial,Sans-Serif"/>
              <a:buChar char="•"/>
            </a:pPr>
            <a:r>
              <a:rPr lang="en-GB">
                <a:ea typeface="+mn-lt"/>
                <a:cs typeface="+mn-lt"/>
              </a:rPr>
              <a:t>Print letter can be viewed as wasteful both from an economic and sustainability perspective</a:t>
            </a:r>
            <a:endParaRPr lang="en-US">
              <a:ea typeface="+mn-lt"/>
              <a:cs typeface="+mn-lt"/>
            </a:endParaRPr>
          </a:p>
          <a:p>
            <a:pPr marL="285750" indent="-285750">
              <a:buFont typeface="Arial,Sans-Serif"/>
              <a:buChar char="•"/>
            </a:pPr>
            <a:r>
              <a:rPr lang="en-GB">
                <a:ea typeface="+mn-lt"/>
                <a:cs typeface="+mn-lt"/>
              </a:rPr>
              <a:t>The invitation letter is not received if address is not up to date</a:t>
            </a:r>
            <a:endParaRPr lang="en-US">
              <a:ea typeface="+mn-lt"/>
              <a:cs typeface="+mn-lt"/>
            </a:endParaRPr>
          </a:p>
          <a:p>
            <a:pPr marL="285750" indent="-285750">
              <a:buFont typeface="Arial,Sans-Serif"/>
              <a:buChar char="•"/>
            </a:pPr>
            <a:r>
              <a:rPr lang="en-GB">
                <a:ea typeface="+mn-lt"/>
                <a:cs typeface="+mn-lt"/>
              </a:rPr>
              <a:t>Letters are not private for all users, particularly for women with sensory needs and those living in abusive, controlling relationships</a:t>
            </a:r>
          </a:p>
          <a:p>
            <a:endParaRPr lang="en-GB"/>
          </a:p>
          <a:p>
            <a:endParaRPr lang="en-GB">
              <a:solidFill>
                <a:srgbClr val="000000"/>
              </a:solidFill>
              <a:latin typeface="Calibri"/>
              <a:cs typeface="Arial"/>
            </a:endParaRPr>
          </a:p>
          <a:p>
            <a:endParaRPr lang="en-GB">
              <a:solidFill>
                <a:srgbClr val="000000"/>
              </a:solidFill>
              <a:latin typeface="Calibri"/>
              <a:cs typeface="Arial"/>
            </a:endParaRPr>
          </a:p>
          <a:p>
            <a:endParaRPr lang="en-GB" sz="1400">
              <a:solidFill>
                <a:srgbClr val="014785"/>
              </a:solidFill>
              <a:latin typeface="Calibri"/>
              <a:cs typeface="Calibri" panose="020F0502020204030204"/>
            </a:endParaRPr>
          </a:p>
          <a:p>
            <a:endParaRPr lang="en-GB" sz="1400">
              <a:solidFill>
                <a:srgbClr val="014785"/>
              </a:solidFill>
              <a:latin typeface="Calibri"/>
              <a:cs typeface="Arial"/>
            </a:endParaRPr>
          </a:p>
        </p:txBody>
      </p:sp>
      <p:sp>
        <p:nvSpPr>
          <p:cNvPr id="3" name="TextBox 1">
            <a:extLst>
              <a:ext uri="{FF2B5EF4-FFF2-40B4-BE49-F238E27FC236}">
                <a16:creationId xmlns:a16="http://schemas.microsoft.com/office/drawing/2014/main" id="{16518CE4-FEC8-34C6-149E-DC5C2D2A7971}"/>
              </a:ext>
            </a:extLst>
          </p:cNvPr>
          <p:cNvSpPr txBox="1"/>
          <p:nvPr/>
        </p:nvSpPr>
        <p:spPr>
          <a:xfrm>
            <a:off x="434974" y="6503179"/>
            <a:ext cx="2832963" cy="28623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pPr algn="l"/>
            <a:r>
              <a:rPr lang="en-GB" i="1">
                <a:solidFill>
                  <a:srgbClr val="005493"/>
                </a:solidFill>
                <a:latin typeface="Calibri"/>
              </a:rPr>
              <a:t>"I think it's really frustrating the amount of post. Everything is online via text, and I think that's how most people like to work. If I get anything by mail, it goes in my log burning fire. I don't like the waste and it is expensive." </a:t>
            </a:r>
            <a:endParaRPr lang="en-US">
              <a:solidFill>
                <a:srgbClr val="005493"/>
              </a:solidFill>
              <a:cs typeface="Calibri"/>
            </a:endParaRPr>
          </a:p>
        </p:txBody>
      </p:sp>
      <p:sp>
        <p:nvSpPr>
          <p:cNvPr id="4" name="TextBox 1">
            <a:extLst>
              <a:ext uri="{FF2B5EF4-FFF2-40B4-BE49-F238E27FC236}">
                <a16:creationId xmlns:a16="http://schemas.microsoft.com/office/drawing/2014/main" id="{95C8AFE7-2CD1-16CC-3488-593AF4932EE2}"/>
              </a:ext>
            </a:extLst>
          </p:cNvPr>
          <p:cNvSpPr txBox="1"/>
          <p:nvPr/>
        </p:nvSpPr>
        <p:spPr>
          <a:xfrm>
            <a:off x="3817816" y="7855557"/>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i="1">
                <a:solidFill>
                  <a:srgbClr val="005493"/>
                </a:solidFill>
              </a:rPr>
              <a:t>"Alternative formats are not given freely." </a:t>
            </a:r>
            <a:endParaRPr lang="en-US">
              <a:solidFill>
                <a:srgbClr val="005493"/>
              </a:solidFill>
              <a:cs typeface="Calibri"/>
            </a:endParaRPr>
          </a:p>
        </p:txBody>
      </p:sp>
      <p:sp>
        <p:nvSpPr>
          <p:cNvPr id="10" name="TextBox 2">
            <a:extLst>
              <a:ext uri="{FF2B5EF4-FFF2-40B4-BE49-F238E27FC236}">
                <a16:creationId xmlns:a16="http://schemas.microsoft.com/office/drawing/2014/main" id="{6D04EBAC-3AF1-0050-342E-6E82D0D53362}"/>
              </a:ext>
            </a:extLst>
          </p:cNvPr>
          <p:cNvSpPr txBox="1"/>
          <p:nvPr/>
        </p:nvSpPr>
        <p:spPr>
          <a:xfrm>
            <a:off x="3817816" y="6358772"/>
            <a:ext cx="274320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i="1">
                <a:solidFill>
                  <a:srgbClr val="005493"/>
                </a:solidFill>
              </a:rPr>
              <a:t>"</a:t>
            </a:r>
            <a:r>
              <a:rPr lang="en-GB" i="1">
                <a:solidFill>
                  <a:srgbClr val="005493"/>
                </a:solidFill>
                <a:ea typeface="+mn-lt"/>
                <a:cs typeface="+mn-lt"/>
              </a:rPr>
              <a:t>I think for me, I rarely open letters, because I just think they are all bills</a:t>
            </a:r>
            <a:r>
              <a:rPr lang="en-GB" i="1">
                <a:solidFill>
                  <a:srgbClr val="005493"/>
                </a:solidFill>
              </a:rPr>
              <a:t>." </a:t>
            </a:r>
            <a:endParaRPr lang="en-US" i="1">
              <a:solidFill>
                <a:srgbClr val="005493"/>
              </a:solidFill>
              <a:cs typeface="Calibri"/>
            </a:endParaRPr>
          </a:p>
        </p:txBody>
      </p:sp>
    </p:spTree>
    <p:extLst>
      <p:ext uri="{BB962C8B-B14F-4D97-AF65-F5344CB8AC3E}">
        <p14:creationId xmlns:p14="http://schemas.microsoft.com/office/powerpoint/2010/main" val="170557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28</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90548" y="15921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308791"/>
            <a:ext cx="6448191" cy="1754326"/>
          </a:xfrm>
          <a:prstGeom prst="rect">
            <a:avLst/>
          </a:prstGeom>
          <a:noFill/>
        </p:spPr>
        <p:txBody>
          <a:bodyPr wrap="square" lIns="91440" tIns="45720" rIns="91440" bIns="45720" rtlCol="0" anchor="t">
            <a:spAutoFit/>
          </a:bodyPr>
          <a:lstStyle/>
          <a:p>
            <a:r>
              <a:rPr lang="en-GB" sz="3600" b="1">
                <a:solidFill>
                  <a:srgbClr val="014785"/>
                </a:solidFill>
                <a:cs typeface="Calibri"/>
              </a:rPr>
              <a:t>The mobile phone is central to people's lives</a:t>
            </a:r>
            <a:endParaRPr lang="en-GB" sz="3600">
              <a:ea typeface="+mn-lt"/>
              <a:cs typeface="+mn-lt"/>
            </a:endParaRPr>
          </a:p>
          <a:p>
            <a:endParaRPr lang="en-GB" sz="3600" b="1">
              <a:solidFill>
                <a:srgbClr val="005493"/>
              </a:solidFill>
              <a:cs typeface="Calibri"/>
            </a:endParaRPr>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11" name="TextBox 1">
            <a:extLst>
              <a:ext uri="{FF2B5EF4-FFF2-40B4-BE49-F238E27FC236}">
                <a16:creationId xmlns:a16="http://schemas.microsoft.com/office/drawing/2014/main" id="{F212A32F-87DD-B644-DAAE-D1D1E9BF1560}"/>
              </a:ext>
            </a:extLst>
          </p:cNvPr>
          <p:cNvSpPr txBox="1"/>
          <p:nvPr/>
        </p:nvSpPr>
        <p:spPr>
          <a:xfrm>
            <a:off x="222374" y="1812326"/>
            <a:ext cx="6403640" cy="50475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sz="2400" b="1" dirty="0">
                <a:ea typeface="+mn-lt"/>
                <a:cs typeface="+mn-lt"/>
              </a:rPr>
              <a:t>What did we learn?</a:t>
            </a:r>
          </a:p>
          <a:p>
            <a:endParaRPr lang="en-GB">
              <a:latin typeface="Calibri"/>
              <a:ea typeface="+mn-lt"/>
              <a:cs typeface="Arial"/>
            </a:endParaRPr>
          </a:p>
          <a:p>
            <a:pPr marL="171450" indent="-171450">
              <a:buFont typeface="Arial,Sans-Serif"/>
              <a:buChar char="•"/>
            </a:pPr>
            <a:r>
              <a:rPr lang="en-GB" dirty="0">
                <a:ea typeface="+mn-lt"/>
                <a:cs typeface="+mn-lt"/>
              </a:rPr>
              <a:t>Mobile phones are an integral part of daily life and planning</a:t>
            </a:r>
            <a:r>
              <a:rPr lang="en-US" dirty="0">
                <a:ea typeface="+mn-lt"/>
                <a:cs typeface="+mn-lt"/>
              </a:rPr>
              <a:t>, p</a:t>
            </a:r>
            <a:r>
              <a:rPr lang="en-GB" dirty="0" err="1">
                <a:ea typeface="+mn-lt"/>
                <a:cs typeface="+mn-lt"/>
              </a:rPr>
              <a:t>articipants</a:t>
            </a:r>
            <a:r>
              <a:rPr lang="en-GB" dirty="0">
                <a:ea typeface="+mn-lt"/>
                <a:cs typeface="+mn-lt"/>
              </a:rPr>
              <a:t> use their mobile phones to organise other appointments and other elements of their life</a:t>
            </a:r>
            <a:endParaRPr lang="en-US" dirty="0">
              <a:ea typeface="+mn-lt"/>
              <a:cs typeface="+mn-lt"/>
            </a:endParaRPr>
          </a:p>
          <a:p>
            <a:pPr marL="171450" indent="-171450">
              <a:buFont typeface="Arial,Sans-Serif"/>
              <a:buChar char="•"/>
            </a:pPr>
            <a:r>
              <a:rPr lang="en-GB">
                <a:ea typeface="+mn-lt"/>
                <a:cs typeface="+mn-lt"/>
              </a:rPr>
              <a:t>Participants find receiving a letter less preferable to the COVID </a:t>
            </a:r>
            <a:r>
              <a:rPr lang="en-GB" dirty="0">
                <a:ea typeface="+mn-lt"/>
                <a:cs typeface="+mn-lt"/>
              </a:rPr>
              <a:t>vaccination booking process</a:t>
            </a:r>
            <a:endParaRPr lang="en-US" dirty="0">
              <a:ea typeface="+mn-lt"/>
              <a:cs typeface="+mn-lt"/>
            </a:endParaRPr>
          </a:p>
          <a:p>
            <a:pPr marL="171450" indent="-171450">
              <a:buFont typeface="Arial,Sans-Serif"/>
              <a:buChar char="•"/>
            </a:pPr>
            <a:r>
              <a:rPr lang="en-GB" dirty="0">
                <a:ea typeface="+mn-lt"/>
                <a:cs typeface="+mn-lt"/>
              </a:rPr>
              <a:t>Participants like the immediacy of receiving information by text </a:t>
            </a:r>
            <a:endParaRPr lang="en-US" dirty="0">
              <a:ea typeface="+mn-lt"/>
              <a:cs typeface="+mn-lt"/>
            </a:endParaRPr>
          </a:p>
          <a:p>
            <a:pPr marL="171450" indent="-171450">
              <a:buFont typeface="Arial,Sans-Serif"/>
              <a:buChar char="•"/>
            </a:pPr>
            <a:r>
              <a:rPr lang="en-GB" dirty="0">
                <a:ea typeface="+mn-lt"/>
                <a:cs typeface="+mn-lt"/>
              </a:rPr>
              <a:t>Text was the preferred format of communication, though there was some apprehension around text scams </a:t>
            </a:r>
            <a:endParaRPr lang="en-US" dirty="0">
              <a:ea typeface="+mn-lt"/>
              <a:cs typeface="+mn-lt"/>
            </a:endParaRPr>
          </a:p>
          <a:p>
            <a:pPr marL="171450" indent="-171450">
              <a:buFont typeface="Arial,Sans-Serif"/>
              <a:buChar char="•"/>
            </a:pPr>
            <a:r>
              <a:rPr lang="en-GB" dirty="0">
                <a:ea typeface="+mn-lt"/>
                <a:cs typeface="+mn-lt"/>
              </a:rPr>
              <a:t>For users with sensory impairments, the mobile device provides independence through use of accessibility apps and technology</a:t>
            </a:r>
            <a:endParaRPr lang="en-US" dirty="0">
              <a:ea typeface="+mn-lt"/>
              <a:cs typeface="+mn-lt"/>
            </a:endParaRPr>
          </a:p>
          <a:p>
            <a:pPr marL="171450" indent="-171450">
              <a:buFont typeface="Arial,Sans-Serif"/>
              <a:buChar char="•"/>
            </a:pPr>
            <a:r>
              <a:rPr lang="en-GB" dirty="0">
                <a:ea typeface="+mn-lt"/>
                <a:cs typeface="+mn-lt"/>
              </a:rPr>
              <a:t>COVID vaccination normalised use of phone for communication from healthcare services</a:t>
            </a:r>
            <a:endParaRPr lang="en-GB" dirty="0"/>
          </a:p>
          <a:p>
            <a:endParaRPr lang="en-GB">
              <a:solidFill>
                <a:srgbClr val="000000"/>
              </a:solidFill>
              <a:latin typeface="Calibri"/>
              <a:cs typeface="Arial"/>
            </a:endParaRPr>
          </a:p>
          <a:p>
            <a:endParaRPr lang="en-GB">
              <a:solidFill>
                <a:srgbClr val="000000"/>
              </a:solidFill>
              <a:latin typeface="Calibri"/>
              <a:cs typeface="Arial"/>
            </a:endParaRPr>
          </a:p>
          <a:p>
            <a:endParaRPr lang="en-GB" sz="1400">
              <a:solidFill>
                <a:srgbClr val="014785"/>
              </a:solidFill>
              <a:latin typeface="Calibri"/>
              <a:cs typeface="Calibri" panose="020F0502020204030204"/>
            </a:endParaRPr>
          </a:p>
          <a:p>
            <a:endParaRPr lang="en-GB" sz="1400">
              <a:solidFill>
                <a:srgbClr val="014785"/>
              </a:solidFill>
              <a:latin typeface="Calibri"/>
              <a:cs typeface="Arial"/>
            </a:endParaRPr>
          </a:p>
        </p:txBody>
      </p:sp>
      <p:sp>
        <p:nvSpPr>
          <p:cNvPr id="2" name="TextBox 1">
            <a:extLst>
              <a:ext uri="{FF2B5EF4-FFF2-40B4-BE49-F238E27FC236}">
                <a16:creationId xmlns:a16="http://schemas.microsoft.com/office/drawing/2014/main" id="{A11518A7-7919-4CDE-64AE-87F5C1AF109A}"/>
              </a:ext>
            </a:extLst>
          </p:cNvPr>
          <p:cNvSpPr txBox="1"/>
          <p:nvPr/>
        </p:nvSpPr>
        <p:spPr>
          <a:xfrm>
            <a:off x="396270" y="7836996"/>
            <a:ext cx="2743200"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i="1">
                <a:solidFill>
                  <a:srgbClr val="005493"/>
                </a:solidFill>
                <a:cs typeface="Segoe UI"/>
              </a:rPr>
              <a:t>"I'm an old dragon when it comes to technology, and if I can book an appointment through a calendar. Through COVID I learned how to do that."</a:t>
            </a:r>
            <a:r>
              <a:rPr lang="en-US" i="1">
                <a:solidFill>
                  <a:srgbClr val="005493"/>
                </a:solidFill>
                <a:cs typeface="Segoe UI"/>
              </a:rPr>
              <a:t>​</a:t>
            </a:r>
            <a:endParaRPr lang="en-GB" i="1">
              <a:solidFill>
                <a:srgbClr val="005493"/>
              </a:solidFill>
              <a:cs typeface="Segoe UI"/>
            </a:endParaRPr>
          </a:p>
        </p:txBody>
      </p:sp>
      <p:sp>
        <p:nvSpPr>
          <p:cNvPr id="6" name="TextBox 2">
            <a:extLst>
              <a:ext uri="{FF2B5EF4-FFF2-40B4-BE49-F238E27FC236}">
                <a16:creationId xmlns:a16="http://schemas.microsoft.com/office/drawing/2014/main" id="{6E64A814-102D-C5CF-4010-D02543FE4EE1}"/>
              </a:ext>
            </a:extLst>
          </p:cNvPr>
          <p:cNvSpPr txBox="1"/>
          <p:nvPr/>
        </p:nvSpPr>
        <p:spPr>
          <a:xfrm>
            <a:off x="3637326" y="5917731"/>
            <a:ext cx="2743200"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i="1">
                <a:solidFill>
                  <a:srgbClr val="005493"/>
                </a:solidFill>
              </a:rPr>
              <a:t> "Text is a great way to connect with a person, because the majority of us are using a mobile phone."</a:t>
            </a:r>
            <a:endParaRPr lang="en-US">
              <a:solidFill>
                <a:srgbClr val="005493"/>
              </a:solidFill>
              <a:cs typeface="Calibri"/>
            </a:endParaRPr>
          </a:p>
        </p:txBody>
      </p:sp>
      <p:sp>
        <p:nvSpPr>
          <p:cNvPr id="13" name="TextBox 3">
            <a:extLst>
              <a:ext uri="{FF2B5EF4-FFF2-40B4-BE49-F238E27FC236}">
                <a16:creationId xmlns:a16="http://schemas.microsoft.com/office/drawing/2014/main" id="{469761DE-3CEE-7A94-B770-A993E9519B35}"/>
              </a:ext>
            </a:extLst>
          </p:cNvPr>
          <p:cNvSpPr txBox="1"/>
          <p:nvPr/>
        </p:nvSpPr>
        <p:spPr>
          <a:xfrm>
            <a:off x="3478575" y="7836732"/>
            <a:ext cx="2743200"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i="1">
                <a:solidFill>
                  <a:srgbClr val="005493"/>
                </a:solidFill>
                <a:ea typeface="+mn-lt"/>
                <a:cs typeface="+mn-lt"/>
              </a:rPr>
              <a:t> "When you get a text through it connects with being important. And if you can then go onto a link that alerts you to the importance of it."</a:t>
            </a:r>
            <a:endParaRPr lang="en-US" i="1">
              <a:solidFill>
                <a:srgbClr val="005493"/>
              </a:solidFill>
              <a:cs typeface="Calibri"/>
            </a:endParaRPr>
          </a:p>
        </p:txBody>
      </p:sp>
      <p:sp>
        <p:nvSpPr>
          <p:cNvPr id="15" name="TextBox 1">
            <a:extLst>
              <a:ext uri="{FF2B5EF4-FFF2-40B4-BE49-F238E27FC236}">
                <a16:creationId xmlns:a16="http://schemas.microsoft.com/office/drawing/2014/main" id="{DB6B1241-FEB0-D45B-A5EC-080BB447ABB5}"/>
              </a:ext>
            </a:extLst>
          </p:cNvPr>
          <p:cNvSpPr txBox="1"/>
          <p:nvPr/>
        </p:nvSpPr>
        <p:spPr>
          <a:xfrm>
            <a:off x="460953" y="5921741"/>
            <a:ext cx="2743200"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i="1">
                <a:solidFill>
                  <a:srgbClr val="005493"/>
                </a:solidFill>
                <a:cs typeface="Segoe UI"/>
              </a:rPr>
              <a:t>"</a:t>
            </a:r>
            <a:r>
              <a:rPr lang="en-GB" i="1">
                <a:solidFill>
                  <a:srgbClr val="005493"/>
                </a:solidFill>
                <a:ea typeface="+mn-lt"/>
                <a:cs typeface="Segoe UI"/>
              </a:rPr>
              <a:t>T</a:t>
            </a:r>
            <a:r>
              <a:rPr lang="en-GB" i="1">
                <a:solidFill>
                  <a:srgbClr val="005493"/>
                </a:solidFill>
                <a:ea typeface="+mn-lt"/>
                <a:cs typeface="+mn-lt"/>
              </a:rPr>
              <a:t>his phone here. It's like, if I don't have it, I feel like I'm missing a hand, or an arm or leg or limb...And that's my little diary in there, and everything's in there.</a:t>
            </a:r>
            <a:r>
              <a:rPr lang="en-GB" i="1">
                <a:solidFill>
                  <a:srgbClr val="005493"/>
                </a:solidFill>
                <a:cs typeface="Segoe UI"/>
              </a:rPr>
              <a:t>"</a:t>
            </a:r>
            <a:r>
              <a:rPr lang="en-US" i="1">
                <a:solidFill>
                  <a:srgbClr val="005493"/>
                </a:solidFill>
                <a:cs typeface="Segoe UI"/>
              </a:rPr>
              <a:t>​</a:t>
            </a:r>
            <a:endParaRPr lang="en-GB" i="1">
              <a:solidFill>
                <a:srgbClr val="005493"/>
              </a:solidFill>
              <a:cs typeface="Segoe UI"/>
            </a:endParaRPr>
          </a:p>
        </p:txBody>
      </p:sp>
    </p:spTree>
    <p:extLst>
      <p:ext uri="{BB962C8B-B14F-4D97-AF65-F5344CB8AC3E}">
        <p14:creationId xmlns:p14="http://schemas.microsoft.com/office/powerpoint/2010/main" val="1373833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29</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671332" y="3935393"/>
            <a:ext cx="4172131" cy="646331"/>
          </a:xfrm>
          <a:prstGeom prst="rect">
            <a:avLst/>
          </a:prstGeom>
          <a:noFill/>
        </p:spPr>
        <p:txBody>
          <a:bodyPr wrap="square" rtlCol="0">
            <a:spAutoFit/>
          </a:bodyPr>
          <a:lstStyle/>
          <a:p>
            <a:r>
              <a:rPr lang="en-GB" sz="3600" b="1">
                <a:solidFill>
                  <a:srgbClr val="005493"/>
                </a:solidFill>
              </a:rPr>
              <a:t>Synthesis and Define</a:t>
            </a:r>
          </a:p>
        </p:txBody>
      </p:sp>
      <p:sp>
        <p:nvSpPr>
          <p:cNvPr id="7" name="Rectangle 6">
            <a:extLst>
              <a:ext uri="{FF2B5EF4-FFF2-40B4-BE49-F238E27FC236}">
                <a16:creationId xmlns:a16="http://schemas.microsoft.com/office/drawing/2014/main" id="{3F9048D5-E579-4583-4349-2BC3D266CE8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1169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5A76BB-DF01-9976-C234-4BC56A5C9B56}"/>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0E4CD7E9-FCBE-01B5-10B4-43A6E5DD877D}"/>
              </a:ext>
            </a:extLst>
          </p:cNvPr>
          <p:cNvSpPr>
            <a:spLocks noGrp="1"/>
          </p:cNvSpPr>
          <p:nvPr>
            <p:ph type="sldNum" sz="quarter" idx="12"/>
          </p:nvPr>
        </p:nvSpPr>
        <p:spPr/>
        <p:txBody>
          <a:bodyPr/>
          <a:lstStyle/>
          <a:p>
            <a:fld id="{01889115-868B-3945-B452-EC4624791901}" type="slidenum">
              <a:rPr lang="en-GB" smtClean="0"/>
              <a:t>30</a:t>
            </a:fld>
            <a:endParaRPr lang="en-GB"/>
          </a:p>
        </p:txBody>
      </p:sp>
      <p:sp>
        <p:nvSpPr>
          <p:cNvPr id="6" name="TextBox 5">
            <a:extLst>
              <a:ext uri="{FF2B5EF4-FFF2-40B4-BE49-F238E27FC236}">
                <a16:creationId xmlns:a16="http://schemas.microsoft.com/office/drawing/2014/main" id="{5EFCF808-A499-178A-7636-8E1464A5F0A5}"/>
              </a:ext>
            </a:extLst>
          </p:cNvPr>
          <p:cNvSpPr txBox="1"/>
          <p:nvPr/>
        </p:nvSpPr>
        <p:spPr>
          <a:xfrm>
            <a:off x="797895" y="1306043"/>
            <a:ext cx="2324848" cy="646331"/>
          </a:xfrm>
          <a:prstGeom prst="rect">
            <a:avLst/>
          </a:prstGeom>
          <a:noFill/>
        </p:spPr>
        <p:txBody>
          <a:bodyPr wrap="square" rtlCol="0">
            <a:spAutoFit/>
          </a:bodyPr>
          <a:lstStyle/>
          <a:p>
            <a:r>
              <a:rPr lang="en-GB" sz="3600" b="1">
                <a:solidFill>
                  <a:srgbClr val="005493"/>
                </a:solidFill>
              </a:rPr>
              <a:t>In short:</a:t>
            </a:r>
          </a:p>
        </p:txBody>
      </p:sp>
      <p:sp>
        <p:nvSpPr>
          <p:cNvPr id="8" name="TextBox 7">
            <a:extLst>
              <a:ext uri="{FF2B5EF4-FFF2-40B4-BE49-F238E27FC236}">
                <a16:creationId xmlns:a16="http://schemas.microsoft.com/office/drawing/2014/main" id="{2C4E3330-1C73-7FF6-6680-9F17D6429C98}"/>
              </a:ext>
            </a:extLst>
          </p:cNvPr>
          <p:cNvSpPr txBox="1"/>
          <p:nvPr/>
        </p:nvSpPr>
        <p:spPr>
          <a:xfrm>
            <a:off x="807121" y="2012946"/>
            <a:ext cx="3950898" cy="2862322"/>
          </a:xfrm>
          <a:prstGeom prst="rect">
            <a:avLst/>
          </a:prstGeom>
          <a:noFill/>
        </p:spPr>
        <p:txBody>
          <a:bodyPr wrap="square" lIns="91440" tIns="45720" rIns="91440" bIns="45720" rtlCol="0" anchor="t">
            <a:spAutoFit/>
          </a:bodyPr>
          <a:lstStyle/>
          <a:p>
            <a:r>
              <a:rPr lang="en-GB" sz="3600" b="1"/>
              <a:t>The discovery phase helps define a focused and evidence-led problem statement</a:t>
            </a:r>
          </a:p>
        </p:txBody>
      </p:sp>
      <p:pic>
        <p:nvPicPr>
          <p:cNvPr id="10" name="Graphic 9" descr="Checkbox Ticked with solid fill">
            <a:extLst>
              <a:ext uri="{FF2B5EF4-FFF2-40B4-BE49-F238E27FC236}">
                <a16:creationId xmlns:a16="http://schemas.microsoft.com/office/drawing/2014/main" id="{680F859B-13D8-4FC9-0CCC-C345C9EE32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527" y="5055402"/>
            <a:ext cx="914400" cy="914400"/>
          </a:xfrm>
          <a:prstGeom prst="rect">
            <a:avLst/>
          </a:prstGeom>
        </p:spPr>
      </p:pic>
      <p:pic>
        <p:nvPicPr>
          <p:cNvPr id="12" name="Graphic 11" descr="Checkbox Crossed with solid fill">
            <a:extLst>
              <a:ext uri="{FF2B5EF4-FFF2-40B4-BE49-F238E27FC236}">
                <a16:creationId xmlns:a16="http://schemas.microsoft.com/office/drawing/2014/main" id="{4EA9DA08-19FD-A5EB-B0DA-80CCBE5CB9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527" y="6434204"/>
            <a:ext cx="914400" cy="914400"/>
          </a:xfrm>
          <a:prstGeom prst="rect">
            <a:avLst/>
          </a:prstGeom>
        </p:spPr>
      </p:pic>
      <p:sp>
        <p:nvSpPr>
          <p:cNvPr id="13" name="TextBox 12">
            <a:extLst>
              <a:ext uri="{FF2B5EF4-FFF2-40B4-BE49-F238E27FC236}">
                <a16:creationId xmlns:a16="http://schemas.microsoft.com/office/drawing/2014/main" id="{BDDE93BC-E55B-9848-D305-41E9E79F80D6}"/>
              </a:ext>
            </a:extLst>
          </p:cNvPr>
          <p:cNvSpPr txBox="1"/>
          <p:nvPr/>
        </p:nvSpPr>
        <p:spPr>
          <a:xfrm>
            <a:off x="1596158" y="5204360"/>
            <a:ext cx="4586287" cy="923330"/>
          </a:xfrm>
          <a:prstGeom prst="rect">
            <a:avLst/>
          </a:prstGeom>
          <a:noFill/>
        </p:spPr>
        <p:txBody>
          <a:bodyPr wrap="square" lIns="91440" tIns="45720" rIns="91440" bIns="45720" rtlCol="0" anchor="t">
            <a:spAutoFit/>
          </a:bodyPr>
          <a:lstStyle/>
          <a:p>
            <a:r>
              <a:rPr lang="en-GB" b="1">
                <a:solidFill>
                  <a:srgbClr val="009051"/>
                </a:solidFill>
              </a:rPr>
              <a:t>Good question</a:t>
            </a:r>
            <a:r>
              <a:rPr lang="en-GB" b="1"/>
              <a:t>:  </a:t>
            </a:r>
            <a:r>
              <a:rPr lang="en-GB"/>
              <a:t>How might we engage </a:t>
            </a:r>
            <a:r>
              <a:rPr lang="en-GB">
                <a:ea typeface="+mn-lt"/>
                <a:cs typeface="+mn-lt"/>
              </a:rPr>
              <a:t>women aged 24-29 </a:t>
            </a:r>
            <a:r>
              <a:rPr lang="en-GB"/>
              <a:t>to increase the uptake of cervical screening in West Lothian?</a:t>
            </a:r>
            <a:endParaRPr lang="en-GB" i="1"/>
          </a:p>
        </p:txBody>
      </p:sp>
      <p:sp>
        <p:nvSpPr>
          <p:cNvPr id="14" name="TextBox 13">
            <a:extLst>
              <a:ext uri="{FF2B5EF4-FFF2-40B4-BE49-F238E27FC236}">
                <a16:creationId xmlns:a16="http://schemas.microsoft.com/office/drawing/2014/main" id="{5BB6DE6C-F4A5-C2D6-252B-7F16B52257FB}"/>
              </a:ext>
            </a:extLst>
          </p:cNvPr>
          <p:cNvSpPr txBox="1"/>
          <p:nvPr/>
        </p:nvSpPr>
        <p:spPr>
          <a:xfrm>
            <a:off x="1596158" y="6466780"/>
            <a:ext cx="4439638" cy="1200329"/>
          </a:xfrm>
          <a:prstGeom prst="rect">
            <a:avLst/>
          </a:prstGeom>
          <a:noFill/>
        </p:spPr>
        <p:txBody>
          <a:bodyPr wrap="square" lIns="91440" tIns="45720" rIns="91440" bIns="45720" rtlCol="0" anchor="t">
            <a:spAutoFit/>
          </a:bodyPr>
          <a:lstStyle/>
          <a:p>
            <a:r>
              <a:rPr lang="en-GB" b="1">
                <a:solidFill>
                  <a:srgbClr val="FF0000"/>
                </a:solidFill>
              </a:rPr>
              <a:t>Bad question:  </a:t>
            </a:r>
            <a:r>
              <a:rPr lang="en-GB"/>
              <a:t>How might we improve cervical screening by reducing health inequalities in West Lothian?</a:t>
            </a:r>
          </a:p>
          <a:p>
            <a:r>
              <a:rPr lang="en-GB" i="1">
                <a:solidFill>
                  <a:srgbClr val="FF0000"/>
                </a:solidFill>
              </a:rPr>
              <a:t>(too broad)</a:t>
            </a:r>
            <a:endParaRPr lang="en-GB" i="1">
              <a:solidFill>
                <a:srgbClr val="FF0000"/>
              </a:solidFill>
              <a:cs typeface="Calibri"/>
            </a:endParaRPr>
          </a:p>
        </p:txBody>
      </p:sp>
      <p:sp>
        <p:nvSpPr>
          <p:cNvPr id="15" name="Rectangle 14">
            <a:extLst>
              <a:ext uri="{FF2B5EF4-FFF2-40B4-BE49-F238E27FC236}">
                <a16:creationId xmlns:a16="http://schemas.microsoft.com/office/drawing/2014/main" id="{F22B3DE2-159A-C25F-0D66-FA3F5779F8AD}"/>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7477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31</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101522" y="1499925"/>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296501"/>
            <a:ext cx="6448191" cy="1200329"/>
          </a:xfrm>
          <a:prstGeom prst="rect">
            <a:avLst/>
          </a:prstGeom>
          <a:noFill/>
        </p:spPr>
        <p:txBody>
          <a:bodyPr wrap="square" lIns="91440" tIns="45720" rIns="91440" bIns="45720" rtlCol="0" anchor="t">
            <a:spAutoFit/>
          </a:bodyPr>
          <a:lstStyle/>
          <a:p>
            <a:r>
              <a:rPr lang="en-GB" sz="3600" b="1">
                <a:solidFill>
                  <a:srgbClr val="005493"/>
                </a:solidFill>
              </a:rPr>
              <a:t>The Integrated Screening Action Model</a:t>
            </a:r>
            <a:endParaRPr lang="en-US"/>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10" name="TextBox 9">
            <a:extLst>
              <a:ext uri="{FF2B5EF4-FFF2-40B4-BE49-F238E27FC236}">
                <a16:creationId xmlns:a16="http://schemas.microsoft.com/office/drawing/2014/main" id="{E61EF213-D551-3725-37FD-59F89AC0E134}"/>
              </a:ext>
            </a:extLst>
          </p:cNvPr>
          <p:cNvSpPr txBox="1"/>
          <p:nvPr/>
        </p:nvSpPr>
        <p:spPr>
          <a:xfrm>
            <a:off x="152400" y="1823884"/>
            <a:ext cx="596326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Segoe UI"/>
              </a:rPr>
              <a:t>Research from Professor Kathryn Robb at the University of Glasgow describes how behaviours in screening are more complex than attendance and non-attendance. The Integrated Screening Action Model (I-SAM) is a helpful model to contextualise the behaviours in screening and to help target services.</a:t>
            </a:r>
          </a:p>
          <a:p>
            <a:r>
              <a:rPr lang="en-GB" dirty="0">
                <a:cs typeface="Segoe UI"/>
              </a:rPr>
              <a:t>​</a:t>
            </a:r>
          </a:p>
          <a:p>
            <a:endParaRPr lang="en-GB">
              <a:cs typeface="Segoe UI"/>
            </a:endParaRPr>
          </a:p>
        </p:txBody>
      </p:sp>
      <p:sp>
        <p:nvSpPr>
          <p:cNvPr id="11" name="TextBox 1">
            <a:extLst>
              <a:ext uri="{FF2B5EF4-FFF2-40B4-BE49-F238E27FC236}">
                <a16:creationId xmlns:a16="http://schemas.microsoft.com/office/drawing/2014/main" id="{79EA77DA-F8C6-9632-38A8-E39FCF53A799}"/>
              </a:ext>
            </a:extLst>
          </p:cNvPr>
          <p:cNvSpPr txBox="1"/>
          <p:nvPr/>
        </p:nvSpPr>
        <p:spPr>
          <a:xfrm>
            <a:off x="289929" y="8837522"/>
            <a:ext cx="6095207" cy="461665"/>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US" sz="1200"/>
              <a:t>SOURCE:</a:t>
            </a:r>
            <a:r>
              <a:rPr lang="en-GB" sz="1200"/>
              <a:t> </a:t>
            </a:r>
            <a:r>
              <a:rPr lang="en-GB" sz="1200">
                <a:hlinkClick r:id="rId2"/>
              </a:rPr>
              <a:t>Kathryn A. Robb, The integrated screening action model (I-SAM): A theory-based approach to inform intervention development,Preventive Medicine Reports, Volume 23,2021,</a:t>
            </a:r>
            <a:endParaRPr lang="en-GB" sz="1200"/>
          </a:p>
        </p:txBody>
      </p:sp>
      <p:sp>
        <p:nvSpPr>
          <p:cNvPr id="3" name="Rounded Rectangle 10">
            <a:extLst>
              <a:ext uri="{FF2B5EF4-FFF2-40B4-BE49-F238E27FC236}">
                <a16:creationId xmlns:a16="http://schemas.microsoft.com/office/drawing/2014/main" id="{70697CFD-CC37-0F7A-5572-C6488D040CB0}"/>
              </a:ext>
            </a:extLst>
          </p:cNvPr>
          <p:cNvSpPr/>
          <p:nvPr/>
        </p:nvSpPr>
        <p:spPr>
          <a:xfrm>
            <a:off x="152728" y="4065078"/>
            <a:ext cx="1453713" cy="1413163"/>
          </a:xfrm>
          <a:prstGeom prst="roundRect">
            <a:avLst/>
          </a:prstGeom>
          <a:solidFill>
            <a:srgbClr val="1D5A9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t>Unaware</a:t>
            </a:r>
            <a:endParaRPr lang="en-US"/>
          </a:p>
        </p:txBody>
      </p:sp>
      <p:sp>
        <p:nvSpPr>
          <p:cNvPr id="4" name="Rounded Rectangle 13">
            <a:extLst>
              <a:ext uri="{FF2B5EF4-FFF2-40B4-BE49-F238E27FC236}">
                <a16:creationId xmlns:a16="http://schemas.microsoft.com/office/drawing/2014/main" id="{AFCA039D-DED3-5899-9C37-B8CD13924C56}"/>
              </a:ext>
            </a:extLst>
          </p:cNvPr>
          <p:cNvSpPr/>
          <p:nvPr/>
        </p:nvSpPr>
        <p:spPr>
          <a:xfrm>
            <a:off x="1814789" y="4064152"/>
            <a:ext cx="1453713" cy="1413163"/>
          </a:xfrm>
          <a:prstGeom prst="roundRect">
            <a:avLst/>
          </a:prstGeom>
          <a:solidFill>
            <a:srgbClr val="1D5A9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t>Unengaged</a:t>
            </a:r>
            <a:endParaRPr lang="en-GB">
              <a:cs typeface="Calibri"/>
            </a:endParaRPr>
          </a:p>
        </p:txBody>
      </p:sp>
      <p:sp>
        <p:nvSpPr>
          <p:cNvPr id="6" name="Rounded Rectangle 14">
            <a:extLst>
              <a:ext uri="{FF2B5EF4-FFF2-40B4-BE49-F238E27FC236}">
                <a16:creationId xmlns:a16="http://schemas.microsoft.com/office/drawing/2014/main" id="{E8022416-3F2E-3931-032C-120B05C5815C}"/>
              </a:ext>
            </a:extLst>
          </p:cNvPr>
          <p:cNvSpPr/>
          <p:nvPr/>
        </p:nvSpPr>
        <p:spPr>
          <a:xfrm>
            <a:off x="3477129" y="4064516"/>
            <a:ext cx="1453713" cy="1413163"/>
          </a:xfrm>
          <a:prstGeom prst="roundRect">
            <a:avLst/>
          </a:prstGeom>
          <a:solidFill>
            <a:srgbClr val="1D5A9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t>Undecided</a:t>
            </a:r>
            <a:endParaRPr lang="en-US"/>
          </a:p>
        </p:txBody>
      </p:sp>
      <p:sp>
        <p:nvSpPr>
          <p:cNvPr id="18" name="Rounded Rectangle 14">
            <a:extLst>
              <a:ext uri="{FF2B5EF4-FFF2-40B4-BE49-F238E27FC236}">
                <a16:creationId xmlns:a16="http://schemas.microsoft.com/office/drawing/2014/main" id="{1A518AEE-0A1B-58C3-969C-21EAFA83AE79}"/>
              </a:ext>
            </a:extLst>
          </p:cNvPr>
          <p:cNvSpPr/>
          <p:nvPr/>
        </p:nvSpPr>
        <p:spPr>
          <a:xfrm>
            <a:off x="5124013" y="4065041"/>
            <a:ext cx="1453713" cy="1413163"/>
          </a:xfrm>
          <a:prstGeom prst="roundRect">
            <a:avLst/>
          </a:prstGeom>
          <a:solidFill>
            <a:srgbClr val="1D5A9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t>Decided not to act</a:t>
            </a:r>
            <a:endParaRPr lang="en-US"/>
          </a:p>
        </p:txBody>
      </p:sp>
      <p:sp>
        <p:nvSpPr>
          <p:cNvPr id="23" name="Rounded Rectangle 11">
            <a:extLst>
              <a:ext uri="{FF2B5EF4-FFF2-40B4-BE49-F238E27FC236}">
                <a16:creationId xmlns:a16="http://schemas.microsoft.com/office/drawing/2014/main" id="{FD5C3150-569A-3EC0-AA7C-ADE46DAE4D8C}"/>
              </a:ext>
            </a:extLst>
          </p:cNvPr>
          <p:cNvSpPr/>
          <p:nvPr/>
        </p:nvSpPr>
        <p:spPr>
          <a:xfrm>
            <a:off x="1071312" y="6703831"/>
            <a:ext cx="1453713" cy="1413163"/>
          </a:xfrm>
          <a:prstGeom prst="roundRect">
            <a:avLst/>
          </a:prstGeom>
          <a:solidFill>
            <a:srgbClr val="5C957E"/>
          </a:solidFill>
          <a:ln>
            <a:solidFill>
              <a:srgbClr val="5C957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ea typeface="+mn-lt"/>
                <a:cs typeface="+mn-lt"/>
              </a:rPr>
              <a:t>Decided to act</a:t>
            </a:r>
            <a:endParaRPr lang="en-US"/>
          </a:p>
        </p:txBody>
      </p:sp>
      <p:sp>
        <p:nvSpPr>
          <p:cNvPr id="24" name="Rounded Rectangle 12">
            <a:extLst>
              <a:ext uri="{FF2B5EF4-FFF2-40B4-BE49-F238E27FC236}">
                <a16:creationId xmlns:a16="http://schemas.microsoft.com/office/drawing/2014/main" id="{BF554366-101E-BA4E-E141-05C752BFCC59}"/>
              </a:ext>
            </a:extLst>
          </p:cNvPr>
          <p:cNvSpPr/>
          <p:nvPr/>
        </p:nvSpPr>
        <p:spPr>
          <a:xfrm>
            <a:off x="2803520" y="6697907"/>
            <a:ext cx="1453713" cy="1413163"/>
          </a:xfrm>
          <a:prstGeom prst="roundRect">
            <a:avLst/>
          </a:prstGeom>
          <a:solidFill>
            <a:srgbClr val="5C957E"/>
          </a:solidFill>
          <a:ln>
            <a:solidFill>
              <a:srgbClr val="5C957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t>Acting</a:t>
            </a:r>
            <a:endParaRPr lang="en-US"/>
          </a:p>
        </p:txBody>
      </p:sp>
      <p:sp>
        <p:nvSpPr>
          <p:cNvPr id="25" name="Rounded Rectangle 12">
            <a:extLst>
              <a:ext uri="{FF2B5EF4-FFF2-40B4-BE49-F238E27FC236}">
                <a16:creationId xmlns:a16="http://schemas.microsoft.com/office/drawing/2014/main" id="{B6D46627-5B03-BD1E-7C96-47493A21F508}"/>
              </a:ext>
            </a:extLst>
          </p:cNvPr>
          <p:cNvSpPr/>
          <p:nvPr/>
        </p:nvSpPr>
        <p:spPr>
          <a:xfrm>
            <a:off x="4553768" y="6700844"/>
            <a:ext cx="1453713" cy="1413163"/>
          </a:xfrm>
          <a:prstGeom prst="roundRect">
            <a:avLst/>
          </a:prstGeom>
          <a:solidFill>
            <a:srgbClr val="5C957E"/>
          </a:solidFill>
          <a:ln>
            <a:solidFill>
              <a:srgbClr val="5C957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a:t>Repeat</a:t>
            </a:r>
            <a:endParaRPr lang="en-US"/>
          </a:p>
        </p:txBody>
      </p:sp>
      <p:cxnSp>
        <p:nvCxnSpPr>
          <p:cNvPr id="26" name="Straight Arrow Connector 25">
            <a:extLst>
              <a:ext uri="{FF2B5EF4-FFF2-40B4-BE49-F238E27FC236}">
                <a16:creationId xmlns:a16="http://schemas.microsoft.com/office/drawing/2014/main" id="{B9525665-DD7C-3ECA-188F-0B0E6D7DDDEE}"/>
              </a:ext>
            </a:extLst>
          </p:cNvPr>
          <p:cNvCxnSpPr>
            <a:cxnSpLocks/>
          </p:cNvCxnSpPr>
          <p:nvPr/>
        </p:nvCxnSpPr>
        <p:spPr>
          <a:xfrm flipV="1">
            <a:off x="146244" y="6031925"/>
            <a:ext cx="6610408" cy="13609"/>
          </a:xfrm>
          <a:prstGeom prst="straightConnector1">
            <a:avLst/>
          </a:prstGeom>
          <a:ln w="57150">
            <a:solidFill>
              <a:srgbClr val="FDD6D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5B2F773-3ECC-485A-06CF-C6A284BD6211}"/>
              </a:ext>
            </a:extLst>
          </p:cNvPr>
          <p:cNvCxnSpPr/>
          <p:nvPr/>
        </p:nvCxnSpPr>
        <p:spPr>
          <a:xfrm flipV="1">
            <a:off x="3406637" y="5762210"/>
            <a:ext cx="1240" cy="278296"/>
          </a:xfrm>
          <a:prstGeom prst="straightConnector1">
            <a:avLst/>
          </a:prstGeom>
          <a:ln w="57150">
            <a:solidFill>
              <a:srgbClr val="FDD6D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76C721E-7E28-EB5F-910E-683B19746D4C}"/>
              </a:ext>
            </a:extLst>
          </p:cNvPr>
          <p:cNvCxnSpPr>
            <a:cxnSpLocks/>
          </p:cNvCxnSpPr>
          <p:nvPr/>
        </p:nvCxnSpPr>
        <p:spPr>
          <a:xfrm flipH="1">
            <a:off x="3544541" y="6075115"/>
            <a:ext cx="4972" cy="355323"/>
          </a:xfrm>
          <a:prstGeom prst="straightConnector1">
            <a:avLst/>
          </a:prstGeom>
          <a:ln w="57150">
            <a:solidFill>
              <a:srgbClr val="FDD6D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0">
            <a:extLst>
              <a:ext uri="{FF2B5EF4-FFF2-40B4-BE49-F238E27FC236}">
                <a16:creationId xmlns:a16="http://schemas.microsoft.com/office/drawing/2014/main" id="{B0E5CE6B-24C6-0706-61DD-941B0E68E5A4}"/>
              </a:ext>
            </a:extLst>
          </p:cNvPr>
          <p:cNvSpPr txBox="1"/>
          <p:nvPr/>
        </p:nvSpPr>
        <p:spPr>
          <a:xfrm>
            <a:off x="107733" y="5909992"/>
            <a:ext cx="1798982" cy="307777"/>
          </a:xfrm>
          <a:prstGeom prst="rect">
            <a:avLst/>
          </a:prstGeom>
          <a:solidFill>
            <a:schemeClr val="bg1"/>
          </a:solidFill>
          <a:ln>
            <a:solidFill>
              <a:srgbClr val="FDD6D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a:t>Participant influences</a:t>
            </a:r>
            <a:endParaRPr lang="en-US" sz="1400"/>
          </a:p>
        </p:txBody>
      </p:sp>
      <p:sp>
        <p:nvSpPr>
          <p:cNvPr id="30" name="TextBox 21">
            <a:extLst>
              <a:ext uri="{FF2B5EF4-FFF2-40B4-BE49-F238E27FC236}">
                <a16:creationId xmlns:a16="http://schemas.microsoft.com/office/drawing/2014/main" id="{81B53FC3-BA3C-5163-0447-7933E0C9E372}"/>
              </a:ext>
            </a:extLst>
          </p:cNvPr>
          <p:cNvSpPr txBox="1"/>
          <p:nvPr/>
        </p:nvSpPr>
        <p:spPr>
          <a:xfrm>
            <a:off x="4798057" y="5911174"/>
            <a:ext cx="1966703" cy="307777"/>
          </a:xfrm>
          <a:prstGeom prst="rect">
            <a:avLst/>
          </a:prstGeom>
          <a:solidFill>
            <a:schemeClr val="bg1"/>
          </a:solidFill>
          <a:ln>
            <a:solidFill>
              <a:srgbClr val="FDD6D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a:t>Environment influences</a:t>
            </a:r>
            <a:endParaRPr lang="en-US" sz="1400"/>
          </a:p>
        </p:txBody>
      </p:sp>
    </p:spTree>
    <p:extLst>
      <p:ext uri="{BB962C8B-B14F-4D97-AF65-F5344CB8AC3E}">
        <p14:creationId xmlns:p14="http://schemas.microsoft.com/office/powerpoint/2010/main" val="291668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3;p7">
            <a:extLst>
              <a:ext uri="{FF2B5EF4-FFF2-40B4-BE49-F238E27FC236}">
                <a16:creationId xmlns:a16="http://schemas.microsoft.com/office/drawing/2014/main" id="{DF3E72BC-B287-2542-A55C-330758B90702}"/>
              </a:ext>
            </a:extLst>
          </p:cNvPr>
          <p:cNvSpPr/>
          <p:nvPr/>
        </p:nvSpPr>
        <p:spPr>
          <a:xfrm>
            <a:off x="57112" y="272480"/>
            <a:ext cx="12658802" cy="1733621"/>
          </a:xfrm>
          <a:prstGeom prst="rect">
            <a:avLst/>
          </a:prstGeom>
          <a:noFill/>
          <a:ln>
            <a:noFill/>
          </a:ln>
        </p:spPr>
        <p:txBody>
          <a:bodyPr spcFirstLastPara="1" wrap="square" lIns="130000" tIns="66011" rIns="132058" bIns="66011" anchor="t" anchorCtr="0">
            <a:spAutoFit/>
          </a:bodyPr>
          <a:lstStyle/>
          <a:p>
            <a:r>
              <a:rPr lang="en-GB" sz="4000" b="1">
                <a:solidFill>
                  <a:srgbClr val="014785"/>
                </a:solidFill>
              </a:rPr>
              <a:t>Introduction</a:t>
            </a:r>
            <a:endParaRPr lang="en-US" sz="2600" err="1"/>
          </a:p>
          <a:p>
            <a:endParaRPr lang="en-GB" sz="2311">
              <a:solidFill>
                <a:srgbClr val="04A2E5"/>
              </a:solidFill>
              <a:cs typeface="Calibri"/>
            </a:endParaRPr>
          </a:p>
          <a:p>
            <a:endParaRPr lang="en-GB" sz="4044" b="1">
              <a:solidFill>
                <a:srgbClr val="014785"/>
              </a:solidFill>
            </a:endParaRPr>
          </a:p>
        </p:txBody>
      </p:sp>
      <p:cxnSp>
        <p:nvCxnSpPr>
          <p:cNvPr id="5" name="Straight Connector 4">
            <a:extLst>
              <a:ext uri="{FF2B5EF4-FFF2-40B4-BE49-F238E27FC236}">
                <a16:creationId xmlns:a16="http://schemas.microsoft.com/office/drawing/2014/main" id="{E854B474-3E47-AF49-9418-8C84A9B52C0E}"/>
              </a:ext>
            </a:extLst>
          </p:cNvPr>
          <p:cNvCxnSpPr/>
          <p:nvPr/>
        </p:nvCxnSpPr>
        <p:spPr>
          <a:xfrm>
            <a:off x="139404" y="972720"/>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377B380-B467-2847-9E2E-6AE1261EFE11}"/>
              </a:ext>
            </a:extLst>
          </p:cNvPr>
          <p:cNvSpPr>
            <a:spLocks noGrp="1"/>
          </p:cNvSpPr>
          <p:nvPr>
            <p:ph type="ftr" sz="quarter" idx="11"/>
          </p:nvPr>
        </p:nvSpPr>
        <p:spPr/>
        <p:txBody>
          <a:bodyPr/>
          <a:lstStyle/>
          <a:p>
            <a:r>
              <a:rPr lang="en-GB"/>
              <a:t>SDH</a:t>
            </a:r>
          </a:p>
        </p:txBody>
      </p:sp>
      <p:sp>
        <p:nvSpPr>
          <p:cNvPr id="6" name="Slide Number Placeholder 5">
            <a:extLst>
              <a:ext uri="{FF2B5EF4-FFF2-40B4-BE49-F238E27FC236}">
                <a16:creationId xmlns:a16="http://schemas.microsoft.com/office/drawing/2014/main" id="{6EA8DD9F-4A66-314D-BA0F-5B4FB59EC065}"/>
              </a:ext>
            </a:extLst>
          </p:cNvPr>
          <p:cNvSpPr>
            <a:spLocks noGrp="1"/>
          </p:cNvSpPr>
          <p:nvPr>
            <p:ph type="sldNum" sz="quarter" idx="12"/>
          </p:nvPr>
        </p:nvSpPr>
        <p:spPr/>
        <p:txBody>
          <a:bodyPr/>
          <a:lstStyle/>
          <a:p>
            <a:r>
              <a:rPr lang="en-GB" sz="800">
                <a:cs typeface="Calibri"/>
              </a:rPr>
              <a:t>2</a:t>
            </a:r>
          </a:p>
        </p:txBody>
      </p:sp>
      <p:sp>
        <p:nvSpPr>
          <p:cNvPr id="12" name="TextBox 11">
            <a:extLst>
              <a:ext uri="{FF2B5EF4-FFF2-40B4-BE49-F238E27FC236}">
                <a16:creationId xmlns:a16="http://schemas.microsoft.com/office/drawing/2014/main" id="{2F3EF408-16C7-BF59-199F-188373BCF27A}"/>
              </a:ext>
            </a:extLst>
          </p:cNvPr>
          <p:cNvSpPr txBox="1"/>
          <p:nvPr/>
        </p:nvSpPr>
        <p:spPr>
          <a:xfrm>
            <a:off x="206993" y="1242493"/>
            <a:ext cx="6357180" cy="9017853"/>
          </a:xfrm>
          <a:prstGeom prst="rect">
            <a:avLst/>
          </a:prstGeom>
          <a:noFill/>
        </p:spPr>
        <p:txBody>
          <a:bodyPr wrap="square" lIns="91440" tIns="45720" rIns="91440" bIns="45720" rtlCol="0" anchor="t">
            <a:spAutoFit/>
          </a:bodyPr>
          <a:lstStyle/>
          <a:p>
            <a:r>
              <a:rPr lang="en-GB" sz="1600" dirty="0">
                <a:ea typeface="+mn-lt"/>
                <a:cs typeface="+mn-lt"/>
              </a:rPr>
              <a:t>This playbook will describe how you can co-design early intervention and preventative initiatives by using screening data analytics, local intelligence and expertise.  It will demonstrate how adjustments to current systems have the potential to personalise health and social care resources in a more sustainable, equitable way.  </a:t>
            </a:r>
          </a:p>
          <a:p>
            <a:endParaRPr lang="en-GB" sz="1600" dirty="0"/>
          </a:p>
          <a:p>
            <a:r>
              <a:rPr lang="en-GB" sz="1600" dirty="0"/>
              <a:t>Every year, over 1.6 million people across Scotland are invited to participate in screening for breast, bowel and cervical cancers; for abdominal aortic aneurysms or diabetic retinopathy. </a:t>
            </a:r>
          </a:p>
          <a:p>
            <a:endParaRPr lang="en-GB" sz="1600" dirty="0">
              <a:cs typeface="Calibri"/>
            </a:endParaRPr>
          </a:p>
          <a:p>
            <a:r>
              <a:rPr lang="en-GB" sz="1600" dirty="0">
                <a:cs typeface="Calibri"/>
              </a:rPr>
              <a:t>Uptake of these programmes – designed to detect disease early, improve outcomes and prevent premature death – varies considerably.  Although reasons behind this are multi-faceted we know that poor screening uptake, outcomes and health inequalities are inextricably linked.</a:t>
            </a:r>
          </a:p>
          <a:p>
            <a:endParaRPr lang="en-GB" sz="1600" dirty="0">
              <a:cs typeface="Calibri"/>
            </a:endParaRPr>
          </a:p>
          <a:p>
            <a:r>
              <a:rPr lang="en-GB" sz="1600" dirty="0">
                <a:cs typeface="Calibri"/>
              </a:rPr>
              <a:t>NHS National Services Scotland (NSS) and West Lothian HSCP have been on a service design journey, exploring how cervical screening inequalities can be addressed through a collaborative process involving organisations and individuals working within the HSCP.   </a:t>
            </a:r>
          </a:p>
          <a:p>
            <a:endParaRPr lang="en-GB" sz="1600" dirty="0">
              <a:cs typeface="Calibri"/>
            </a:endParaRPr>
          </a:p>
          <a:p>
            <a:r>
              <a:rPr lang="en-GB" sz="1600" dirty="0">
                <a:cs typeface="Calibri"/>
              </a:rPr>
              <a:t>Early health intervention and preventative initiatives designed to support groups and individuals most at need are largely designed and delivered at a locality level.  Exploring cervical screening data and processes through a social care and community lens has enabled us to consider different, innovative ways of addressing growing screening inequalities in a supportive, collaborative way.</a:t>
            </a:r>
            <a:endParaRPr lang="en-GB" dirty="0">
              <a:cs typeface="Calibri"/>
            </a:endParaRPr>
          </a:p>
          <a:p>
            <a:endParaRPr lang="en-GB" sz="1600" dirty="0">
              <a:ea typeface="+mn-lt"/>
              <a:cs typeface="+mn-lt"/>
            </a:endParaRPr>
          </a:p>
          <a:p>
            <a:r>
              <a:rPr lang="en-GB" sz="1600" dirty="0">
                <a:ea typeface="+mn-lt"/>
                <a:cs typeface="+mn-lt"/>
              </a:rPr>
              <a:t>We hope this will support HSCPs and Integration Authorities improve data informed, strategic and operational decision making about community-led screening interventions, maximising the potential of existing resources that exist across the integrated health and social care landscape. </a:t>
            </a:r>
            <a:endParaRPr lang="en-GB" sz="1600" dirty="0">
              <a:cs typeface="Calibri"/>
            </a:endParaRPr>
          </a:p>
          <a:p>
            <a:endParaRPr lang="en-GB" dirty="0">
              <a:ea typeface="+mn-lt"/>
              <a:cs typeface="+mn-lt"/>
            </a:endParaRPr>
          </a:p>
          <a:p>
            <a:endParaRPr lang="en-GB" dirty="0">
              <a:ea typeface="+mn-lt"/>
              <a:cs typeface="+mn-lt"/>
            </a:endParaRPr>
          </a:p>
          <a:p>
            <a:endParaRPr lang="en-GB" sz="1600" dirty="0">
              <a:cs typeface="Calibri"/>
            </a:endParaRPr>
          </a:p>
          <a:p>
            <a:endParaRPr lang="en-GB" sz="1600" dirty="0">
              <a:ea typeface="+mn-lt"/>
              <a:cs typeface="+mn-lt"/>
            </a:endParaRPr>
          </a:p>
          <a:p>
            <a:endParaRPr lang="en-GB" sz="1600" dirty="0">
              <a:cs typeface="Calibri"/>
            </a:endParaRPr>
          </a:p>
        </p:txBody>
      </p:sp>
    </p:spTree>
    <p:extLst>
      <p:ext uri="{BB962C8B-B14F-4D97-AF65-F5344CB8AC3E}">
        <p14:creationId xmlns:p14="http://schemas.microsoft.com/office/powerpoint/2010/main" val="4244242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32</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11" name="TextBox 1">
            <a:extLst>
              <a:ext uri="{FF2B5EF4-FFF2-40B4-BE49-F238E27FC236}">
                <a16:creationId xmlns:a16="http://schemas.microsoft.com/office/drawing/2014/main" id="{79EA77DA-F8C6-9632-38A8-E39FCF53A799}"/>
              </a:ext>
            </a:extLst>
          </p:cNvPr>
          <p:cNvSpPr txBox="1"/>
          <p:nvPr/>
        </p:nvSpPr>
        <p:spPr>
          <a:xfrm>
            <a:off x="384740" y="9256197"/>
            <a:ext cx="6095207" cy="461665"/>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US" sz="1200"/>
              <a:t>SOURCE:</a:t>
            </a:r>
            <a:r>
              <a:rPr lang="en-GB" sz="1200"/>
              <a:t> </a:t>
            </a:r>
            <a:r>
              <a:rPr lang="en-GB" sz="1200">
                <a:hlinkClick r:id="rId2"/>
              </a:rPr>
              <a:t>Kathryn A. Robb, The integrated screening action model (I-SAM): A theory-based approach to inform intervention development,Preventive Medicine Reports, Volume 23,2021,</a:t>
            </a:r>
            <a:endParaRPr lang="en-GB" sz="1200"/>
          </a:p>
        </p:txBody>
      </p:sp>
      <p:cxnSp>
        <p:nvCxnSpPr>
          <p:cNvPr id="13" name="Straight Connector 12">
            <a:extLst>
              <a:ext uri="{FF2B5EF4-FFF2-40B4-BE49-F238E27FC236}">
                <a16:creationId xmlns:a16="http://schemas.microsoft.com/office/drawing/2014/main" id="{B9080485-D4E6-E27C-0B7B-A6567F771EC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3F49FDF-A7E2-0265-0624-DA97B876ADE5}"/>
              </a:ext>
            </a:extLst>
          </p:cNvPr>
          <p:cNvSpPr txBox="1"/>
          <p:nvPr/>
        </p:nvSpPr>
        <p:spPr>
          <a:xfrm>
            <a:off x="57111" y="308791"/>
            <a:ext cx="6448191" cy="646331"/>
          </a:xfrm>
          <a:prstGeom prst="rect">
            <a:avLst/>
          </a:prstGeom>
          <a:noFill/>
        </p:spPr>
        <p:txBody>
          <a:bodyPr wrap="square" lIns="91440" tIns="45720" rIns="91440" bIns="45720" rtlCol="0" anchor="t">
            <a:spAutoFit/>
          </a:bodyPr>
          <a:lstStyle/>
          <a:p>
            <a:r>
              <a:rPr lang="en-GB" sz="3600" b="1">
                <a:solidFill>
                  <a:srgbClr val="005493"/>
                </a:solidFill>
              </a:rPr>
              <a:t>Behaviours in screening</a:t>
            </a:r>
            <a:endParaRPr lang="en-US"/>
          </a:p>
        </p:txBody>
      </p:sp>
      <p:sp>
        <p:nvSpPr>
          <p:cNvPr id="17" name="Rectangle 16">
            <a:extLst>
              <a:ext uri="{FF2B5EF4-FFF2-40B4-BE49-F238E27FC236}">
                <a16:creationId xmlns:a16="http://schemas.microsoft.com/office/drawing/2014/main" id="{F8B3C560-0C75-8720-25C9-D3C70795491D}"/>
              </a:ext>
            </a:extLst>
          </p:cNvPr>
          <p:cNvSpPr/>
          <p:nvPr/>
        </p:nvSpPr>
        <p:spPr>
          <a:xfrm>
            <a:off x="116348" y="1204518"/>
            <a:ext cx="10405338" cy="64633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00A2E5"/>
                </a:solidFill>
              </a:rPr>
              <a:t>“Our current approaches are failing to engage the most vulnerable.” </a:t>
            </a:r>
            <a:endParaRPr lang="en-GB">
              <a:solidFill>
                <a:srgbClr val="00A2E5"/>
              </a:solidFill>
              <a:cs typeface="Calibri"/>
            </a:endParaRPr>
          </a:p>
          <a:p>
            <a:r>
              <a:rPr lang="en-GB" b="1">
                <a:solidFill>
                  <a:srgbClr val="00A2E5"/>
                </a:solidFill>
              </a:rPr>
              <a:t>Professor Katie Robb</a:t>
            </a:r>
            <a:r>
              <a:rPr lang="en-GB">
                <a:solidFill>
                  <a:srgbClr val="00A2E5"/>
                </a:solidFill>
              </a:rPr>
              <a:t>, </a:t>
            </a:r>
            <a:r>
              <a:rPr lang="en-GB" b="1">
                <a:solidFill>
                  <a:srgbClr val="00A2E5"/>
                </a:solidFill>
              </a:rPr>
              <a:t>University of Glasgow</a:t>
            </a:r>
            <a:endParaRPr lang="en-GB" b="1">
              <a:solidFill>
                <a:srgbClr val="00A2E5"/>
              </a:solidFill>
              <a:cs typeface="Calibri"/>
            </a:endParaRPr>
          </a:p>
        </p:txBody>
      </p:sp>
      <p:sp>
        <p:nvSpPr>
          <p:cNvPr id="21" name="Rounded Rectangle 9">
            <a:extLst>
              <a:ext uri="{FF2B5EF4-FFF2-40B4-BE49-F238E27FC236}">
                <a16:creationId xmlns:a16="http://schemas.microsoft.com/office/drawing/2014/main" id="{1D457AFA-297F-E625-BDE1-0C4FC3A5C1D7}"/>
              </a:ext>
            </a:extLst>
          </p:cNvPr>
          <p:cNvSpPr/>
          <p:nvPr/>
        </p:nvSpPr>
        <p:spPr>
          <a:xfrm>
            <a:off x="940168" y="3332810"/>
            <a:ext cx="2196662" cy="23741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ounded Rectangle 10">
            <a:extLst>
              <a:ext uri="{FF2B5EF4-FFF2-40B4-BE49-F238E27FC236}">
                <a16:creationId xmlns:a16="http://schemas.microsoft.com/office/drawing/2014/main" id="{EEA8C08A-DF3A-6536-6517-0F1F833A7959}"/>
              </a:ext>
            </a:extLst>
          </p:cNvPr>
          <p:cNvSpPr/>
          <p:nvPr/>
        </p:nvSpPr>
        <p:spPr>
          <a:xfrm>
            <a:off x="3458030" y="3332811"/>
            <a:ext cx="2196663" cy="23741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Rounded Rectangle 3">
            <a:extLst>
              <a:ext uri="{FF2B5EF4-FFF2-40B4-BE49-F238E27FC236}">
                <a16:creationId xmlns:a16="http://schemas.microsoft.com/office/drawing/2014/main" id="{D2D5F077-B70F-D780-EE54-5DA7CD0AA3DE}"/>
              </a:ext>
            </a:extLst>
          </p:cNvPr>
          <p:cNvSpPr/>
          <p:nvPr/>
        </p:nvSpPr>
        <p:spPr>
          <a:xfrm>
            <a:off x="1425316" y="3486387"/>
            <a:ext cx="1220750" cy="259210"/>
          </a:xfrm>
          <a:prstGeom prst="roundRect">
            <a:avLst/>
          </a:prstGeom>
          <a:solidFill>
            <a:srgbClr val="1D5A9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t>Unaware</a:t>
            </a:r>
            <a:endParaRPr lang="en-US"/>
          </a:p>
        </p:txBody>
      </p:sp>
      <p:sp>
        <p:nvSpPr>
          <p:cNvPr id="32" name="Rounded Rectangle 4">
            <a:extLst>
              <a:ext uri="{FF2B5EF4-FFF2-40B4-BE49-F238E27FC236}">
                <a16:creationId xmlns:a16="http://schemas.microsoft.com/office/drawing/2014/main" id="{F46F8669-F08C-5CA3-471E-DDE713988230}"/>
              </a:ext>
            </a:extLst>
          </p:cNvPr>
          <p:cNvSpPr/>
          <p:nvPr/>
        </p:nvSpPr>
        <p:spPr>
          <a:xfrm>
            <a:off x="3827477" y="3486388"/>
            <a:ext cx="1428959" cy="259210"/>
          </a:xfrm>
          <a:prstGeom prst="roundRect">
            <a:avLst/>
          </a:prstGeom>
          <a:solidFill>
            <a:srgbClr val="1D5A9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t>Unengaged</a:t>
            </a:r>
            <a:endParaRPr lang="en-GB">
              <a:cs typeface="Calibri"/>
            </a:endParaRPr>
          </a:p>
        </p:txBody>
      </p:sp>
      <p:sp>
        <p:nvSpPr>
          <p:cNvPr id="33" name="TextBox 1">
            <a:extLst>
              <a:ext uri="{FF2B5EF4-FFF2-40B4-BE49-F238E27FC236}">
                <a16:creationId xmlns:a16="http://schemas.microsoft.com/office/drawing/2014/main" id="{03C9FDAE-DD13-2E5F-2C22-0B86371D6AD4}"/>
              </a:ext>
            </a:extLst>
          </p:cNvPr>
          <p:cNvSpPr txBox="1"/>
          <p:nvPr/>
        </p:nvSpPr>
        <p:spPr>
          <a:xfrm>
            <a:off x="938980" y="3872472"/>
            <a:ext cx="2195243"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rgbClr val="004785"/>
                </a:solidFill>
                <a:cs typeface="Segoe UI"/>
              </a:rPr>
              <a:t>"I think the understanding of what a cervical smear actually is across our patient group is not great, actually." </a:t>
            </a:r>
            <a:r>
              <a:rPr lang="en-US" sz="1400" i="1">
                <a:solidFill>
                  <a:srgbClr val="004785"/>
                </a:solidFill>
                <a:cs typeface="Segoe UI"/>
              </a:rPr>
              <a:t>​</a:t>
            </a:r>
            <a:endParaRPr lang="en-US"/>
          </a:p>
        </p:txBody>
      </p:sp>
      <p:sp>
        <p:nvSpPr>
          <p:cNvPr id="34" name="TextBox 1">
            <a:extLst>
              <a:ext uri="{FF2B5EF4-FFF2-40B4-BE49-F238E27FC236}">
                <a16:creationId xmlns:a16="http://schemas.microsoft.com/office/drawing/2014/main" id="{D71A1B9D-FBDF-F7BF-00B7-8F772BBD369B}"/>
              </a:ext>
            </a:extLst>
          </p:cNvPr>
          <p:cNvSpPr txBox="1"/>
          <p:nvPr/>
        </p:nvSpPr>
        <p:spPr>
          <a:xfrm>
            <a:off x="3454770" y="3866878"/>
            <a:ext cx="2195245"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rgbClr val="004785"/>
                </a:solidFill>
                <a:cs typeface="Calibri"/>
              </a:rPr>
              <a:t>"</a:t>
            </a:r>
            <a:r>
              <a:rPr lang="en-GB" sz="1400">
                <a:solidFill>
                  <a:srgbClr val="004785"/>
                </a:solidFill>
                <a:ea typeface="+mn-lt"/>
                <a:cs typeface="+mn-lt"/>
              </a:rPr>
              <a:t>Homeless populations or those who are unregistered aren’t picked up by the screening service and it relies on organisations to find them</a:t>
            </a:r>
            <a:r>
              <a:rPr lang="en-GB" sz="1400">
                <a:solidFill>
                  <a:srgbClr val="004785"/>
                </a:solidFill>
                <a:cs typeface="Calibri"/>
              </a:rPr>
              <a:t>" </a:t>
            </a:r>
            <a:endParaRPr lang="en-GB" sz="1600">
              <a:solidFill>
                <a:srgbClr val="004785"/>
              </a:solidFill>
              <a:cs typeface="Segoe UI"/>
            </a:endParaRPr>
          </a:p>
          <a:p>
            <a:r>
              <a:rPr lang="en-GB">
                <a:solidFill>
                  <a:srgbClr val="014785"/>
                </a:solidFill>
                <a:cs typeface="Segoe UI"/>
              </a:rPr>
              <a:t>​</a:t>
            </a:r>
          </a:p>
        </p:txBody>
      </p:sp>
      <p:sp>
        <p:nvSpPr>
          <p:cNvPr id="35" name="Rounded Rectangle 11">
            <a:extLst>
              <a:ext uri="{FF2B5EF4-FFF2-40B4-BE49-F238E27FC236}">
                <a16:creationId xmlns:a16="http://schemas.microsoft.com/office/drawing/2014/main" id="{52B3F172-54FE-377B-239D-E2FF8FCA22A1}"/>
              </a:ext>
            </a:extLst>
          </p:cNvPr>
          <p:cNvSpPr/>
          <p:nvPr/>
        </p:nvSpPr>
        <p:spPr>
          <a:xfrm>
            <a:off x="964151" y="5989531"/>
            <a:ext cx="2196662" cy="23827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Rounded Rectangle 12">
            <a:extLst>
              <a:ext uri="{FF2B5EF4-FFF2-40B4-BE49-F238E27FC236}">
                <a16:creationId xmlns:a16="http://schemas.microsoft.com/office/drawing/2014/main" id="{154D9F10-70DB-6D17-46D3-0F7B3C820F18}"/>
              </a:ext>
            </a:extLst>
          </p:cNvPr>
          <p:cNvSpPr/>
          <p:nvPr/>
        </p:nvSpPr>
        <p:spPr>
          <a:xfrm>
            <a:off x="3470657" y="5990806"/>
            <a:ext cx="2196662" cy="23827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Rounded Rectangle 5">
            <a:extLst>
              <a:ext uri="{FF2B5EF4-FFF2-40B4-BE49-F238E27FC236}">
                <a16:creationId xmlns:a16="http://schemas.microsoft.com/office/drawing/2014/main" id="{1D5AE2D4-0CC6-9FB8-B34A-BF64529A7A42}"/>
              </a:ext>
            </a:extLst>
          </p:cNvPr>
          <p:cNvSpPr/>
          <p:nvPr/>
        </p:nvSpPr>
        <p:spPr>
          <a:xfrm>
            <a:off x="1339233" y="6151763"/>
            <a:ext cx="1453713" cy="259201"/>
          </a:xfrm>
          <a:prstGeom prst="roundRect">
            <a:avLst/>
          </a:prstGeom>
          <a:solidFill>
            <a:srgbClr val="1D5A9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t>Undecided</a:t>
            </a:r>
            <a:endParaRPr lang="en-US"/>
          </a:p>
        </p:txBody>
      </p:sp>
      <p:sp>
        <p:nvSpPr>
          <p:cNvPr id="38" name="Rounded Rectangle 14">
            <a:extLst>
              <a:ext uri="{FF2B5EF4-FFF2-40B4-BE49-F238E27FC236}">
                <a16:creationId xmlns:a16="http://schemas.microsoft.com/office/drawing/2014/main" id="{97D94278-3CFB-555E-DBAE-C650D9158402}"/>
              </a:ext>
            </a:extLst>
          </p:cNvPr>
          <p:cNvSpPr/>
          <p:nvPr/>
        </p:nvSpPr>
        <p:spPr>
          <a:xfrm>
            <a:off x="3578324" y="6178723"/>
            <a:ext cx="1981329" cy="259201"/>
          </a:xfrm>
          <a:prstGeom prst="roundRect">
            <a:avLst/>
          </a:prstGeom>
          <a:solidFill>
            <a:srgbClr val="1D5A9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t>Decided not to act</a:t>
            </a:r>
            <a:endParaRPr lang="en-US"/>
          </a:p>
        </p:txBody>
      </p:sp>
      <p:sp>
        <p:nvSpPr>
          <p:cNvPr id="39" name="TextBox 1">
            <a:extLst>
              <a:ext uri="{FF2B5EF4-FFF2-40B4-BE49-F238E27FC236}">
                <a16:creationId xmlns:a16="http://schemas.microsoft.com/office/drawing/2014/main" id="{F0A9A2E7-1F54-3259-2579-C266314F38DD}"/>
              </a:ext>
            </a:extLst>
          </p:cNvPr>
          <p:cNvSpPr txBox="1"/>
          <p:nvPr/>
        </p:nvSpPr>
        <p:spPr>
          <a:xfrm>
            <a:off x="1019401" y="6431567"/>
            <a:ext cx="2195245"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rgbClr val="004785"/>
                </a:solidFill>
              </a:rPr>
              <a:t>"I don’t know whether it’s the information side of it or having the freedom and independence to go as and when it’s right for you, as and when it’s your business, it’s not to do with anyone else." </a:t>
            </a:r>
            <a:r>
              <a:rPr lang="en-GB" sz="1400" i="1">
                <a:solidFill>
                  <a:srgbClr val="004785"/>
                </a:solidFill>
              </a:rPr>
              <a:t> </a:t>
            </a:r>
            <a:endParaRPr lang="en-US" sz="1400">
              <a:solidFill>
                <a:srgbClr val="004785"/>
              </a:solidFill>
              <a:cs typeface="Calibri"/>
            </a:endParaRPr>
          </a:p>
        </p:txBody>
      </p:sp>
      <p:sp>
        <p:nvSpPr>
          <p:cNvPr id="40" name="TextBox 1">
            <a:extLst>
              <a:ext uri="{FF2B5EF4-FFF2-40B4-BE49-F238E27FC236}">
                <a16:creationId xmlns:a16="http://schemas.microsoft.com/office/drawing/2014/main" id="{F0B58EA2-71AA-E029-491D-38B70E1DEED6}"/>
              </a:ext>
            </a:extLst>
          </p:cNvPr>
          <p:cNvSpPr txBox="1"/>
          <p:nvPr/>
        </p:nvSpPr>
        <p:spPr>
          <a:xfrm>
            <a:off x="3474597" y="6525580"/>
            <a:ext cx="2186684" cy="16004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004785"/>
                </a:solidFill>
              </a:rPr>
              <a:t>"Losing your vision does kind of take away the same kind of access and privacy, confidentiality that other women have. You lose a bit of that. You feel like public property."</a:t>
            </a:r>
            <a:endParaRPr lang="en-US" sz="1400">
              <a:solidFill>
                <a:srgbClr val="004785"/>
              </a:solidFill>
              <a:cs typeface="Calibri"/>
            </a:endParaRPr>
          </a:p>
        </p:txBody>
      </p:sp>
      <p:sp>
        <p:nvSpPr>
          <p:cNvPr id="41" name="TextBox 10">
            <a:extLst>
              <a:ext uri="{FF2B5EF4-FFF2-40B4-BE49-F238E27FC236}">
                <a16:creationId xmlns:a16="http://schemas.microsoft.com/office/drawing/2014/main" id="{D6AC44E8-35FB-5403-5A2B-F59F25EEC1D7}"/>
              </a:ext>
            </a:extLst>
          </p:cNvPr>
          <p:cNvSpPr txBox="1"/>
          <p:nvPr/>
        </p:nvSpPr>
        <p:spPr>
          <a:xfrm>
            <a:off x="2118115" y="2837274"/>
            <a:ext cx="2637221" cy="400110"/>
          </a:xfrm>
          <a:prstGeom prst="rect">
            <a:avLst/>
          </a:prstGeom>
          <a:solidFill>
            <a:schemeClr val="bg1"/>
          </a:solidFill>
          <a:ln>
            <a:solidFill>
              <a:srgbClr val="00438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solidFill>
                  <a:srgbClr val="004380"/>
                </a:solidFill>
              </a:rPr>
              <a:t>Participant influences</a:t>
            </a:r>
            <a:endParaRPr lang="en-US" sz="2000" b="1">
              <a:solidFill>
                <a:srgbClr val="004380"/>
              </a:solidFill>
              <a:cs typeface="Calibri"/>
            </a:endParaRPr>
          </a:p>
        </p:txBody>
      </p:sp>
      <p:sp>
        <p:nvSpPr>
          <p:cNvPr id="42" name="TextBox 11">
            <a:extLst>
              <a:ext uri="{FF2B5EF4-FFF2-40B4-BE49-F238E27FC236}">
                <a16:creationId xmlns:a16="http://schemas.microsoft.com/office/drawing/2014/main" id="{5323AD60-3C40-6126-2FB7-442FEF4651B2}"/>
              </a:ext>
            </a:extLst>
          </p:cNvPr>
          <p:cNvSpPr txBox="1"/>
          <p:nvPr/>
        </p:nvSpPr>
        <p:spPr>
          <a:xfrm>
            <a:off x="2070710" y="8622075"/>
            <a:ext cx="2765523" cy="400110"/>
          </a:xfrm>
          <a:prstGeom prst="rect">
            <a:avLst/>
          </a:prstGeom>
          <a:solidFill>
            <a:schemeClr val="bg1"/>
          </a:solidFill>
          <a:ln>
            <a:solidFill>
              <a:srgbClr val="00438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solidFill>
                  <a:srgbClr val="004380"/>
                </a:solidFill>
              </a:rPr>
              <a:t>Environment influences</a:t>
            </a:r>
            <a:endParaRPr lang="en-US" sz="2000" b="1">
              <a:solidFill>
                <a:srgbClr val="004380"/>
              </a:solidFill>
              <a:cs typeface="Calibri"/>
            </a:endParaRPr>
          </a:p>
        </p:txBody>
      </p:sp>
      <p:sp>
        <p:nvSpPr>
          <p:cNvPr id="44" name="TextBox 43">
            <a:extLst>
              <a:ext uri="{FF2B5EF4-FFF2-40B4-BE49-F238E27FC236}">
                <a16:creationId xmlns:a16="http://schemas.microsoft.com/office/drawing/2014/main" id="{E8B2366F-A990-B096-A5EB-4DC7A2B0CC95}"/>
              </a:ext>
            </a:extLst>
          </p:cNvPr>
          <p:cNvSpPr txBox="1"/>
          <p:nvPr/>
        </p:nvSpPr>
        <p:spPr>
          <a:xfrm>
            <a:off x="152400" y="2131965"/>
            <a:ext cx="59632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Segoe UI"/>
              </a:rPr>
              <a:t>Our focus was on the four behaviours: Unaware, Unengaged, Undecided and Decided not to act.</a:t>
            </a:r>
          </a:p>
          <a:p>
            <a:r>
              <a:rPr lang="en-GB">
                <a:cs typeface="Segoe UI"/>
              </a:rPr>
              <a:t>​</a:t>
            </a:r>
          </a:p>
          <a:p>
            <a:endParaRPr lang="en-GB">
              <a:cs typeface="Segoe UI"/>
            </a:endParaRPr>
          </a:p>
        </p:txBody>
      </p:sp>
    </p:spTree>
    <p:extLst>
      <p:ext uri="{BB962C8B-B14F-4D97-AF65-F5344CB8AC3E}">
        <p14:creationId xmlns:p14="http://schemas.microsoft.com/office/powerpoint/2010/main" val="2187237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a:xfrm>
            <a:off x="4818882" y="8886429"/>
            <a:ext cx="1543050" cy="527403"/>
          </a:xfrm>
        </p:spPr>
        <p:txBody>
          <a:bodyPr/>
          <a:lstStyle/>
          <a:p>
            <a:fld id="{01889115-868B-3945-B452-EC4624791901}" type="slidenum">
              <a:rPr lang="en-GB" smtClean="0"/>
              <a:t>33</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308791"/>
            <a:ext cx="6448191" cy="646331"/>
          </a:xfrm>
          <a:prstGeom prst="rect">
            <a:avLst/>
          </a:prstGeom>
          <a:noFill/>
        </p:spPr>
        <p:txBody>
          <a:bodyPr wrap="square" lIns="91440" tIns="45720" rIns="91440" bIns="45720" rtlCol="0" anchor="t">
            <a:spAutoFit/>
          </a:bodyPr>
          <a:lstStyle/>
          <a:p>
            <a:r>
              <a:rPr lang="en-GB" sz="3600" b="1">
                <a:solidFill>
                  <a:srgbClr val="005493"/>
                </a:solidFill>
              </a:rPr>
              <a:t>Behaviours in screening</a:t>
            </a:r>
            <a:endParaRPr lang="en-US"/>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2" name="Oval 1">
            <a:extLst>
              <a:ext uri="{FF2B5EF4-FFF2-40B4-BE49-F238E27FC236}">
                <a16:creationId xmlns:a16="http://schemas.microsoft.com/office/drawing/2014/main" id="{B533F0A8-E58E-9362-5D19-D16E41C69821}"/>
              </a:ext>
            </a:extLst>
          </p:cNvPr>
          <p:cNvSpPr/>
          <p:nvPr/>
        </p:nvSpPr>
        <p:spPr>
          <a:xfrm>
            <a:off x="456104" y="2086240"/>
            <a:ext cx="2004785" cy="1977571"/>
          </a:xfrm>
          <a:prstGeom prst="ellipse">
            <a:avLst/>
          </a:prstGeom>
          <a:solidFill>
            <a:srgbClr val="00549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320" rtl="0" eaLnBrk="1" latinLnBrk="0" hangingPunct="1">
              <a:defRPr sz="1800" kern="1200">
                <a:solidFill>
                  <a:schemeClr val="lt1"/>
                </a:solidFill>
                <a:latin typeface="+mn-lt"/>
                <a:ea typeface="+mn-ea"/>
                <a:cs typeface="+mn-cs"/>
              </a:defRPr>
            </a:lvl1pPr>
            <a:lvl2pPr marL="457160" algn="l" defTabSz="914320" rtl="0" eaLnBrk="1" latinLnBrk="0" hangingPunct="1">
              <a:defRPr sz="1800" kern="1200">
                <a:solidFill>
                  <a:schemeClr val="lt1"/>
                </a:solidFill>
                <a:latin typeface="+mn-lt"/>
                <a:ea typeface="+mn-ea"/>
                <a:cs typeface="+mn-cs"/>
              </a:defRPr>
            </a:lvl2pPr>
            <a:lvl3pPr marL="914320" algn="l" defTabSz="914320" rtl="0" eaLnBrk="1" latinLnBrk="0" hangingPunct="1">
              <a:defRPr sz="1800" kern="1200">
                <a:solidFill>
                  <a:schemeClr val="lt1"/>
                </a:solidFill>
                <a:latin typeface="+mn-lt"/>
                <a:ea typeface="+mn-ea"/>
                <a:cs typeface="+mn-cs"/>
              </a:defRPr>
            </a:lvl3pPr>
            <a:lvl4pPr marL="1371481" algn="l" defTabSz="914320" rtl="0" eaLnBrk="1" latinLnBrk="0" hangingPunct="1">
              <a:defRPr sz="1800" kern="1200">
                <a:solidFill>
                  <a:schemeClr val="lt1"/>
                </a:solidFill>
                <a:latin typeface="+mn-lt"/>
                <a:ea typeface="+mn-ea"/>
                <a:cs typeface="+mn-cs"/>
              </a:defRPr>
            </a:lvl4pPr>
            <a:lvl5pPr marL="1828641" algn="l" defTabSz="914320" rtl="0" eaLnBrk="1" latinLnBrk="0" hangingPunct="1">
              <a:defRPr sz="1800" kern="1200">
                <a:solidFill>
                  <a:schemeClr val="lt1"/>
                </a:solidFill>
                <a:latin typeface="+mn-lt"/>
                <a:ea typeface="+mn-ea"/>
                <a:cs typeface="+mn-cs"/>
              </a:defRPr>
            </a:lvl5pPr>
            <a:lvl6pPr marL="2285801" algn="l" defTabSz="914320" rtl="0" eaLnBrk="1" latinLnBrk="0" hangingPunct="1">
              <a:defRPr sz="1800" kern="1200">
                <a:solidFill>
                  <a:schemeClr val="lt1"/>
                </a:solidFill>
                <a:latin typeface="+mn-lt"/>
                <a:ea typeface="+mn-ea"/>
                <a:cs typeface="+mn-cs"/>
              </a:defRPr>
            </a:lvl6pPr>
            <a:lvl7pPr marL="2742961" algn="l" defTabSz="914320" rtl="0" eaLnBrk="1" latinLnBrk="0" hangingPunct="1">
              <a:defRPr sz="1800" kern="1200">
                <a:solidFill>
                  <a:schemeClr val="lt1"/>
                </a:solidFill>
                <a:latin typeface="+mn-lt"/>
                <a:ea typeface="+mn-ea"/>
                <a:cs typeface="+mn-cs"/>
              </a:defRPr>
            </a:lvl7pPr>
            <a:lvl8pPr marL="3200121" algn="l" defTabSz="914320" rtl="0" eaLnBrk="1" latinLnBrk="0" hangingPunct="1">
              <a:defRPr sz="1800" kern="1200">
                <a:solidFill>
                  <a:schemeClr val="lt1"/>
                </a:solidFill>
                <a:latin typeface="+mn-lt"/>
                <a:ea typeface="+mn-ea"/>
                <a:cs typeface="+mn-cs"/>
              </a:defRPr>
            </a:lvl8pPr>
            <a:lvl9pPr marL="3657282" algn="l" defTabSz="914320" rtl="0" eaLnBrk="1" latinLnBrk="0" hangingPunct="1">
              <a:defRPr sz="1800" kern="1200">
                <a:solidFill>
                  <a:schemeClr val="lt1"/>
                </a:solidFill>
                <a:latin typeface="+mn-lt"/>
                <a:ea typeface="+mn-ea"/>
                <a:cs typeface="+mn-cs"/>
              </a:defRPr>
            </a:lvl9pPr>
          </a:lstStyle>
          <a:p>
            <a:pPr algn="ctr"/>
            <a:r>
              <a:rPr lang="en-GB">
                <a:cs typeface="Calibri"/>
              </a:rPr>
              <a:t>Unaware</a:t>
            </a:r>
            <a:endParaRPr lang="en-GB"/>
          </a:p>
        </p:txBody>
      </p:sp>
      <p:sp>
        <p:nvSpPr>
          <p:cNvPr id="3" name="Oval 2">
            <a:extLst>
              <a:ext uri="{FF2B5EF4-FFF2-40B4-BE49-F238E27FC236}">
                <a16:creationId xmlns:a16="http://schemas.microsoft.com/office/drawing/2014/main" id="{D01DBA9F-65AF-16A1-711D-5E630119D8AB}"/>
              </a:ext>
            </a:extLst>
          </p:cNvPr>
          <p:cNvSpPr/>
          <p:nvPr/>
        </p:nvSpPr>
        <p:spPr>
          <a:xfrm>
            <a:off x="3966340" y="2088809"/>
            <a:ext cx="2004785" cy="1977571"/>
          </a:xfrm>
          <a:prstGeom prst="ellipse">
            <a:avLst/>
          </a:prstGeom>
          <a:solidFill>
            <a:srgbClr val="00549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320" rtl="0" eaLnBrk="1" latinLnBrk="0" hangingPunct="1">
              <a:defRPr sz="1800" kern="1200">
                <a:solidFill>
                  <a:schemeClr val="lt1"/>
                </a:solidFill>
                <a:latin typeface="+mn-lt"/>
                <a:ea typeface="+mn-ea"/>
                <a:cs typeface="+mn-cs"/>
              </a:defRPr>
            </a:lvl1pPr>
            <a:lvl2pPr marL="457160" algn="l" defTabSz="914320" rtl="0" eaLnBrk="1" latinLnBrk="0" hangingPunct="1">
              <a:defRPr sz="1800" kern="1200">
                <a:solidFill>
                  <a:schemeClr val="lt1"/>
                </a:solidFill>
                <a:latin typeface="+mn-lt"/>
                <a:ea typeface="+mn-ea"/>
                <a:cs typeface="+mn-cs"/>
              </a:defRPr>
            </a:lvl2pPr>
            <a:lvl3pPr marL="914320" algn="l" defTabSz="914320" rtl="0" eaLnBrk="1" latinLnBrk="0" hangingPunct="1">
              <a:defRPr sz="1800" kern="1200">
                <a:solidFill>
                  <a:schemeClr val="lt1"/>
                </a:solidFill>
                <a:latin typeface="+mn-lt"/>
                <a:ea typeface="+mn-ea"/>
                <a:cs typeface="+mn-cs"/>
              </a:defRPr>
            </a:lvl3pPr>
            <a:lvl4pPr marL="1371481" algn="l" defTabSz="914320" rtl="0" eaLnBrk="1" latinLnBrk="0" hangingPunct="1">
              <a:defRPr sz="1800" kern="1200">
                <a:solidFill>
                  <a:schemeClr val="lt1"/>
                </a:solidFill>
                <a:latin typeface="+mn-lt"/>
                <a:ea typeface="+mn-ea"/>
                <a:cs typeface="+mn-cs"/>
              </a:defRPr>
            </a:lvl4pPr>
            <a:lvl5pPr marL="1828641" algn="l" defTabSz="914320" rtl="0" eaLnBrk="1" latinLnBrk="0" hangingPunct="1">
              <a:defRPr sz="1800" kern="1200">
                <a:solidFill>
                  <a:schemeClr val="lt1"/>
                </a:solidFill>
                <a:latin typeface="+mn-lt"/>
                <a:ea typeface="+mn-ea"/>
                <a:cs typeface="+mn-cs"/>
              </a:defRPr>
            </a:lvl5pPr>
            <a:lvl6pPr marL="2285801" algn="l" defTabSz="914320" rtl="0" eaLnBrk="1" latinLnBrk="0" hangingPunct="1">
              <a:defRPr sz="1800" kern="1200">
                <a:solidFill>
                  <a:schemeClr val="lt1"/>
                </a:solidFill>
                <a:latin typeface="+mn-lt"/>
                <a:ea typeface="+mn-ea"/>
                <a:cs typeface="+mn-cs"/>
              </a:defRPr>
            </a:lvl6pPr>
            <a:lvl7pPr marL="2742961" algn="l" defTabSz="914320" rtl="0" eaLnBrk="1" latinLnBrk="0" hangingPunct="1">
              <a:defRPr sz="1800" kern="1200">
                <a:solidFill>
                  <a:schemeClr val="lt1"/>
                </a:solidFill>
                <a:latin typeface="+mn-lt"/>
                <a:ea typeface="+mn-ea"/>
                <a:cs typeface="+mn-cs"/>
              </a:defRPr>
            </a:lvl7pPr>
            <a:lvl8pPr marL="3200121" algn="l" defTabSz="914320" rtl="0" eaLnBrk="1" latinLnBrk="0" hangingPunct="1">
              <a:defRPr sz="1800" kern="1200">
                <a:solidFill>
                  <a:schemeClr val="lt1"/>
                </a:solidFill>
                <a:latin typeface="+mn-lt"/>
                <a:ea typeface="+mn-ea"/>
                <a:cs typeface="+mn-cs"/>
              </a:defRPr>
            </a:lvl8pPr>
            <a:lvl9pPr marL="3657282" algn="l" defTabSz="914320" rtl="0" eaLnBrk="1" latinLnBrk="0" hangingPunct="1">
              <a:defRPr sz="1800" kern="1200">
                <a:solidFill>
                  <a:schemeClr val="lt1"/>
                </a:solidFill>
                <a:latin typeface="+mn-lt"/>
                <a:ea typeface="+mn-ea"/>
                <a:cs typeface="+mn-cs"/>
              </a:defRPr>
            </a:lvl9pPr>
          </a:lstStyle>
          <a:p>
            <a:pPr algn="ctr"/>
            <a:r>
              <a:rPr lang="en-GB">
                <a:cs typeface="Calibri"/>
              </a:rPr>
              <a:t>Unengaged</a:t>
            </a:r>
          </a:p>
        </p:txBody>
      </p:sp>
      <p:sp>
        <p:nvSpPr>
          <p:cNvPr id="6" name="TextBox 4">
            <a:extLst>
              <a:ext uri="{FF2B5EF4-FFF2-40B4-BE49-F238E27FC236}">
                <a16:creationId xmlns:a16="http://schemas.microsoft.com/office/drawing/2014/main" id="{6D81D3D7-3861-9544-C337-CA7C36408C0F}"/>
              </a:ext>
            </a:extLst>
          </p:cNvPr>
          <p:cNvSpPr txBox="1"/>
          <p:nvPr/>
        </p:nvSpPr>
        <p:spPr>
          <a:xfrm>
            <a:off x="97420" y="4345005"/>
            <a:ext cx="3078839" cy="526297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sz="1600"/>
              <a:t>Women can be unaware about cervical screening for any number of reasons, including:</a:t>
            </a:r>
            <a:endParaRPr lang="en-US" sz="1600">
              <a:ea typeface="+mn-lt"/>
              <a:cs typeface="+mn-lt"/>
            </a:endParaRPr>
          </a:p>
          <a:p>
            <a:endParaRPr lang="en-GB" sz="1600">
              <a:ea typeface="+mn-lt"/>
              <a:cs typeface="+mn-lt"/>
            </a:endParaRPr>
          </a:p>
          <a:p>
            <a:pPr marL="285750" indent="-285750">
              <a:buFont typeface="Arial,Sans-Serif"/>
              <a:buChar char="•"/>
            </a:pPr>
            <a:r>
              <a:rPr lang="en-GB" sz="1600">
                <a:cs typeface="Calibri"/>
              </a:rPr>
              <a:t>people with lower literacy – in the UK, literacy is generally low and medical information can be difficult for many people  </a:t>
            </a:r>
            <a:endParaRPr lang="en-GB" sz="1600">
              <a:ea typeface="+mn-lt"/>
              <a:cs typeface="+mn-lt"/>
            </a:endParaRPr>
          </a:p>
          <a:p>
            <a:pPr marL="285750" indent="-285750">
              <a:buFont typeface="Arial,Sans-Serif"/>
              <a:buChar char="•"/>
            </a:pPr>
            <a:r>
              <a:rPr lang="en-GB" sz="1600">
                <a:cs typeface="Calibri"/>
              </a:rPr>
              <a:t>anyone who doesn’t have English as a first language – the invitation letter may not be accessible for them and, if they are from a country that does not have a routine cervical screening programme, the concept may be unfamiliar </a:t>
            </a:r>
            <a:endParaRPr lang="en-US" sz="1600">
              <a:ea typeface="+mn-lt"/>
              <a:cs typeface="+mn-lt"/>
            </a:endParaRPr>
          </a:p>
          <a:p>
            <a:pPr marL="285750" indent="-285750">
              <a:buFont typeface="Arial,Sans-Serif"/>
              <a:buChar char="•"/>
            </a:pPr>
            <a:r>
              <a:rPr lang="en-GB" sz="1600">
                <a:cs typeface="Calibri"/>
              </a:rPr>
              <a:t>having a learning disability – the invitation letter or explanation about cervical screening may not be accessible for them</a:t>
            </a:r>
          </a:p>
        </p:txBody>
      </p:sp>
      <p:sp>
        <p:nvSpPr>
          <p:cNvPr id="10" name="TextBox 5">
            <a:extLst>
              <a:ext uri="{FF2B5EF4-FFF2-40B4-BE49-F238E27FC236}">
                <a16:creationId xmlns:a16="http://schemas.microsoft.com/office/drawing/2014/main" id="{91F03B3B-495A-8BCF-9238-FB4D2863C1CC}"/>
              </a:ext>
            </a:extLst>
          </p:cNvPr>
          <p:cNvSpPr txBox="1"/>
          <p:nvPr/>
        </p:nvSpPr>
        <p:spPr>
          <a:xfrm>
            <a:off x="3544430" y="4345763"/>
            <a:ext cx="3076831" cy="56938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sz="1600" dirty="0"/>
              <a:t>There are a few myths that mean some women and people with a cervix think cervical screening isn’t relevant for them, including:</a:t>
            </a:r>
            <a:endParaRPr lang="en-US" sz="1600" dirty="0">
              <a:ea typeface="+mn-lt"/>
              <a:cs typeface="+mn-lt"/>
            </a:endParaRPr>
          </a:p>
          <a:p>
            <a:endParaRPr lang="en-GB" sz="1600" dirty="0">
              <a:ea typeface="+mn-lt"/>
              <a:cs typeface="+mn-lt"/>
            </a:endParaRPr>
          </a:p>
          <a:p>
            <a:pPr marL="285750" indent="-285750">
              <a:buFont typeface="Arial,Sans-Serif"/>
              <a:buChar char="•"/>
            </a:pPr>
            <a:r>
              <a:rPr lang="en-GB" sz="1600" dirty="0"/>
              <a:t>haven't been sexually active for a long time</a:t>
            </a:r>
            <a:endParaRPr lang="en-US" sz="1600" dirty="0">
              <a:ea typeface="+mn-lt"/>
              <a:cs typeface="+mn-lt"/>
            </a:endParaRPr>
          </a:p>
          <a:p>
            <a:pPr marL="285750" indent="-285750">
              <a:buFont typeface="Arial,Sans-Serif"/>
              <a:buChar char="•"/>
            </a:pPr>
            <a:r>
              <a:rPr lang="en-GB" sz="1600" dirty="0"/>
              <a:t>have been through the menopause</a:t>
            </a:r>
            <a:endParaRPr lang="en-US" sz="1600" dirty="0">
              <a:ea typeface="+mn-lt"/>
              <a:cs typeface="+mn-lt"/>
            </a:endParaRPr>
          </a:p>
          <a:p>
            <a:pPr marL="285750" indent="-285750">
              <a:buFont typeface="Arial,Sans-Serif"/>
              <a:buChar char="•"/>
            </a:pPr>
            <a:r>
              <a:rPr lang="en-GB" sz="1600" dirty="0"/>
              <a:t>have had the HPV vaccination</a:t>
            </a:r>
            <a:endParaRPr lang="en-US" sz="1600" dirty="0">
              <a:ea typeface="+mn-lt"/>
              <a:cs typeface="+mn-lt"/>
            </a:endParaRPr>
          </a:p>
          <a:p>
            <a:pPr marL="285750" indent="-285750">
              <a:buFont typeface="Arial,Sans-Serif"/>
              <a:buChar char="•"/>
            </a:pPr>
            <a:r>
              <a:rPr lang="en-GB" sz="1600" dirty="0">
                <a:cs typeface="Calibri"/>
              </a:rPr>
              <a:t>have had a subtotal hysterectomy (removal of womb but you still have a cervix)</a:t>
            </a:r>
            <a:endParaRPr lang="en-US" sz="1600" dirty="0">
              <a:ea typeface="+mn-lt"/>
              <a:cs typeface="+mn-lt"/>
            </a:endParaRPr>
          </a:p>
          <a:p>
            <a:pPr marL="285750" indent="-285750">
              <a:buFont typeface="Arial,Sans-Serif"/>
              <a:buChar char="•"/>
            </a:pPr>
            <a:r>
              <a:rPr lang="en-GB" sz="1600" dirty="0">
                <a:cs typeface="Calibri"/>
              </a:rPr>
              <a:t>are a lesbian or bisexual - HPV can be passed on through other forms of sexual activity</a:t>
            </a:r>
            <a:endParaRPr lang="en-US" sz="1600" dirty="0">
              <a:ea typeface="+mn-lt"/>
              <a:cs typeface="+mn-lt"/>
            </a:endParaRPr>
          </a:p>
          <a:p>
            <a:endParaRPr lang="en-GB" sz="1600" dirty="0">
              <a:ea typeface="+mn-lt"/>
              <a:cs typeface="+mn-lt"/>
            </a:endParaRPr>
          </a:p>
          <a:p>
            <a:r>
              <a:rPr lang="en-GB" sz="1600" dirty="0">
                <a:ea typeface="+mn-lt"/>
                <a:cs typeface="+mn-lt"/>
              </a:rPr>
              <a:t>These factors could mean many women disengage with cervical screening uptake and eventually decide to not participate. </a:t>
            </a:r>
          </a:p>
          <a:p>
            <a:endParaRPr lang="en-GB" sz="1200" b="1" dirty="0">
              <a:solidFill>
                <a:srgbClr val="005493"/>
              </a:solidFill>
              <a:cs typeface="Calibri"/>
            </a:endParaRPr>
          </a:p>
        </p:txBody>
      </p:sp>
      <p:cxnSp>
        <p:nvCxnSpPr>
          <p:cNvPr id="15" name="Straight Connector 14">
            <a:extLst>
              <a:ext uri="{FF2B5EF4-FFF2-40B4-BE49-F238E27FC236}">
                <a16:creationId xmlns:a16="http://schemas.microsoft.com/office/drawing/2014/main" id="{730F6324-4B2E-4653-ED1B-52D970ABDAAD}"/>
              </a:ext>
            </a:extLst>
          </p:cNvPr>
          <p:cNvCxnSpPr/>
          <p:nvPr/>
        </p:nvCxnSpPr>
        <p:spPr>
          <a:xfrm>
            <a:off x="3380412" y="2455984"/>
            <a:ext cx="24348" cy="4534801"/>
          </a:xfrm>
          <a:prstGeom prst="line">
            <a:avLst/>
          </a:prstGeom>
          <a:noFill/>
          <a:ln w="6350" cap="flat" cmpd="sng" algn="ctr">
            <a:solidFill>
              <a:srgbClr val="5B9BD5"/>
            </a:solidFill>
            <a:prstDash val="solid"/>
            <a:miter lim="800000"/>
          </a:ln>
          <a:effectLst/>
        </p:spPr>
      </p:cxnSp>
      <p:sp>
        <p:nvSpPr>
          <p:cNvPr id="21" name="TextBox 20">
            <a:extLst>
              <a:ext uri="{FF2B5EF4-FFF2-40B4-BE49-F238E27FC236}">
                <a16:creationId xmlns:a16="http://schemas.microsoft.com/office/drawing/2014/main" id="{3D66E9A9-BB3F-463C-3CE6-EEB7BDCA87F6}"/>
              </a:ext>
            </a:extLst>
          </p:cNvPr>
          <p:cNvSpPr txBox="1"/>
          <p:nvPr/>
        </p:nvSpPr>
        <p:spPr>
          <a:xfrm>
            <a:off x="125186" y="1170741"/>
            <a:ext cx="59632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Segoe UI"/>
              </a:rPr>
              <a:t>Developing personas can be helpful to empathise with users and to understand their needs.</a:t>
            </a:r>
          </a:p>
          <a:p>
            <a:r>
              <a:rPr lang="en-GB">
                <a:cs typeface="Segoe UI"/>
              </a:rPr>
              <a:t>​</a:t>
            </a:r>
          </a:p>
          <a:p>
            <a:endParaRPr lang="en-GB">
              <a:cs typeface="Segoe UI"/>
            </a:endParaRPr>
          </a:p>
        </p:txBody>
      </p:sp>
      <p:pic>
        <p:nvPicPr>
          <p:cNvPr id="4" name="Picture 10" descr="Logo&#10;&#10;Description automatically generated">
            <a:extLst>
              <a:ext uri="{FF2B5EF4-FFF2-40B4-BE49-F238E27FC236}">
                <a16:creationId xmlns:a16="http://schemas.microsoft.com/office/drawing/2014/main" id="{24DC324C-D8E0-1C0D-774E-EBCA0E18E513}"/>
              </a:ext>
            </a:extLst>
          </p:cNvPr>
          <p:cNvPicPr>
            <a:picLocks noChangeAspect="1"/>
          </p:cNvPicPr>
          <p:nvPr/>
        </p:nvPicPr>
        <p:blipFill>
          <a:blip r:embed="rId2"/>
          <a:stretch>
            <a:fillRect/>
          </a:stretch>
        </p:blipFill>
        <p:spPr>
          <a:xfrm>
            <a:off x="951271" y="2693329"/>
            <a:ext cx="2743200" cy="2749535"/>
          </a:xfrm>
          <a:prstGeom prst="rect">
            <a:avLst/>
          </a:prstGeom>
        </p:spPr>
      </p:pic>
      <p:pic>
        <p:nvPicPr>
          <p:cNvPr id="13" name="Picture 15" descr="Logo&#10;&#10;Description automatically generated">
            <a:extLst>
              <a:ext uri="{FF2B5EF4-FFF2-40B4-BE49-F238E27FC236}">
                <a16:creationId xmlns:a16="http://schemas.microsoft.com/office/drawing/2014/main" id="{A63B9F2D-55AE-853A-F2E0-7FDAB7449ED3}"/>
              </a:ext>
            </a:extLst>
          </p:cNvPr>
          <p:cNvPicPr>
            <a:picLocks noChangeAspect="1"/>
          </p:cNvPicPr>
          <p:nvPr/>
        </p:nvPicPr>
        <p:blipFill>
          <a:blip r:embed="rId3"/>
          <a:stretch>
            <a:fillRect/>
          </a:stretch>
        </p:blipFill>
        <p:spPr>
          <a:xfrm>
            <a:off x="4564626" y="2370770"/>
            <a:ext cx="2743200" cy="2755557"/>
          </a:xfrm>
          <a:prstGeom prst="rect">
            <a:avLst/>
          </a:prstGeom>
        </p:spPr>
      </p:pic>
    </p:spTree>
    <p:extLst>
      <p:ext uri="{BB962C8B-B14F-4D97-AF65-F5344CB8AC3E}">
        <p14:creationId xmlns:p14="http://schemas.microsoft.com/office/powerpoint/2010/main" val="175655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a:xfrm>
            <a:off x="4794301" y="8210461"/>
            <a:ext cx="1543050" cy="527403"/>
          </a:xfrm>
        </p:spPr>
        <p:txBody>
          <a:bodyPr/>
          <a:lstStyle/>
          <a:p>
            <a:fld id="{01889115-868B-3945-B452-EC4624791901}" type="slidenum">
              <a:rPr lang="en-GB" smtClean="0"/>
              <a:t>34</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1" y="308791"/>
            <a:ext cx="6448191" cy="646331"/>
          </a:xfrm>
          <a:prstGeom prst="rect">
            <a:avLst/>
          </a:prstGeom>
          <a:noFill/>
        </p:spPr>
        <p:txBody>
          <a:bodyPr wrap="square" lIns="91440" tIns="45720" rIns="91440" bIns="45720" rtlCol="0" anchor="t">
            <a:spAutoFit/>
          </a:bodyPr>
          <a:lstStyle/>
          <a:p>
            <a:r>
              <a:rPr lang="en-GB" sz="3600" b="1">
                <a:solidFill>
                  <a:srgbClr val="005493"/>
                </a:solidFill>
              </a:rPr>
              <a:t>Behaviours in screening</a:t>
            </a:r>
            <a:endParaRPr lang="en-US"/>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2" name="Oval 1">
            <a:extLst>
              <a:ext uri="{FF2B5EF4-FFF2-40B4-BE49-F238E27FC236}">
                <a16:creationId xmlns:a16="http://schemas.microsoft.com/office/drawing/2014/main" id="{B533F0A8-E58E-9362-5D19-D16E41C69821}"/>
              </a:ext>
            </a:extLst>
          </p:cNvPr>
          <p:cNvSpPr/>
          <p:nvPr/>
        </p:nvSpPr>
        <p:spPr>
          <a:xfrm>
            <a:off x="419274" y="1218133"/>
            <a:ext cx="2004785" cy="1977571"/>
          </a:xfrm>
          <a:prstGeom prst="ellipse">
            <a:avLst/>
          </a:prstGeom>
          <a:solidFill>
            <a:srgbClr val="00549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320" rtl="0" eaLnBrk="1" latinLnBrk="0" hangingPunct="1">
              <a:defRPr sz="1800" kern="1200">
                <a:solidFill>
                  <a:schemeClr val="lt1"/>
                </a:solidFill>
                <a:latin typeface="+mn-lt"/>
                <a:ea typeface="+mn-ea"/>
                <a:cs typeface="+mn-cs"/>
              </a:defRPr>
            </a:lvl1pPr>
            <a:lvl2pPr marL="457160" algn="l" defTabSz="914320" rtl="0" eaLnBrk="1" latinLnBrk="0" hangingPunct="1">
              <a:defRPr sz="1800" kern="1200">
                <a:solidFill>
                  <a:schemeClr val="lt1"/>
                </a:solidFill>
                <a:latin typeface="+mn-lt"/>
                <a:ea typeface="+mn-ea"/>
                <a:cs typeface="+mn-cs"/>
              </a:defRPr>
            </a:lvl2pPr>
            <a:lvl3pPr marL="914320" algn="l" defTabSz="914320" rtl="0" eaLnBrk="1" latinLnBrk="0" hangingPunct="1">
              <a:defRPr sz="1800" kern="1200">
                <a:solidFill>
                  <a:schemeClr val="lt1"/>
                </a:solidFill>
                <a:latin typeface="+mn-lt"/>
                <a:ea typeface="+mn-ea"/>
                <a:cs typeface="+mn-cs"/>
              </a:defRPr>
            </a:lvl3pPr>
            <a:lvl4pPr marL="1371481" algn="l" defTabSz="914320" rtl="0" eaLnBrk="1" latinLnBrk="0" hangingPunct="1">
              <a:defRPr sz="1800" kern="1200">
                <a:solidFill>
                  <a:schemeClr val="lt1"/>
                </a:solidFill>
                <a:latin typeface="+mn-lt"/>
                <a:ea typeface="+mn-ea"/>
                <a:cs typeface="+mn-cs"/>
              </a:defRPr>
            </a:lvl4pPr>
            <a:lvl5pPr marL="1828641" algn="l" defTabSz="914320" rtl="0" eaLnBrk="1" latinLnBrk="0" hangingPunct="1">
              <a:defRPr sz="1800" kern="1200">
                <a:solidFill>
                  <a:schemeClr val="lt1"/>
                </a:solidFill>
                <a:latin typeface="+mn-lt"/>
                <a:ea typeface="+mn-ea"/>
                <a:cs typeface="+mn-cs"/>
              </a:defRPr>
            </a:lvl5pPr>
            <a:lvl6pPr marL="2285801" algn="l" defTabSz="914320" rtl="0" eaLnBrk="1" latinLnBrk="0" hangingPunct="1">
              <a:defRPr sz="1800" kern="1200">
                <a:solidFill>
                  <a:schemeClr val="lt1"/>
                </a:solidFill>
                <a:latin typeface="+mn-lt"/>
                <a:ea typeface="+mn-ea"/>
                <a:cs typeface="+mn-cs"/>
              </a:defRPr>
            </a:lvl6pPr>
            <a:lvl7pPr marL="2742961" algn="l" defTabSz="914320" rtl="0" eaLnBrk="1" latinLnBrk="0" hangingPunct="1">
              <a:defRPr sz="1800" kern="1200">
                <a:solidFill>
                  <a:schemeClr val="lt1"/>
                </a:solidFill>
                <a:latin typeface="+mn-lt"/>
                <a:ea typeface="+mn-ea"/>
                <a:cs typeface="+mn-cs"/>
              </a:defRPr>
            </a:lvl7pPr>
            <a:lvl8pPr marL="3200121" algn="l" defTabSz="914320" rtl="0" eaLnBrk="1" latinLnBrk="0" hangingPunct="1">
              <a:defRPr sz="1800" kern="1200">
                <a:solidFill>
                  <a:schemeClr val="lt1"/>
                </a:solidFill>
                <a:latin typeface="+mn-lt"/>
                <a:ea typeface="+mn-ea"/>
                <a:cs typeface="+mn-cs"/>
              </a:defRPr>
            </a:lvl8pPr>
            <a:lvl9pPr marL="3657282" algn="l" defTabSz="914320" rtl="0" eaLnBrk="1" latinLnBrk="0" hangingPunct="1">
              <a:defRPr sz="1800" kern="1200">
                <a:solidFill>
                  <a:schemeClr val="lt1"/>
                </a:solidFill>
                <a:latin typeface="+mn-lt"/>
                <a:ea typeface="+mn-ea"/>
                <a:cs typeface="+mn-cs"/>
              </a:defRPr>
            </a:lvl9pPr>
          </a:lstStyle>
          <a:p>
            <a:pPr algn="ctr"/>
            <a:r>
              <a:rPr lang="en-GB">
                <a:cs typeface="Calibri"/>
              </a:rPr>
              <a:t>Undecided</a:t>
            </a:r>
            <a:endParaRPr lang="en-GB"/>
          </a:p>
        </p:txBody>
      </p:sp>
      <p:sp>
        <p:nvSpPr>
          <p:cNvPr id="3" name="Oval 2">
            <a:extLst>
              <a:ext uri="{FF2B5EF4-FFF2-40B4-BE49-F238E27FC236}">
                <a16:creationId xmlns:a16="http://schemas.microsoft.com/office/drawing/2014/main" id="{D01DBA9F-65AF-16A1-711D-5E630119D8AB}"/>
              </a:ext>
            </a:extLst>
          </p:cNvPr>
          <p:cNvSpPr/>
          <p:nvPr/>
        </p:nvSpPr>
        <p:spPr>
          <a:xfrm>
            <a:off x="3903133" y="1263302"/>
            <a:ext cx="2004785" cy="1977571"/>
          </a:xfrm>
          <a:prstGeom prst="ellipse">
            <a:avLst/>
          </a:prstGeom>
          <a:solidFill>
            <a:srgbClr val="00549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320" rtl="0" eaLnBrk="1" latinLnBrk="0" hangingPunct="1">
              <a:defRPr sz="1800" kern="1200">
                <a:solidFill>
                  <a:schemeClr val="lt1"/>
                </a:solidFill>
                <a:latin typeface="+mn-lt"/>
                <a:ea typeface="+mn-ea"/>
                <a:cs typeface="+mn-cs"/>
              </a:defRPr>
            </a:lvl1pPr>
            <a:lvl2pPr marL="457160" algn="l" defTabSz="914320" rtl="0" eaLnBrk="1" latinLnBrk="0" hangingPunct="1">
              <a:defRPr sz="1800" kern="1200">
                <a:solidFill>
                  <a:schemeClr val="lt1"/>
                </a:solidFill>
                <a:latin typeface="+mn-lt"/>
                <a:ea typeface="+mn-ea"/>
                <a:cs typeface="+mn-cs"/>
              </a:defRPr>
            </a:lvl2pPr>
            <a:lvl3pPr marL="914320" algn="l" defTabSz="914320" rtl="0" eaLnBrk="1" latinLnBrk="0" hangingPunct="1">
              <a:defRPr sz="1800" kern="1200">
                <a:solidFill>
                  <a:schemeClr val="lt1"/>
                </a:solidFill>
                <a:latin typeface="+mn-lt"/>
                <a:ea typeface="+mn-ea"/>
                <a:cs typeface="+mn-cs"/>
              </a:defRPr>
            </a:lvl3pPr>
            <a:lvl4pPr marL="1371481" algn="l" defTabSz="914320" rtl="0" eaLnBrk="1" latinLnBrk="0" hangingPunct="1">
              <a:defRPr sz="1800" kern="1200">
                <a:solidFill>
                  <a:schemeClr val="lt1"/>
                </a:solidFill>
                <a:latin typeface="+mn-lt"/>
                <a:ea typeface="+mn-ea"/>
                <a:cs typeface="+mn-cs"/>
              </a:defRPr>
            </a:lvl4pPr>
            <a:lvl5pPr marL="1828641" algn="l" defTabSz="914320" rtl="0" eaLnBrk="1" latinLnBrk="0" hangingPunct="1">
              <a:defRPr sz="1800" kern="1200">
                <a:solidFill>
                  <a:schemeClr val="lt1"/>
                </a:solidFill>
                <a:latin typeface="+mn-lt"/>
                <a:ea typeface="+mn-ea"/>
                <a:cs typeface="+mn-cs"/>
              </a:defRPr>
            </a:lvl5pPr>
            <a:lvl6pPr marL="2285801" algn="l" defTabSz="914320" rtl="0" eaLnBrk="1" latinLnBrk="0" hangingPunct="1">
              <a:defRPr sz="1800" kern="1200">
                <a:solidFill>
                  <a:schemeClr val="lt1"/>
                </a:solidFill>
                <a:latin typeface="+mn-lt"/>
                <a:ea typeface="+mn-ea"/>
                <a:cs typeface="+mn-cs"/>
              </a:defRPr>
            </a:lvl6pPr>
            <a:lvl7pPr marL="2742961" algn="l" defTabSz="914320" rtl="0" eaLnBrk="1" latinLnBrk="0" hangingPunct="1">
              <a:defRPr sz="1800" kern="1200">
                <a:solidFill>
                  <a:schemeClr val="lt1"/>
                </a:solidFill>
                <a:latin typeface="+mn-lt"/>
                <a:ea typeface="+mn-ea"/>
                <a:cs typeface="+mn-cs"/>
              </a:defRPr>
            </a:lvl7pPr>
            <a:lvl8pPr marL="3200121" algn="l" defTabSz="914320" rtl="0" eaLnBrk="1" latinLnBrk="0" hangingPunct="1">
              <a:defRPr sz="1800" kern="1200">
                <a:solidFill>
                  <a:schemeClr val="lt1"/>
                </a:solidFill>
                <a:latin typeface="+mn-lt"/>
                <a:ea typeface="+mn-ea"/>
                <a:cs typeface="+mn-cs"/>
              </a:defRPr>
            </a:lvl8pPr>
            <a:lvl9pPr marL="3657282" algn="l" defTabSz="914320" rtl="0" eaLnBrk="1" latinLnBrk="0" hangingPunct="1">
              <a:defRPr sz="1800" kern="1200">
                <a:solidFill>
                  <a:schemeClr val="lt1"/>
                </a:solidFill>
                <a:latin typeface="+mn-lt"/>
                <a:ea typeface="+mn-ea"/>
                <a:cs typeface="+mn-cs"/>
              </a:defRPr>
            </a:lvl9pPr>
          </a:lstStyle>
          <a:p>
            <a:pPr algn="ctr"/>
            <a:r>
              <a:rPr lang="en-GB">
                <a:cs typeface="Calibri"/>
              </a:rPr>
              <a:t>Decided not to act</a:t>
            </a:r>
            <a:endParaRPr lang="en-US"/>
          </a:p>
        </p:txBody>
      </p:sp>
      <p:sp>
        <p:nvSpPr>
          <p:cNvPr id="6" name="TextBox 4">
            <a:extLst>
              <a:ext uri="{FF2B5EF4-FFF2-40B4-BE49-F238E27FC236}">
                <a16:creationId xmlns:a16="http://schemas.microsoft.com/office/drawing/2014/main" id="{6D81D3D7-3861-9544-C337-CA7C36408C0F}"/>
              </a:ext>
            </a:extLst>
          </p:cNvPr>
          <p:cNvSpPr txBox="1"/>
          <p:nvPr/>
        </p:nvSpPr>
        <p:spPr>
          <a:xfrm>
            <a:off x="72839" y="3424551"/>
            <a:ext cx="3078839" cy="550920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pPr marL="285750" indent="-285750">
              <a:buFont typeface="Arial"/>
              <a:buChar char="•"/>
            </a:pPr>
            <a:r>
              <a:rPr lang="en-GB" sz="1600" dirty="0"/>
              <a:t>It</a:t>
            </a:r>
            <a:r>
              <a:rPr lang="en-GB" sz="1600" dirty="0">
                <a:cs typeface="Calibri"/>
              </a:rPr>
              <a:t> can be difficult to get to an appointment at a time that suits.  This may be even worse at the moment because of pressures on primary care services. Sometimes women have commitments, including childcare or work, which clash with available appointments. </a:t>
            </a:r>
            <a:endParaRPr lang="en-GB" sz="1600" dirty="0">
              <a:ea typeface="+mn-lt"/>
              <a:cs typeface="+mn-lt"/>
            </a:endParaRPr>
          </a:p>
          <a:p>
            <a:pPr marL="285750" indent="-285750">
              <a:buFont typeface="Arial,Sans-Serif"/>
              <a:buChar char="•"/>
            </a:pPr>
            <a:endParaRPr lang="en-GB" sz="1600" dirty="0">
              <a:ea typeface="+mn-lt"/>
              <a:cs typeface="+mn-lt"/>
            </a:endParaRPr>
          </a:p>
          <a:p>
            <a:pPr marL="285750" indent="-285750">
              <a:buFont typeface="Arial,Sans-Serif"/>
              <a:buChar char="•"/>
            </a:pPr>
            <a:r>
              <a:rPr lang="en-US" sz="1600" dirty="0">
                <a:cs typeface="Calibri"/>
              </a:rPr>
              <a:t>It’s natural for women to worry about their cervical screening results. This fear can cause delays with scheduling a smear test.</a:t>
            </a:r>
            <a:endParaRPr lang="en-US" sz="1600" dirty="0">
              <a:ea typeface="+mn-lt"/>
              <a:cs typeface="+mn-lt"/>
            </a:endParaRPr>
          </a:p>
          <a:p>
            <a:pPr marL="285750" indent="-285750">
              <a:buFont typeface="Arial,Sans-Serif"/>
              <a:buChar char="•"/>
            </a:pPr>
            <a:endParaRPr lang="en-US" sz="1600" dirty="0">
              <a:ea typeface="+mn-lt"/>
              <a:cs typeface="+mn-lt"/>
            </a:endParaRPr>
          </a:p>
          <a:p>
            <a:pPr marL="285750" indent="-285750">
              <a:buFont typeface="Arial,Sans-Serif"/>
              <a:buChar char="•"/>
            </a:pPr>
            <a:r>
              <a:rPr lang="en-US" sz="1600" dirty="0">
                <a:cs typeface="Calibri"/>
              </a:rPr>
              <a:t>Familiarity with sample takers can be a problem in rural areas with tight-knit communities. Understandably, this can feel challenging with such an intimate test.</a:t>
            </a:r>
            <a:endParaRPr lang="en-GB" dirty="0"/>
          </a:p>
        </p:txBody>
      </p:sp>
      <p:sp>
        <p:nvSpPr>
          <p:cNvPr id="10" name="TextBox 5">
            <a:extLst>
              <a:ext uri="{FF2B5EF4-FFF2-40B4-BE49-F238E27FC236}">
                <a16:creationId xmlns:a16="http://schemas.microsoft.com/office/drawing/2014/main" id="{91F03B3B-495A-8BCF-9238-FB4D2863C1CC}"/>
              </a:ext>
            </a:extLst>
          </p:cNvPr>
          <p:cNvSpPr txBox="1"/>
          <p:nvPr/>
        </p:nvSpPr>
        <p:spPr>
          <a:xfrm>
            <a:off x="3526520" y="3424551"/>
            <a:ext cx="3258641" cy="69232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r>
              <a:rPr lang="en-GB" sz="1600" dirty="0"/>
              <a:t>There are any number of barriers why someone could decide not to participate in cervical screening, including:</a:t>
            </a:r>
            <a:endParaRPr lang="en-US" sz="1600" dirty="0">
              <a:ea typeface="+mn-lt"/>
              <a:cs typeface="+mn-lt"/>
            </a:endParaRPr>
          </a:p>
          <a:p>
            <a:pPr marL="285750" indent="-285750">
              <a:buFont typeface="Arial,Sans-Serif"/>
              <a:buChar char="•"/>
            </a:pPr>
            <a:endParaRPr lang="en-US" sz="1600" dirty="0">
              <a:ea typeface="+mn-lt"/>
              <a:cs typeface="+mn-lt"/>
            </a:endParaRPr>
          </a:p>
          <a:p>
            <a:pPr marL="285750" indent="-285750">
              <a:buFont typeface="Arial,Sans-Serif"/>
              <a:buChar char="•"/>
            </a:pPr>
            <a:r>
              <a:rPr lang="en-US" sz="1600" dirty="0"/>
              <a:t>Feeling of embarrassment</a:t>
            </a:r>
            <a:endParaRPr lang="en-US" sz="1600" dirty="0">
              <a:ea typeface="+mn-lt"/>
              <a:cs typeface="+mn-lt"/>
            </a:endParaRPr>
          </a:p>
          <a:p>
            <a:pPr marL="285750" indent="-285750">
              <a:buFont typeface="Arial,Sans-Serif"/>
              <a:buChar char="•"/>
            </a:pPr>
            <a:r>
              <a:rPr lang="en-US" sz="1600" dirty="0"/>
              <a:t>Fear of pain or previous negative screening experience </a:t>
            </a:r>
            <a:endParaRPr lang="en-US" sz="1600" dirty="0">
              <a:ea typeface="+mn-lt"/>
              <a:cs typeface="+mn-lt"/>
            </a:endParaRPr>
          </a:p>
          <a:p>
            <a:pPr marL="285750" indent="-285750">
              <a:buFont typeface="Arial,Sans-Serif"/>
              <a:buChar char="•"/>
            </a:pPr>
            <a:r>
              <a:rPr lang="en-US" sz="1600" dirty="0"/>
              <a:t>Fear due to previous sexual assault or abuse</a:t>
            </a:r>
            <a:endParaRPr lang="en-US" sz="1600" dirty="0">
              <a:ea typeface="+mn-lt"/>
              <a:cs typeface="+mn-lt"/>
            </a:endParaRPr>
          </a:p>
          <a:p>
            <a:pPr marL="285750" indent="-285750">
              <a:buFont typeface="Arial,Sans-Serif"/>
              <a:buChar char="•"/>
            </a:pPr>
            <a:r>
              <a:rPr lang="en-US" sz="1600" dirty="0">
                <a:cs typeface="Calibri"/>
              </a:rPr>
              <a:t>Unable to access information due to language or mode of delivery</a:t>
            </a:r>
            <a:endParaRPr lang="en-US" sz="1600" dirty="0">
              <a:ea typeface="+mn-lt"/>
              <a:cs typeface="+mn-lt"/>
            </a:endParaRPr>
          </a:p>
          <a:p>
            <a:pPr marL="285750" indent="-285750">
              <a:buFont typeface="Arial,Sans-Serif"/>
              <a:buChar char="•"/>
            </a:pPr>
            <a:r>
              <a:rPr lang="en-US" sz="1600" dirty="0">
                <a:cs typeface="Calibri"/>
              </a:rPr>
              <a:t>Unable to access service – cost and accessibility of public transport</a:t>
            </a:r>
            <a:endParaRPr lang="en-US" sz="1600" dirty="0">
              <a:ea typeface="+mn-lt"/>
              <a:cs typeface="+mn-lt"/>
            </a:endParaRPr>
          </a:p>
          <a:p>
            <a:pPr marL="285750" indent="-285750">
              <a:buFont typeface="Arial,Sans-Serif"/>
              <a:buChar char="•"/>
            </a:pPr>
            <a:r>
              <a:rPr lang="en-US" sz="1600" dirty="0">
                <a:cs typeface="Calibri"/>
              </a:rPr>
              <a:t>Anonymity, or lack of it, can be an issue in communities where there is shame about being sexually active outside of marriage. Even if a woman is married, there may be a belief in the community that only </a:t>
            </a:r>
            <a:r>
              <a:rPr lang="en-US" sz="1600" dirty="0">
                <a:ea typeface="+mn-lt"/>
                <a:cs typeface="+mn-lt"/>
              </a:rPr>
              <a:t>women who have had multiple partners need to go for cervical screening. </a:t>
            </a:r>
          </a:p>
          <a:p>
            <a:pPr marL="285750" indent="-285750">
              <a:buFont typeface="Arial,Sans-Serif"/>
              <a:buChar char="•"/>
            </a:pPr>
            <a:r>
              <a:rPr lang="en-US" sz="1600" dirty="0">
                <a:ea typeface="+mn-lt"/>
                <a:cs typeface="+mn-lt"/>
              </a:rPr>
              <a:t>Intending to go but not getting around to it</a:t>
            </a:r>
            <a:endParaRPr lang="en-GB" dirty="0"/>
          </a:p>
          <a:p>
            <a:endParaRPr lang="en-GB" sz="1200" b="1" dirty="0">
              <a:solidFill>
                <a:srgbClr val="005493"/>
              </a:solidFill>
              <a:cs typeface="Calibri"/>
            </a:endParaRPr>
          </a:p>
        </p:txBody>
      </p:sp>
      <p:cxnSp>
        <p:nvCxnSpPr>
          <p:cNvPr id="15" name="Straight Connector 14">
            <a:extLst>
              <a:ext uri="{FF2B5EF4-FFF2-40B4-BE49-F238E27FC236}">
                <a16:creationId xmlns:a16="http://schemas.microsoft.com/office/drawing/2014/main" id="{730F6324-4B2E-4653-ED1B-52D970ABDAAD}"/>
              </a:ext>
            </a:extLst>
          </p:cNvPr>
          <p:cNvCxnSpPr/>
          <p:nvPr/>
        </p:nvCxnSpPr>
        <p:spPr>
          <a:xfrm>
            <a:off x="3355831" y="1780016"/>
            <a:ext cx="24348" cy="4534801"/>
          </a:xfrm>
          <a:prstGeom prst="line">
            <a:avLst/>
          </a:prstGeom>
          <a:noFill/>
          <a:ln w="6350" cap="flat" cmpd="sng" algn="ctr">
            <a:solidFill>
              <a:srgbClr val="5B9BD5"/>
            </a:solidFill>
            <a:prstDash val="solid"/>
            <a:miter lim="800000"/>
          </a:ln>
          <a:effectLst/>
        </p:spPr>
      </p:cxnSp>
      <p:pic>
        <p:nvPicPr>
          <p:cNvPr id="11" name="Picture 12" descr="Icon&#10;&#10;Description automatically generated">
            <a:extLst>
              <a:ext uri="{FF2B5EF4-FFF2-40B4-BE49-F238E27FC236}">
                <a16:creationId xmlns:a16="http://schemas.microsoft.com/office/drawing/2014/main" id="{7CFF1E4D-DD60-A595-CF89-38BA4C2C4B30}"/>
              </a:ext>
            </a:extLst>
          </p:cNvPr>
          <p:cNvPicPr>
            <a:picLocks noChangeAspect="1"/>
          </p:cNvPicPr>
          <p:nvPr/>
        </p:nvPicPr>
        <p:blipFill>
          <a:blip r:embed="rId2"/>
          <a:stretch>
            <a:fillRect/>
          </a:stretch>
        </p:blipFill>
        <p:spPr>
          <a:xfrm>
            <a:off x="874364" y="1492148"/>
            <a:ext cx="2743200" cy="2743200"/>
          </a:xfrm>
          <a:prstGeom prst="rect">
            <a:avLst/>
          </a:prstGeom>
        </p:spPr>
      </p:pic>
      <p:pic>
        <p:nvPicPr>
          <p:cNvPr id="13" name="Picture 15">
            <a:extLst>
              <a:ext uri="{FF2B5EF4-FFF2-40B4-BE49-F238E27FC236}">
                <a16:creationId xmlns:a16="http://schemas.microsoft.com/office/drawing/2014/main" id="{2A8E6B7F-BCFB-F4CB-4913-7EBF902A1E2B}"/>
              </a:ext>
            </a:extLst>
          </p:cNvPr>
          <p:cNvPicPr>
            <a:picLocks noChangeAspect="1"/>
          </p:cNvPicPr>
          <p:nvPr/>
        </p:nvPicPr>
        <p:blipFill>
          <a:blip r:embed="rId3"/>
          <a:stretch>
            <a:fillRect/>
          </a:stretch>
        </p:blipFill>
        <p:spPr>
          <a:xfrm>
            <a:off x="4403936" y="1563459"/>
            <a:ext cx="2743200" cy="2770853"/>
          </a:xfrm>
          <a:prstGeom prst="rect">
            <a:avLst/>
          </a:prstGeom>
        </p:spPr>
      </p:pic>
    </p:spTree>
    <p:extLst>
      <p:ext uri="{BB962C8B-B14F-4D97-AF65-F5344CB8AC3E}">
        <p14:creationId xmlns:p14="http://schemas.microsoft.com/office/powerpoint/2010/main" val="3948416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35</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671332" y="3935393"/>
            <a:ext cx="4172131" cy="646331"/>
          </a:xfrm>
          <a:prstGeom prst="rect">
            <a:avLst/>
          </a:prstGeom>
          <a:noFill/>
        </p:spPr>
        <p:txBody>
          <a:bodyPr wrap="square" rtlCol="0">
            <a:spAutoFit/>
          </a:bodyPr>
          <a:lstStyle/>
          <a:p>
            <a:r>
              <a:rPr lang="en-GB" sz="3600" b="1">
                <a:solidFill>
                  <a:srgbClr val="1BA6D7"/>
                </a:solidFill>
              </a:rPr>
              <a:t>Develop</a:t>
            </a: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7517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36</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sp>
        <p:nvSpPr>
          <p:cNvPr id="9" name="TextBox 8">
            <a:extLst>
              <a:ext uri="{FF2B5EF4-FFF2-40B4-BE49-F238E27FC236}">
                <a16:creationId xmlns:a16="http://schemas.microsoft.com/office/drawing/2014/main" id="{BF16E079-27FD-BCAD-5C3C-6B4D61FE3A52}"/>
              </a:ext>
            </a:extLst>
          </p:cNvPr>
          <p:cNvSpPr txBox="1"/>
          <p:nvPr/>
        </p:nvSpPr>
        <p:spPr>
          <a:xfrm>
            <a:off x="491662" y="7268269"/>
            <a:ext cx="6448191" cy="461665"/>
          </a:xfrm>
          <a:prstGeom prst="rect">
            <a:avLst/>
          </a:prstGeom>
          <a:noFill/>
        </p:spPr>
        <p:txBody>
          <a:bodyPr wrap="square" lIns="91440" tIns="45720" rIns="91440" bIns="45720" rtlCol="0" anchor="t">
            <a:spAutoFit/>
          </a:bodyPr>
          <a:lstStyle/>
          <a:p>
            <a:r>
              <a:rPr lang="en-GB" sz="2400" b="1" dirty="0">
                <a:solidFill>
                  <a:srgbClr val="005493"/>
                </a:solidFill>
              </a:rPr>
              <a:t>User needs include</a:t>
            </a:r>
            <a:endParaRPr lang="en-US" sz="2400" dirty="0">
              <a:cs typeface="Calibri"/>
            </a:endParaRPr>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
        <p:nvSpPr>
          <p:cNvPr id="11" name="TextBox 1">
            <a:extLst>
              <a:ext uri="{FF2B5EF4-FFF2-40B4-BE49-F238E27FC236}">
                <a16:creationId xmlns:a16="http://schemas.microsoft.com/office/drawing/2014/main" id="{F212A32F-87DD-B644-DAAE-D1D1E9BF1560}"/>
              </a:ext>
            </a:extLst>
          </p:cNvPr>
          <p:cNvSpPr txBox="1"/>
          <p:nvPr/>
        </p:nvSpPr>
        <p:spPr>
          <a:xfrm>
            <a:off x="550702" y="7676332"/>
            <a:ext cx="5491962" cy="32932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1"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1" algn="l" defTabSz="914320" rtl="0" eaLnBrk="1" latinLnBrk="0" hangingPunct="1">
              <a:defRPr sz="1800" kern="1200">
                <a:solidFill>
                  <a:schemeClr val="tx1"/>
                </a:solidFill>
                <a:latin typeface="+mn-lt"/>
                <a:ea typeface="+mn-ea"/>
                <a:cs typeface="+mn-cs"/>
              </a:defRPr>
            </a:lvl6pPr>
            <a:lvl7pPr marL="2742961" algn="l" defTabSz="914320" rtl="0" eaLnBrk="1" latinLnBrk="0" hangingPunct="1">
              <a:defRPr sz="1800" kern="1200">
                <a:solidFill>
                  <a:schemeClr val="tx1"/>
                </a:solidFill>
                <a:latin typeface="+mn-lt"/>
                <a:ea typeface="+mn-ea"/>
                <a:cs typeface="+mn-cs"/>
              </a:defRPr>
            </a:lvl7pPr>
            <a:lvl8pPr marL="3200121" algn="l" defTabSz="914320" rtl="0" eaLnBrk="1" latinLnBrk="0" hangingPunct="1">
              <a:defRPr sz="1800" kern="1200">
                <a:solidFill>
                  <a:schemeClr val="tx1"/>
                </a:solidFill>
                <a:latin typeface="+mn-lt"/>
                <a:ea typeface="+mn-ea"/>
                <a:cs typeface="+mn-cs"/>
              </a:defRPr>
            </a:lvl8pPr>
            <a:lvl9pPr marL="3657282" algn="l" defTabSz="914320" rtl="0" eaLnBrk="1" latinLnBrk="0" hangingPunct="1">
              <a:defRPr sz="1800" kern="1200">
                <a:solidFill>
                  <a:schemeClr val="tx1"/>
                </a:solidFill>
                <a:latin typeface="+mn-lt"/>
                <a:ea typeface="+mn-ea"/>
                <a:cs typeface="+mn-cs"/>
              </a:defRPr>
            </a:lvl9pPr>
          </a:lstStyle>
          <a:p>
            <a:pPr marL="285750" indent="-285750">
              <a:buFont typeface="Arial"/>
              <a:buChar char="•"/>
            </a:pPr>
            <a:r>
              <a:rPr lang="en-GB" dirty="0">
                <a:solidFill>
                  <a:srgbClr val="000000"/>
                </a:solidFill>
                <a:latin typeface="Calibri"/>
                <a:cs typeface="Arial"/>
              </a:rPr>
              <a:t>Personalised communication </a:t>
            </a:r>
            <a:endParaRPr lang="en-GB" sz="2400" b="1" dirty="0">
              <a:solidFill>
                <a:srgbClr val="000000"/>
              </a:solidFill>
              <a:latin typeface="Calibri"/>
              <a:cs typeface="Calibri" panose="020F0502020204030204"/>
            </a:endParaRPr>
          </a:p>
          <a:p>
            <a:pPr marL="285750" indent="-285750">
              <a:buFont typeface="Arial"/>
              <a:buChar char="•"/>
            </a:pPr>
            <a:r>
              <a:rPr lang="en-GB" dirty="0">
                <a:solidFill>
                  <a:srgbClr val="000000"/>
                </a:solidFill>
                <a:latin typeface="Calibri"/>
                <a:cs typeface="Arial"/>
              </a:rPr>
              <a:t>Accessible messaging</a:t>
            </a:r>
            <a:endParaRPr lang="en-GB" dirty="0"/>
          </a:p>
          <a:p>
            <a:pPr marL="285750" indent="-285750">
              <a:buFont typeface="Arial"/>
              <a:buChar char="•"/>
            </a:pPr>
            <a:r>
              <a:rPr lang="en-GB" dirty="0">
                <a:solidFill>
                  <a:srgbClr val="000000"/>
                </a:solidFill>
                <a:latin typeface="Calibri"/>
                <a:cs typeface="Arial"/>
              </a:rPr>
              <a:t>Targeted communications at the right time (prompts and reminders, as well as follow up information)</a:t>
            </a:r>
          </a:p>
          <a:p>
            <a:pPr marL="285750" indent="-285750">
              <a:buFont typeface="Arial"/>
              <a:buChar char="•"/>
            </a:pPr>
            <a:r>
              <a:rPr lang="en-GB" dirty="0">
                <a:solidFill>
                  <a:srgbClr val="000000"/>
                </a:solidFill>
                <a:latin typeface="Calibri"/>
                <a:cs typeface="Arial"/>
              </a:rPr>
              <a:t>Welcome information on screening for people emigrating and first-time screeners</a:t>
            </a:r>
          </a:p>
          <a:p>
            <a:pPr marL="285750" indent="-285750">
              <a:buFont typeface="Arial"/>
              <a:buChar char="•"/>
            </a:pPr>
            <a:endParaRPr lang="en-GB" dirty="0">
              <a:solidFill>
                <a:srgbClr val="000000"/>
              </a:solidFill>
              <a:latin typeface="Calibri"/>
              <a:cs typeface="Arial"/>
            </a:endParaRPr>
          </a:p>
          <a:p>
            <a:pPr marL="285750" indent="-285750">
              <a:buFont typeface="Arial"/>
              <a:buChar char="•"/>
            </a:pPr>
            <a:endParaRPr lang="en-GB" dirty="0">
              <a:solidFill>
                <a:srgbClr val="000000"/>
              </a:solidFill>
              <a:latin typeface="Calibri"/>
              <a:cs typeface="Arial"/>
            </a:endParaRPr>
          </a:p>
          <a:p>
            <a:endParaRPr lang="en-GB" dirty="0">
              <a:solidFill>
                <a:srgbClr val="000000"/>
              </a:solidFill>
              <a:latin typeface="Calibri"/>
              <a:cs typeface="Arial"/>
            </a:endParaRPr>
          </a:p>
          <a:p>
            <a:endParaRPr lang="en-GB" dirty="0">
              <a:solidFill>
                <a:srgbClr val="000000"/>
              </a:solidFill>
              <a:latin typeface="Calibri"/>
              <a:cs typeface="Arial"/>
            </a:endParaRPr>
          </a:p>
          <a:p>
            <a:endParaRPr lang="en-GB" sz="1400" dirty="0">
              <a:solidFill>
                <a:srgbClr val="014785"/>
              </a:solidFill>
              <a:latin typeface="Calibri"/>
              <a:cs typeface="Calibri" panose="020F0502020204030204"/>
            </a:endParaRPr>
          </a:p>
          <a:p>
            <a:endParaRPr lang="en-GB" sz="1400" dirty="0">
              <a:solidFill>
                <a:srgbClr val="014785"/>
              </a:solidFill>
              <a:latin typeface="Calibri"/>
              <a:cs typeface="Arial"/>
            </a:endParaRPr>
          </a:p>
        </p:txBody>
      </p:sp>
      <p:sp>
        <p:nvSpPr>
          <p:cNvPr id="3" name="Rectangle 2">
            <a:extLst>
              <a:ext uri="{FF2B5EF4-FFF2-40B4-BE49-F238E27FC236}">
                <a16:creationId xmlns:a16="http://schemas.microsoft.com/office/drawing/2014/main" id="{E67ABE6F-89E3-2539-5083-81E4A465C864}"/>
              </a:ext>
            </a:extLst>
          </p:cNvPr>
          <p:cNvSpPr/>
          <p:nvPr/>
        </p:nvSpPr>
        <p:spPr>
          <a:xfrm>
            <a:off x="195250" y="400309"/>
            <a:ext cx="6378627" cy="523220"/>
          </a:xfrm>
          <a:prstGeom prst="rect">
            <a:avLst/>
          </a:prstGeom>
          <a:solidFill>
            <a:schemeClr val="bg1"/>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a:solidFill>
                  <a:srgbClr val="1BA6D7"/>
                </a:solidFill>
                <a:cs typeface="Arial"/>
              </a:rPr>
              <a:t>Focus of our collaboration with HSCPs</a:t>
            </a:r>
          </a:p>
        </p:txBody>
      </p:sp>
      <p:grpSp>
        <p:nvGrpSpPr>
          <p:cNvPr id="28" name="Group 27">
            <a:extLst>
              <a:ext uri="{FF2B5EF4-FFF2-40B4-BE49-F238E27FC236}">
                <a16:creationId xmlns:a16="http://schemas.microsoft.com/office/drawing/2014/main" id="{0790DD61-0511-2F26-33CA-C7A94C06A6FB}"/>
              </a:ext>
            </a:extLst>
          </p:cNvPr>
          <p:cNvGrpSpPr/>
          <p:nvPr/>
        </p:nvGrpSpPr>
        <p:grpSpPr>
          <a:xfrm>
            <a:off x="997307" y="1419916"/>
            <a:ext cx="5090553" cy="4788337"/>
            <a:chOff x="918298" y="3457993"/>
            <a:chExt cx="5090553" cy="4788337"/>
          </a:xfrm>
        </p:grpSpPr>
        <p:sp>
          <p:nvSpPr>
            <p:cNvPr id="16" name="Oval 15">
              <a:extLst>
                <a:ext uri="{FF2B5EF4-FFF2-40B4-BE49-F238E27FC236}">
                  <a16:creationId xmlns:a16="http://schemas.microsoft.com/office/drawing/2014/main" id="{287547DB-CB7A-9FCA-272E-095976A59255}"/>
                </a:ext>
              </a:extLst>
            </p:cNvPr>
            <p:cNvSpPr/>
            <p:nvPr/>
          </p:nvSpPr>
          <p:spPr>
            <a:xfrm rot="2299516">
              <a:off x="918298" y="5150571"/>
              <a:ext cx="3088220" cy="30957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Dow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4380"/>
                  </a:solidFill>
                </a:rPr>
                <a:t>Predictive Analytics</a:t>
              </a:r>
            </a:p>
          </p:txBody>
        </p:sp>
        <p:sp>
          <p:nvSpPr>
            <p:cNvPr id="17" name="Oval 16">
              <a:extLst>
                <a:ext uri="{FF2B5EF4-FFF2-40B4-BE49-F238E27FC236}">
                  <a16:creationId xmlns:a16="http://schemas.microsoft.com/office/drawing/2014/main" id="{B4B633ED-9648-8E95-1DEF-BEFB8D59563C}"/>
                </a:ext>
              </a:extLst>
            </p:cNvPr>
            <p:cNvSpPr/>
            <p:nvPr/>
          </p:nvSpPr>
          <p:spPr>
            <a:xfrm rot="4087235">
              <a:off x="2916862" y="4356448"/>
              <a:ext cx="3088220" cy="309575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4380"/>
                  </a:solidFill>
                </a:rPr>
                <a:t>Service Design</a:t>
              </a:r>
            </a:p>
          </p:txBody>
        </p:sp>
        <p:sp>
          <p:nvSpPr>
            <p:cNvPr id="18" name="Oval 17">
              <a:extLst>
                <a:ext uri="{FF2B5EF4-FFF2-40B4-BE49-F238E27FC236}">
                  <a16:creationId xmlns:a16="http://schemas.microsoft.com/office/drawing/2014/main" id="{DED32B1B-2687-A2C1-8A64-F59814E92CDE}"/>
                </a:ext>
              </a:extLst>
            </p:cNvPr>
            <p:cNvSpPr/>
            <p:nvPr/>
          </p:nvSpPr>
          <p:spPr>
            <a:xfrm rot="19870187">
              <a:off x="990721" y="3457993"/>
              <a:ext cx="3088220" cy="30957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4380"/>
                  </a:solidFill>
                </a:rPr>
                <a:t>Data Intelligence</a:t>
              </a:r>
            </a:p>
          </p:txBody>
        </p:sp>
        <p:sp>
          <p:nvSpPr>
            <p:cNvPr id="19" name="Hexagon 18">
              <a:extLst>
                <a:ext uri="{FF2B5EF4-FFF2-40B4-BE49-F238E27FC236}">
                  <a16:creationId xmlns:a16="http://schemas.microsoft.com/office/drawing/2014/main" id="{DB35FC7E-0071-A060-EE05-54C699E06BFF}"/>
                </a:ext>
              </a:extLst>
            </p:cNvPr>
            <p:cNvSpPr/>
            <p:nvPr/>
          </p:nvSpPr>
          <p:spPr>
            <a:xfrm>
              <a:off x="1705734" y="4229697"/>
              <a:ext cx="1810928" cy="155235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ln w="0"/>
                  <a:solidFill>
                    <a:srgbClr val="004380"/>
                  </a:solidFill>
                  <a:effectLst>
                    <a:outerShdw blurRad="38100" dist="19050" dir="2700000" algn="tl" rotWithShape="0">
                      <a:schemeClr val="dk1">
                        <a:alpha val="40000"/>
                      </a:schemeClr>
                    </a:outerShdw>
                  </a:effectLst>
                </a:rPr>
                <a:t>Identify factors</a:t>
              </a:r>
            </a:p>
          </p:txBody>
        </p:sp>
        <p:sp>
          <p:nvSpPr>
            <p:cNvPr id="20" name="Hexagon 19">
              <a:extLst>
                <a:ext uri="{FF2B5EF4-FFF2-40B4-BE49-F238E27FC236}">
                  <a16:creationId xmlns:a16="http://schemas.microsoft.com/office/drawing/2014/main" id="{F41DEE82-3190-CC11-2A0C-9783979AE3A4}"/>
                </a:ext>
              </a:extLst>
            </p:cNvPr>
            <p:cNvSpPr/>
            <p:nvPr/>
          </p:nvSpPr>
          <p:spPr>
            <a:xfrm>
              <a:off x="1705734" y="5883062"/>
              <a:ext cx="1810928" cy="155235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ln w="0"/>
                  <a:solidFill>
                    <a:srgbClr val="004380"/>
                  </a:solidFill>
                  <a:effectLst>
                    <a:outerShdw blurRad="38100" dist="19050" dir="2700000" algn="tl" rotWithShape="0">
                      <a:schemeClr val="dk1">
                        <a:alpha val="40000"/>
                      </a:schemeClr>
                    </a:outerShdw>
                  </a:effectLst>
                </a:rPr>
                <a:t>Focus resources</a:t>
              </a:r>
            </a:p>
          </p:txBody>
        </p:sp>
        <p:sp>
          <p:nvSpPr>
            <p:cNvPr id="21" name="Hexagon 20">
              <a:extLst>
                <a:ext uri="{FF2B5EF4-FFF2-40B4-BE49-F238E27FC236}">
                  <a16:creationId xmlns:a16="http://schemas.microsoft.com/office/drawing/2014/main" id="{F2AE1243-A1C8-F5AE-4CD7-9F2894F84CDC}"/>
                </a:ext>
              </a:extLst>
            </p:cNvPr>
            <p:cNvSpPr/>
            <p:nvPr/>
          </p:nvSpPr>
          <p:spPr>
            <a:xfrm>
              <a:off x="3233278" y="5074985"/>
              <a:ext cx="1810928" cy="155235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a:ln w="0"/>
                  <a:solidFill>
                    <a:srgbClr val="004380"/>
                  </a:solidFill>
                  <a:effectLst>
                    <a:outerShdw blurRad="38100" dist="19050" dir="2700000" algn="tl" rotWithShape="0">
                      <a:schemeClr val="dk1">
                        <a:alpha val="40000"/>
                      </a:schemeClr>
                    </a:outerShdw>
                  </a:effectLst>
                </a:rPr>
                <a:t>Co-design solutions</a:t>
              </a:r>
            </a:p>
          </p:txBody>
        </p:sp>
      </p:grpSp>
      <p:sp>
        <p:nvSpPr>
          <p:cNvPr id="24" name="TextBox 1">
            <a:extLst>
              <a:ext uri="{FF2B5EF4-FFF2-40B4-BE49-F238E27FC236}">
                <a16:creationId xmlns:a16="http://schemas.microsoft.com/office/drawing/2014/main" id="{881BE293-FC2D-0E1C-4711-5E0B4EA8577E}"/>
              </a:ext>
            </a:extLst>
          </p:cNvPr>
          <p:cNvSpPr txBox="1"/>
          <p:nvPr/>
        </p:nvSpPr>
        <p:spPr>
          <a:xfrm>
            <a:off x="2203423" y="6274119"/>
            <a:ext cx="4476047" cy="992579"/>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a:solidFill>
                  <a:srgbClr val="1D5A92"/>
                </a:solidFill>
              </a:rPr>
              <a:t>How might we use personalised communications to help improve cervical screening uptake in West Lothian? </a:t>
            </a:r>
            <a:endParaRPr lang="en-GB" sz="2000">
              <a:solidFill>
                <a:srgbClr val="266298"/>
              </a:solidFill>
              <a:cs typeface="Calibri"/>
            </a:endParaRPr>
          </a:p>
        </p:txBody>
      </p:sp>
      <p:cxnSp>
        <p:nvCxnSpPr>
          <p:cNvPr id="29" name="Straight Connector 28">
            <a:extLst>
              <a:ext uri="{FF2B5EF4-FFF2-40B4-BE49-F238E27FC236}">
                <a16:creationId xmlns:a16="http://schemas.microsoft.com/office/drawing/2014/main" id="{8169F9D9-7C33-E8E1-723E-9E204EFDBE61}"/>
              </a:ext>
            </a:extLst>
          </p:cNvPr>
          <p:cNvCxnSpPr>
            <a:cxnSpLocks/>
          </p:cNvCxnSpPr>
          <p:nvPr/>
        </p:nvCxnSpPr>
        <p:spPr>
          <a:xfrm flipH="1">
            <a:off x="3334317" y="3817292"/>
            <a:ext cx="13811" cy="2527846"/>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85B52AD-2384-D3E3-0215-529BA80640C7}"/>
              </a:ext>
            </a:extLst>
          </p:cNvPr>
          <p:cNvSpPr/>
          <p:nvPr/>
        </p:nvSpPr>
        <p:spPr>
          <a:xfrm>
            <a:off x="10183" y="-5589"/>
            <a:ext cx="6858000" cy="104172"/>
          </a:xfrm>
          <a:prstGeom prst="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1239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37</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105977" y="358909"/>
            <a:ext cx="4172131" cy="646331"/>
          </a:xfrm>
          <a:prstGeom prst="rect">
            <a:avLst/>
          </a:prstGeom>
          <a:noFill/>
        </p:spPr>
        <p:txBody>
          <a:bodyPr wrap="square" lIns="91440" tIns="45720" rIns="91440" bIns="45720" rtlCol="0" anchor="t">
            <a:spAutoFit/>
          </a:bodyPr>
          <a:lstStyle/>
          <a:p>
            <a:r>
              <a:rPr lang="en-GB" sz="3600" b="1">
                <a:solidFill>
                  <a:srgbClr val="1BA6D7"/>
                </a:solidFill>
              </a:rPr>
              <a:t>Ideation</a:t>
            </a: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54908FCF-8E6D-B5FC-463B-D79B48B3FC8F}"/>
              </a:ext>
            </a:extLst>
          </p:cNvPr>
          <p:cNvPicPr>
            <a:picLocks noChangeAspect="1"/>
          </p:cNvPicPr>
          <p:nvPr/>
        </p:nvPicPr>
        <p:blipFill>
          <a:blip r:embed="rId2"/>
          <a:stretch>
            <a:fillRect/>
          </a:stretch>
        </p:blipFill>
        <p:spPr>
          <a:xfrm>
            <a:off x="385916" y="2428547"/>
            <a:ext cx="6000135" cy="2529387"/>
          </a:xfrm>
          <a:prstGeom prst="rect">
            <a:avLst/>
          </a:prstGeom>
        </p:spPr>
      </p:pic>
      <p:sp>
        <p:nvSpPr>
          <p:cNvPr id="8" name="TextBox 7">
            <a:extLst>
              <a:ext uri="{FF2B5EF4-FFF2-40B4-BE49-F238E27FC236}">
                <a16:creationId xmlns:a16="http://schemas.microsoft.com/office/drawing/2014/main" id="{B93F531F-F84B-BF2E-2695-26EF2ABC4366}"/>
              </a:ext>
            </a:extLst>
          </p:cNvPr>
          <p:cNvSpPr txBox="1"/>
          <p:nvPr/>
        </p:nvSpPr>
        <p:spPr>
          <a:xfrm>
            <a:off x="398206" y="5990303"/>
            <a:ext cx="596326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Segoe UI"/>
              </a:rPr>
              <a:t>After the discovery phase is completed and the user needs are defined, ideation is helpful to explore possible solutions that can be developed. This can be done in a workshop setting where participants are asked to provide descriptive solutions from the user perspective.</a:t>
            </a:r>
            <a:endParaRPr lang="en-US"/>
          </a:p>
          <a:p>
            <a:r>
              <a:rPr lang="en-GB">
                <a:cs typeface="Segoe UI"/>
              </a:rPr>
              <a:t>​</a:t>
            </a:r>
          </a:p>
          <a:p>
            <a:endParaRPr lang="en-GB">
              <a:cs typeface="Segoe UI"/>
            </a:endParaRPr>
          </a:p>
        </p:txBody>
      </p:sp>
    </p:spTree>
    <p:extLst>
      <p:ext uri="{BB962C8B-B14F-4D97-AF65-F5344CB8AC3E}">
        <p14:creationId xmlns:p14="http://schemas.microsoft.com/office/powerpoint/2010/main" val="405578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38</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105977" y="358909"/>
            <a:ext cx="4172131" cy="646331"/>
          </a:xfrm>
          <a:prstGeom prst="rect">
            <a:avLst/>
          </a:prstGeom>
          <a:noFill/>
        </p:spPr>
        <p:txBody>
          <a:bodyPr wrap="square" lIns="91440" tIns="45720" rIns="91440" bIns="45720" rtlCol="0" anchor="t">
            <a:spAutoFit/>
          </a:bodyPr>
          <a:lstStyle/>
          <a:p>
            <a:r>
              <a:rPr lang="en-GB" sz="3600" b="1">
                <a:solidFill>
                  <a:srgbClr val="1BA6D7"/>
                </a:solidFill>
              </a:rPr>
              <a:t>Opportunity card</a:t>
            </a: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19EEA0F0-E8EA-C484-F0E8-B67A1A2B5F99}"/>
              </a:ext>
            </a:extLst>
          </p:cNvPr>
          <p:cNvSpPr/>
          <p:nvPr/>
        </p:nvSpPr>
        <p:spPr>
          <a:xfrm>
            <a:off x="226449" y="4949007"/>
            <a:ext cx="6378675" cy="429853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F1560A9-74EC-E34C-4A90-21114BB8E887}"/>
              </a:ext>
            </a:extLst>
          </p:cNvPr>
          <p:cNvSpPr/>
          <p:nvPr/>
        </p:nvSpPr>
        <p:spPr>
          <a:xfrm>
            <a:off x="514973" y="6010326"/>
            <a:ext cx="5820710" cy="3086100"/>
          </a:xfrm>
          <a:prstGeom prst="rect">
            <a:avLst/>
          </a:prstGeom>
          <a:ln>
            <a:solidFill>
              <a:srgbClr val="004380"/>
            </a:solidFill>
          </a:ln>
        </p:spPr>
        <p:style>
          <a:lnRef idx="2">
            <a:schemeClr val="accent1"/>
          </a:lnRef>
          <a:fillRef idx="1">
            <a:schemeClr val="lt1"/>
          </a:fillRef>
          <a:effectRef idx="0">
            <a:schemeClr val="accent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sz="1013" dirty="0"/>
          </a:p>
        </p:txBody>
      </p:sp>
      <p:sp>
        <p:nvSpPr>
          <p:cNvPr id="57" name="Rectangle 56">
            <a:extLst>
              <a:ext uri="{FF2B5EF4-FFF2-40B4-BE49-F238E27FC236}">
                <a16:creationId xmlns:a16="http://schemas.microsoft.com/office/drawing/2014/main" id="{B7D3DEDA-CD8C-BE7B-1540-8F4B05DF82A5}"/>
              </a:ext>
            </a:extLst>
          </p:cNvPr>
          <p:cNvSpPr/>
          <p:nvPr/>
        </p:nvSpPr>
        <p:spPr>
          <a:xfrm>
            <a:off x="542405" y="5585525"/>
            <a:ext cx="3699425" cy="294312"/>
          </a:xfrm>
          <a:prstGeom prst="rect">
            <a:avLst/>
          </a:prstGeom>
          <a:noFill/>
        </p:spPr>
        <p:txBody>
          <a:bodyPr wrap="square" lIns="51435" tIns="25718" rIns="51435" bIns="25718"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575" b="1">
                <a:solidFill>
                  <a:srgbClr val="004380"/>
                </a:solidFill>
                <a:cs typeface="Arial"/>
              </a:rPr>
              <a:t>Opportunity card</a:t>
            </a:r>
            <a:endParaRPr lang="en-US" sz="1013"/>
          </a:p>
        </p:txBody>
      </p:sp>
      <p:cxnSp>
        <p:nvCxnSpPr>
          <p:cNvPr id="59" name="Straight Connector 58">
            <a:extLst>
              <a:ext uri="{FF2B5EF4-FFF2-40B4-BE49-F238E27FC236}">
                <a16:creationId xmlns:a16="http://schemas.microsoft.com/office/drawing/2014/main" id="{AD15E159-538D-90AE-9002-91FD21D42EAA}"/>
              </a:ext>
            </a:extLst>
          </p:cNvPr>
          <p:cNvCxnSpPr/>
          <p:nvPr/>
        </p:nvCxnSpPr>
        <p:spPr>
          <a:xfrm>
            <a:off x="398416" y="5879836"/>
            <a:ext cx="2460698"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61" name="TextBox 5">
            <a:extLst>
              <a:ext uri="{FF2B5EF4-FFF2-40B4-BE49-F238E27FC236}">
                <a16:creationId xmlns:a16="http://schemas.microsoft.com/office/drawing/2014/main" id="{AD139C83-701A-E03A-6992-BA1C0887D8B4}"/>
              </a:ext>
            </a:extLst>
          </p:cNvPr>
          <p:cNvSpPr txBox="1"/>
          <p:nvPr/>
        </p:nvSpPr>
        <p:spPr>
          <a:xfrm>
            <a:off x="3569599" y="6162853"/>
            <a:ext cx="1126852" cy="2978060"/>
          </a:xfrm>
          <a:prstGeom prst="rect">
            <a:avLst/>
          </a:prstGeom>
          <a:noFill/>
        </p:spPr>
        <p:txBody>
          <a:bodyPr wrap="square" lIns="51435" tIns="25718" rIns="51435" bIns="25718"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b="1" dirty="0">
                <a:solidFill>
                  <a:srgbClr val="004380"/>
                </a:solidFill>
                <a:cs typeface="Calibri"/>
              </a:rPr>
              <a:t>Related interventions</a:t>
            </a:r>
          </a:p>
          <a:p>
            <a:endParaRPr lang="en-GB" sz="675" dirty="0"/>
          </a:p>
          <a:p>
            <a:pPr marL="96441" indent="-96441">
              <a:buFont typeface="Arial"/>
              <a:buChar char="•"/>
            </a:pPr>
            <a:r>
              <a:rPr lang="en-GB" sz="675" dirty="0" err="1">
                <a:hlinkClick r:id="rId3"/>
              </a:rPr>
              <a:t>Behavioral</a:t>
            </a:r>
            <a:r>
              <a:rPr lang="en-GB" sz="675" dirty="0">
                <a:hlinkClick r:id="rId3"/>
              </a:rPr>
              <a:t> economics informed message content in text message reminders to improve cervical screening participation: Two pragmatic randomized controlled trials</a:t>
            </a:r>
            <a:endParaRPr lang="en-GB" sz="675" dirty="0">
              <a:cs typeface="Calibri"/>
            </a:endParaRPr>
          </a:p>
          <a:p>
            <a:pPr marL="96441" indent="-96441">
              <a:buFont typeface="Arial"/>
              <a:buChar char="•"/>
            </a:pPr>
            <a:r>
              <a:rPr lang="en-GB" sz="675" dirty="0">
                <a:cs typeface="Calibri"/>
                <a:hlinkClick r:id="rId4"/>
              </a:rPr>
              <a:t>Offering an app to book cervical screening appointments: A service evaluation</a:t>
            </a:r>
            <a:endParaRPr lang="en-GB" sz="675" dirty="0">
              <a:cs typeface="Calibri"/>
            </a:endParaRPr>
          </a:p>
          <a:p>
            <a:pPr marL="96441" indent="-96441">
              <a:buFont typeface="Arial"/>
              <a:buChar char="•"/>
            </a:pPr>
            <a:r>
              <a:rPr lang="en-GB" sz="675" dirty="0">
                <a:cs typeface="Calibri"/>
                <a:hlinkClick r:id="rId5"/>
              </a:rPr>
              <a:t>Increasing the uptake of cervical screening at Cornerstone Medical Practice</a:t>
            </a:r>
            <a:endParaRPr lang="en-GB" sz="675" dirty="0">
              <a:ea typeface="+mn-lt"/>
              <a:cs typeface="+mn-lt"/>
            </a:endParaRPr>
          </a:p>
          <a:p>
            <a:pPr marL="96441" indent="-96441">
              <a:buFont typeface="Arial"/>
              <a:buChar char="•"/>
            </a:pPr>
            <a:r>
              <a:rPr lang="en-GB" sz="675" dirty="0">
                <a:cs typeface="Calibri"/>
                <a:hlinkClick r:id="" action="ppaction://noaction"/>
              </a:rPr>
              <a:t>Reducing missed hospital appointments using text messages</a:t>
            </a:r>
            <a:endParaRPr lang="en-GB" sz="675" dirty="0">
              <a:cs typeface="Calibri"/>
            </a:endParaRPr>
          </a:p>
          <a:p>
            <a:pPr marL="96441" indent="-96441">
              <a:buFont typeface="Arial"/>
              <a:buChar char="•"/>
            </a:pPr>
            <a:endParaRPr lang="en-GB" sz="675" dirty="0">
              <a:cs typeface="Calibri"/>
            </a:endParaRPr>
          </a:p>
          <a:p>
            <a:pPr marL="96441" indent="-96441">
              <a:buFont typeface="Arial"/>
              <a:buChar char="•"/>
            </a:pPr>
            <a:endParaRPr lang="en-GB" sz="675" dirty="0">
              <a:cs typeface="Calibri"/>
            </a:endParaRPr>
          </a:p>
          <a:p>
            <a:pPr marL="96441" indent="-96441">
              <a:buFont typeface="Arial"/>
              <a:buChar char="•"/>
            </a:pPr>
            <a:endParaRPr lang="en-GB" sz="563" dirty="0">
              <a:cs typeface="Calibri"/>
            </a:endParaRPr>
          </a:p>
          <a:p>
            <a:pPr marL="353616" lvl="1" indent="-96441">
              <a:buFont typeface="Courier New"/>
              <a:buChar char="o"/>
            </a:pPr>
            <a:endParaRPr lang="en-GB" sz="563" dirty="0">
              <a:cs typeface="Calibri"/>
            </a:endParaRPr>
          </a:p>
          <a:p>
            <a:endParaRPr lang="en-GB" sz="1013" dirty="0">
              <a:cs typeface="Calibri"/>
            </a:endParaRPr>
          </a:p>
        </p:txBody>
      </p:sp>
      <p:sp>
        <p:nvSpPr>
          <p:cNvPr id="63" name="TextBox 6">
            <a:extLst>
              <a:ext uri="{FF2B5EF4-FFF2-40B4-BE49-F238E27FC236}">
                <a16:creationId xmlns:a16="http://schemas.microsoft.com/office/drawing/2014/main" id="{8842BE40-3998-276E-5F0A-A619A85DC9DD}"/>
              </a:ext>
            </a:extLst>
          </p:cNvPr>
          <p:cNvSpPr txBox="1"/>
          <p:nvPr/>
        </p:nvSpPr>
        <p:spPr>
          <a:xfrm>
            <a:off x="4759188" y="7553036"/>
            <a:ext cx="1425644" cy="207815"/>
          </a:xfrm>
          <a:prstGeom prst="rect">
            <a:avLst/>
          </a:prstGeom>
          <a:noFill/>
        </p:spPr>
        <p:txBody>
          <a:bodyPr wrap="square" lIns="51435" tIns="25718" rIns="51435" bIns="25718"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b="1">
                <a:solidFill>
                  <a:srgbClr val="004380"/>
                </a:solidFill>
              </a:rPr>
              <a:t>Behavioural category</a:t>
            </a:r>
            <a:endParaRPr lang="en-US" sz="1013"/>
          </a:p>
        </p:txBody>
      </p:sp>
      <p:sp>
        <p:nvSpPr>
          <p:cNvPr id="65" name="TextBox 7">
            <a:extLst>
              <a:ext uri="{FF2B5EF4-FFF2-40B4-BE49-F238E27FC236}">
                <a16:creationId xmlns:a16="http://schemas.microsoft.com/office/drawing/2014/main" id="{2186AF52-5F4C-2E76-734A-B0C144EB869E}"/>
              </a:ext>
            </a:extLst>
          </p:cNvPr>
          <p:cNvSpPr txBox="1"/>
          <p:nvPr/>
        </p:nvSpPr>
        <p:spPr>
          <a:xfrm>
            <a:off x="4738260" y="6162310"/>
            <a:ext cx="1548641" cy="1766062"/>
          </a:xfrm>
          <a:prstGeom prst="rect">
            <a:avLst/>
          </a:prstGeom>
          <a:noFill/>
        </p:spPr>
        <p:txBody>
          <a:bodyPr wrap="square" lIns="51435" tIns="25718" rIns="51435" bIns="25718"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b="1">
                <a:solidFill>
                  <a:srgbClr val="004380"/>
                </a:solidFill>
                <a:cs typeface="Calibri"/>
              </a:rPr>
              <a:t>How does this address screening inequalities</a:t>
            </a:r>
          </a:p>
          <a:p>
            <a:endParaRPr lang="en-GB" sz="675"/>
          </a:p>
          <a:p>
            <a:pPr marL="96441" indent="-96441">
              <a:buFont typeface="Arial,Sans-Serif"/>
              <a:buChar char="•"/>
            </a:pPr>
            <a:r>
              <a:rPr lang="en-GB" sz="675">
                <a:ea typeface="+mn-lt"/>
                <a:cs typeface="+mn-lt"/>
              </a:rPr>
              <a:t>People without a fixed address</a:t>
            </a:r>
          </a:p>
          <a:p>
            <a:pPr marL="353616" lvl="1" indent="-96441">
              <a:buFont typeface="Courier New,monospace"/>
              <a:buChar char="o"/>
            </a:pPr>
            <a:r>
              <a:rPr lang="en-GB" sz="675">
                <a:ea typeface="+mn-lt"/>
                <a:cs typeface="+mn-lt"/>
              </a:rPr>
              <a:t>Gypsy, Roma, Traveller communities</a:t>
            </a:r>
          </a:p>
          <a:p>
            <a:pPr marL="353616" lvl="1" indent="-96441">
              <a:buFont typeface="Courier New,monospace"/>
              <a:buChar char="o"/>
            </a:pPr>
            <a:r>
              <a:rPr lang="en-GB" sz="675">
                <a:ea typeface="+mn-lt"/>
                <a:cs typeface="+mn-lt"/>
              </a:rPr>
              <a:t>People experiencing homelessness</a:t>
            </a:r>
            <a:endParaRPr lang="en-US" sz="675">
              <a:ea typeface="+mn-lt"/>
              <a:cs typeface="+mn-lt"/>
            </a:endParaRPr>
          </a:p>
          <a:p>
            <a:pPr marL="96441" indent="-96441">
              <a:buFont typeface="Arial,Sans-Serif"/>
              <a:buChar char="•"/>
            </a:pPr>
            <a:r>
              <a:rPr lang="en-GB" sz="675">
                <a:ea typeface="+mn-lt"/>
                <a:cs typeface="+mn-lt"/>
              </a:rPr>
              <a:t>People with sensory impairments</a:t>
            </a:r>
            <a:endParaRPr lang="en-US" sz="675">
              <a:ea typeface="+mn-lt"/>
              <a:cs typeface="+mn-lt"/>
            </a:endParaRPr>
          </a:p>
          <a:p>
            <a:pPr marL="96441" indent="-96441">
              <a:buFont typeface="Arial,Sans-Serif"/>
              <a:buChar char="•"/>
            </a:pPr>
            <a:r>
              <a:rPr lang="en-GB" sz="675">
                <a:ea typeface="+mn-lt"/>
                <a:cs typeface="+mn-lt"/>
              </a:rPr>
              <a:t>People with non-routine working patterns</a:t>
            </a:r>
            <a:endParaRPr lang="en-US" sz="675">
              <a:ea typeface="+mn-lt"/>
              <a:cs typeface="+mn-lt"/>
            </a:endParaRPr>
          </a:p>
          <a:p>
            <a:pPr marL="353616" lvl="1" indent="-96441">
              <a:buFont typeface="Courier New,monospace"/>
              <a:buChar char="o"/>
            </a:pPr>
            <a:endParaRPr lang="en-GB" sz="675">
              <a:ea typeface="+mn-lt"/>
              <a:cs typeface="+mn-lt"/>
            </a:endParaRPr>
          </a:p>
          <a:p>
            <a:pPr marL="417909" indent="-160734">
              <a:buFont typeface="Arial"/>
              <a:buChar char="•"/>
            </a:pPr>
            <a:endParaRPr lang="en-GB" sz="675">
              <a:ea typeface="+mn-lt"/>
              <a:cs typeface="+mn-lt"/>
            </a:endParaRPr>
          </a:p>
          <a:p>
            <a:pPr marL="96441" indent="-96441">
              <a:buFont typeface="Arial"/>
              <a:buChar char="•"/>
            </a:pPr>
            <a:endParaRPr lang="en-GB" sz="675">
              <a:cs typeface="Calibri"/>
            </a:endParaRPr>
          </a:p>
          <a:p>
            <a:endParaRPr lang="en-GB" sz="1013">
              <a:cs typeface="Calibri"/>
            </a:endParaRPr>
          </a:p>
        </p:txBody>
      </p:sp>
      <p:sp>
        <p:nvSpPr>
          <p:cNvPr id="67" name="TextBox 8">
            <a:extLst>
              <a:ext uri="{FF2B5EF4-FFF2-40B4-BE49-F238E27FC236}">
                <a16:creationId xmlns:a16="http://schemas.microsoft.com/office/drawing/2014/main" id="{059257F7-EA2B-85E6-EECC-8697BE89F9F6}"/>
              </a:ext>
            </a:extLst>
          </p:cNvPr>
          <p:cNvSpPr txBox="1"/>
          <p:nvPr/>
        </p:nvSpPr>
        <p:spPr>
          <a:xfrm>
            <a:off x="613275" y="7046007"/>
            <a:ext cx="1425644" cy="207815"/>
          </a:xfrm>
          <a:prstGeom prst="rect">
            <a:avLst/>
          </a:prstGeom>
          <a:noFill/>
        </p:spPr>
        <p:txBody>
          <a:bodyPr wrap="square" lIns="51435" tIns="25718" rIns="51435" bIns="25718"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b="1">
                <a:solidFill>
                  <a:srgbClr val="004380"/>
                </a:solidFill>
              </a:rPr>
              <a:t>Why</a:t>
            </a:r>
            <a:endParaRPr lang="en-US" sz="1013"/>
          </a:p>
        </p:txBody>
      </p:sp>
      <p:sp>
        <p:nvSpPr>
          <p:cNvPr id="69" name="TextBox 9">
            <a:extLst>
              <a:ext uri="{FF2B5EF4-FFF2-40B4-BE49-F238E27FC236}">
                <a16:creationId xmlns:a16="http://schemas.microsoft.com/office/drawing/2014/main" id="{9EEC6127-5BCB-4007-304D-F87D75823103}"/>
              </a:ext>
            </a:extLst>
          </p:cNvPr>
          <p:cNvSpPr txBox="1"/>
          <p:nvPr/>
        </p:nvSpPr>
        <p:spPr>
          <a:xfrm>
            <a:off x="593370" y="6167857"/>
            <a:ext cx="1425644" cy="207815"/>
          </a:xfrm>
          <a:prstGeom prst="rect">
            <a:avLst/>
          </a:prstGeom>
          <a:noFill/>
        </p:spPr>
        <p:txBody>
          <a:bodyPr wrap="square" lIns="51435" tIns="25718" rIns="51435" bIns="25718"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b="1">
                <a:solidFill>
                  <a:srgbClr val="004380"/>
                </a:solidFill>
              </a:rPr>
              <a:t>Idea description</a:t>
            </a:r>
            <a:endParaRPr lang="en-US" sz="1013"/>
          </a:p>
        </p:txBody>
      </p:sp>
      <p:cxnSp>
        <p:nvCxnSpPr>
          <p:cNvPr id="71" name="Straight Connector 70">
            <a:extLst>
              <a:ext uri="{FF2B5EF4-FFF2-40B4-BE49-F238E27FC236}">
                <a16:creationId xmlns:a16="http://schemas.microsoft.com/office/drawing/2014/main" id="{4C994962-F1B6-F2E6-3122-A9DFFD300C1D}"/>
              </a:ext>
            </a:extLst>
          </p:cNvPr>
          <p:cNvCxnSpPr>
            <a:cxnSpLocks/>
          </p:cNvCxnSpPr>
          <p:nvPr/>
        </p:nvCxnSpPr>
        <p:spPr>
          <a:xfrm>
            <a:off x="3412329" y="6325346"/>
            <a:ext cx="0" cy="238552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3" name="Rounded Rectangle 9">
            <a:extLst>
              <a:ext uri="{FF2B5EF4-FFF2-40B4-BE49-F238E27FC236}">
                <a16:creationId xmlns:a16="http://schemas.microsoft.com/office/drawing/2014/main" id="{7DEB4080-308B-39E6-654C-A942E6479009}"/>
              </a:ext>
            </a:extLst>
          </p:cNvPr>
          <p:cNvSpPr/>
          <p:nvPr/>
        </p:nvSpPr>
        <p:spPr>
          <a:xfrm>
            <a:off x="592155" y="5952583"/>
            <a:ext cx="896438" cy="207965"/>
          </a:xfrm>
          <a:prstGeom prst="roundRect">
            <a:avLst/>
          </a:prstGeom>
          <a:solidFill>
            <a:schemeClr val="bg1"/>
          </a:solidFill>
          <a:ln>
            <a:solidFill>
              <a:srgbClr val="004380"/>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13">
                <a:solidFill>
                  <a:srgbClr val="004380"/>
                </a:solidFill>
              </a:rPr>
              <a:t>CONCEPT 1</a:t>
            </a:r>
            <a:endParaRPr lang="en-GB" sz="1013">
              <a:solidFill>
                <a:srgbClr val="004380"/>
              </a:solidFill>
              <a:cs typeface="Calibri"/>
            </a:endParaRPr>
          </a:p>
        </p:txBody>
      </p:sp>
      <p:sp>
        <p:nvSpPr>
          <p:cNvPr id="75" name="TextBox 5">
            <a:extLst>
              <a:ext uri="{FF2B5EF4-FFF2-40B4-BE49-F238E27FC236}">
                <a16:creationId xmlns:a16="http://schemas.microsoft.com/office/drawing/2014/main" id="{BDAC6422-EBEB-77E5-FD0E-B85BB57D225C}"/>
              </a:ext>
            </a:extLst>
          </p:cNvPr>
          <p:cNvSpPr txBox="1"/>
          <p:nvPr/>
        </p:nvSpPr>
        <p:spPr>
          <a:xfrm>
            <a:off x="594072" y="6398907"/>
            <a:ext cx="2586662" cy="623313"/>
          </a:xfrm>
          <a:prstGeom prst="rect">
            <a:avLst/>
          </a:prstGeom>
          <a:noFill/>
        </p:spPr>
        <p:txBody>
          <a:bodyPr wrap="square" lIns="51435" tIns="25718" rIns="51435" bIns="25718"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a:ea typeface="+mn-lt"/>
                <a:cs typeface="+mn-lt"/>
              </a:rPr>
              <a:t>Text invitation to be sent alongside letter invitation, signposting to relevant information and accessible formats. Reminder prompts to be sent 24-72 hours in advance with links to more information, and personalised format links if preferences are known.</a:t>
            </a:r>
            <a:endParaRPr lang="en-US" sz="1013"/>
          </a:p>
          <a:p>
            <a:endParaRPr lang="en-GB" sz="1013">
              <a:cs typeface="Calibri"/>
            </a:endParaRPr>
          </a:p>
        </p:txBody>
      </p:sp>
      <p:sp>
        <p:nvSpPr>
          <p:cNvPr id="77" name="TextBox 76">
            <a:extLst>
              <a:ext uri="{FF2B5EF4-FFF2-40B4-BE49-F238E27FC236}">
                <a16:creationId xmlns:a16="http://schemas.microsoft.com/office/drawing/2014/main" id="{E9BA7ED1-1C17-3177-5EBD-216C2C86C566}"/>
              </a:ext>
            </a:extLst>
          </p:cNvPr>
          <p:cNvSpPr txBox="1"/>
          <p:nvPr/>
        </p:nvSpPr>
        <p:spPr>
          <a:xfrm>
            <a:off x="612982" y="7296829"/>
            <a:ext cx="2710346" cy="1610057"/>
          </a:xfrm>
          <a:prstGeom prst="rect">
            <a:avLst/>
          </a:prstGeom>
          <a:noFill/>
        </p:spPr>
        <p:txBody>
          <a:bodyPr rot="0" spcFirstLastPara="0" vert="horz" wrap="square" lIns="51435" tIns="25718" rIns="51435" bIns="25718"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dirty="0"/>
              <a:t>Text messaging was mentioned as a preferred or additional communication method for greater engagement by people with lived experience in our research. People we spoke also tended to </a:t>
            </a:r>
            <a:r>
              <a:rPr lang="en-US" sz="675" dirty="0" err="1"/>
              <a:t>organise</a:t>
            </a:r>
            <a:r>
              <a:rPr lang="en-US" sz="675" dirty="0"/>
              <a:t> their time from their phone.</a:t>
            </a:r>
          </a:p>
          <a:p>
            <a:endParaRPr lang="en-US" sz="675" dirty="0"/>
          </a:p>
          <a:p>
            <a:r>
              <a:rPr lang="en-US" sz="675" dirty="0"/>
              <a:t>In addition to our user research existing evidence (such as this </a:t>
            </a:r>
            <a:r>
              <a:rPr lang="en-US" sz="675" dirty="0">
                <a:hlinkClick r:id="rId6"/>
              </a:rPr>
              <a:t>rapid review of cancer screening participation interventions</a:t>
            </a:r>
            <a:r>
              <a:rPr lang="en-US" sz="675" dirty="0"/>
              <a:t>) suggest that text message reminders can:</a:t>
            </a:r>
            <a:endParaRPr lang="en-US" sz="675" dirty="0">
              <a:cs typeface="Calibri"/>
            </a:endParaRPr>
          </a:p>
          <a:p>
            <a:endParaRPr lang="en-US" sz="675" dirty="0"/>
          </a:p>
          <a:p>
            <a:pPr marL="160734" indent="-160734">
              <a:buFont typeface="Arial"/>
              <a:buChar char="•"/>
            </a:pPr>
            <a:r>
              <a:rPr lang="en-US" sz="675" dirty="0"/>
              <a:t>be highly cost effective</a:t>
            </a:r>
            <a:endParaRPr lang="en-US" sz="675" dirty="0">
              <a:cs typeface="Calibri" panose="020F0502020204030204"/>
            </a:endParaRPr>
          </a:p>
          <a:p>
            <a:pPr marL="160734" indent="-160734">
              <a:buFont typeface="Arial"/>
              <a:buChar char="•"/>
            </a:pPr>
            <a:r>
              <a:rPr lang="en-US" sz="675" dirty="0"/>
              <a:t>play a significant role in removing barriers to screening, for instance by </a:t>
            </a:r>
            <a:r>
              <a:rPr lang="en-US" sz="675" b="1" dirty="0"/>
              <a:t>preventing people forgetting about an appointment</a:t>
            </a:r>
            <a:r>
              <a:rPr lang="en-US" sz="675" dirty="0"/>
              <a:t>, and can increase uptake among people who want to be screened</a:t>
            </a:r>
            <a:endParaRPr lang="en-US" sz="675" dirty="0">
              <a:cs typeface="Calibri" panose="020F0502020204030204"/>
            </a:endParaRPr>
          </a:p>
          <a:p>
            <a:pPr marL="160734" indent="-160734">
              <a:buFont typeface="Arial"/>
              <a:buChar char="•"/>
            </a:pPr>
            <a:r>
              <a:rPr lang="en-US" sz="675" dirty="0"/>
              <a:t>have an impact on reducing screening inequalities in those unengaged underserved communities</a:t>
            </a:r>
            <a:endParaRPr lang="en-US" sz="675" dirty="0">
              <a:cs typeface="Calibri"/>
            </a:endParaRPr>
          </a:p>
        </p:txBody>
      </p:sp>
      <p:sp>
        <p:nvSpPr>
          <p:cNvPr id="79" name="Rounded Rectangle 8">
            <a:extLst>
              <a:ext uri="{FF2B5EF4-FFF2-40B4-BE49-F238E27FC236}">
                <a16:creationId xmlns:a16="http://schemas.microsoft.com/office/drawing/2014/main" id="{6C8C9AB2-814D-F718-6943-26C58D27D30E}"/>
              </a:ext>
            </a:extLst>
          </p:cNvPr>
          <p:cNvSpPr/>
          <p:nvPr/>
        </p:nvSpPr>
        <p:spPr>
          <a:xfrm>
            <a:off x="4846247" y="7832561"/>
            <a:ext cx="1129334" cy="254691"/>
          </a:xfrm>
          <a:prstGeom prst="roundRect">
            <a:avLst/>
          </a:prstGeom>
          <a:solidFill>
            <a:srgbClr val="5C96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13"/>
              <a:t>Unengaged</a:t>
            </a:r>
            <a:endParaRPr lang="en-US" sz="1013"/>
          </a:p>
        </p:txBody>
      </p:sp>
      <p:sp>
        <p:nvSpPr>
          <p:cNvPr id="81" name="Rounded Rectangle 8">
            <a:extLst>
              <a:ext uri="{FF2B5EF4-FFF2-40B4-BE49-F238E27FC236}">
                <a16:creationId xmlns:a16="http://schemas.microsoft.com/office/drawing/2014/main" id="{BB1E5782-8479-7BB1-50C8-DB32F4181150}"/>
              </a:ext>
            </a:extLst>
          </p:cNvPr>
          <p:cNvSpPr/>
          <p:nvPr/>
        </p:nvSpPr>
        <p:spPr>
          <a:xfrm>
            <a:off x="2225760" y="5629923"/>
            <a:ext cx="1601442" cy="251585"/>
          </a:xfrm>
          <a:prstGeom prst="roundRect">
            <a:avLst/>
          </a:prstGeom>
          <a:solidFill>
            <a:srgbClr val="5C96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13"/>
              <a:t>Text messaging service</a:t>
            </a:r>
            <a:endParaRPr lang="en-US" sz="1013"/>
          </a:p>
        </p:txBody>
      </p:sp>
      <p:sp>
        <p:nvSpPr>
          <p:cNvPr id="83" name="TextBox 82">
            <a:extLst>
              <a:ext uri="{FF2B5EF4-FFF2-40B4-BE49-F238E27FC236}">
                <a16:creationId xmlns:a16="http://schemas.microsoft.com/office/drawing/2014/main" id="{19453795-45EE-D74D-08C7-BC130D0B1D77}"/>
              </a:ext>
            </a:extLst>
          </p:cNvPr>
          <p:cNvSpPr txBox="1"/>
          <p:nvPr/>
        </p:nvSpPr>
        <p:spPr>
          <a:xfrm>
            <a:off x="228775" y="1177764"/>
            <a:ext cx="596326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Segoe UI"/>
              </a:rPr>
              <a:t>An opportunity card is a helpful tool to aid in development and prioritisation. Use the tool overleaf to highlight:</a:t>
            </a:r>
            <a:endParaRPr lang="en-GB" dirty="0">
              <a:cs typeface="Calibri"/>
            </a:endParaRPr>
          </a:p>
          <a:p>
            <a:endParaRPr lang="en-GB" dirty="0">
              <a:cs typeface="Segoe UI"/>
            </a:endParaRPr>
          </a:p>
          <a:p>
            <a:pPr marL="285750" indent="-285750">
              <a:buFont typeface="Arial"/>
              <a:buChar char="•"/>
            </a:pPr>
            <a:r>
              <a:rPr lang="en-GB" dirty="0">
                <a:cs typeface="Segoe UI"/>
              </a:rPr>
              <a:t>Opportunity description</a:t>
            </a:r>
          </a:p>
          <a:p>
            <a:pPr marL="285750" indent="-285750">
              <a:buFont typeface="Arial"/>
              <a:buChar char="•"/>
            </a:pPr>
            <a:r>
              <a:rPr lang="en-GB" dirty="0">
                <a:cs typeface="Segoe UI"/>
              </a:rPr>
              <a:t>Customer quotes</a:t>
            </a:r>
          </a:p>
          <a:p>
            <a:pPr marL="285750" indent="-285750">
              <a:buFont typeface="Arial"/>
              <a:buChar char="•"/>
            </a:pPr>
            <a:r>
              <a:rPr lang="en-GB" dirty="0">
                <a:cs typeface="Segoe UI"/>
              </a:rPr>
              <a:t>What problem is this trying to solve?</a:t>
            </a:r>
          </a:p>
          <a:p>
            <a:pPr marL="285750" indent="-285750">
              <a:buFont typeface="Arial"/>
              <a:buChar char="•"/>
            </a:pPr>
            <a:r>
              <a:rPr lang="en-GB" dirty="0">
                <a:cs typeface="Segoe UI"/>
              </a:rPr>
              <a:t>What are the potential risks?</a:t>
            </a:r>
          </a:p>
          <a:p>
            <a:pPr marL="285750" indent="-285750">
              <a:buFont typeface="Arial"/>
              <a:buChar char="•"/>
            </a:pPr>
            <a:r>
              <a:rPr lang="en-GB" dirty="0">
                <a:cs typeface="Segoe UI"/>
              </a:rPr>
              <a:t>How will this opportunity add value?</a:t>
            </a:r>
          </a:p>
          <a:p>
            <a:pPr marL="285750" indent="-285750">
              <a:buFont typeface="Arial"/>
              <a:buChar char="•"/>
            </a:pPr>
            <a:r>
              <a:rPr lang="en-GB" dirty="0">
                <a:cs typeface="Segoe UI"/>
              </a:rPr>
              <a:t>What capabilities will be required?</a:t>
            </a:r>
          </a:p>
          <a:p>
            <a:pPr marL="285750" indent="-285750">
              <a:buFont typeface="Arial"/>
              <a:buChar char="•"/>
            </a:pPr>
            <a:r>
              <a:rPr lang="en-GB" dirty="0">
                <a:cs typeface="Segoe UI"/>
              </a:rPr>
              <a:t>How can the service respond to changing needs?</a:t>
            </a:r>
          </a:p>
          <a:p>
            <a:pPr marL="285750" indent="-285750">
              <a:buFont typeface="Arial"/>
              <a:buChar char="•"/>
            </a:pPr>
            <a:r>
              <a:rPr lang="en-GB" dirty="0">
                <a:cs typeface="Segoe UI"/>
              </a:rPr>
              <a:t>Implementation: Key enablers</a:t>
            </a:r>
          </a:p>
          <a:p>
            <a:r>
              <a:rPr lang="en-GB" dirty="0">
                <a:cs typeface="Segoe UI"/>
              </a:rPr>
              <a:t>​</a:t>
            </a:r>
          </a:p>
          <a:p>
            <a:endParaRPr lang="en-GB" dirty="0">
              <a:cs typeface="Segoe UI"/>
            </a:endParaRPr>
          </a:p>
        </p:txBody>
      </p:sp>
      <p:sp>
        <p:nvSpPr>
          <p:cNvPr id="5" name="TextBox 4">
            <a:extLst>
              <a:ext uri="{FF2B5EF4-FFF2-40B4-BE49-F238E27FC236}">
                <a16:creationId xmlns:a16="http://schemas.microsoft.com/office/drawing/2014/main" id="{ABF7085F-20F9-E4B2-CC3C-99CC0854CC61}"/>
              </a:ext>
            </a:extLst>
          </p:cNvPr>
          <p:cNvSpPr txBox="1"/>
          <p:nvPr/>
        </p:nvSpPr>
        <p:spPr>
          <a:xfrm>
            <a:off x="435077" y="50439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Calibri"/>
              </a:rPr>
              <a:t>Example:</a:t>
            </a:r>
          </a:p>
        </p:txBody>
      </p:sp>
      <p:sp>
        <p:nvSpPr>
          <p:cNvPr id="8" name="Google Shape;501;gac930e48ce_0_499">
            <a:extLst>
              <a:ext uri="{FF2B5EF4-FFF2-40B4-BE49-F238E27FC236}">
                <a16:creationId xmlns:a16="http://schemas.microsoft.com/office/drawing/2014/main" id="{55537DEE-8068-CB9A-F3DA-3A8890C55195}"/>
              </a:ext>
            </a:extLst>
          </p:cNvPr>
          <p:cNvSpPr/>
          <p:nvPr/>
        </p:nvSpPr>
        <p:spPr>
          <a:xfrm>
            <a:off x="4709286" y="8279006"/>
            <a:ext cx="1316315" cy="144084"/>
          </a:xfrm>
          <a:prstGeom prst="rect">
            <a:avLst/>
          </a:prstGeom>
          <a:solidFill>
            <a:srgbClr val="5E9380"/>
          </a:solidFill>
          <a:ln>
            <a:noFill/>
          </a:ln>
        </p:spPr>
        <p:txBody>
          <a:bodyPr spcFirstLastPara="1" wrap="square" lIns="0" tIns="0" rIns="0" bIns="0" anchor="t" anchorCtr="0">
            <a:noAutofit/>
          </a:bodyPr>
          <a:lstStyle/>
          <a:p>
            <a:pPr>
              <a:buSzPts val="1100"/>
            </a:pPr>
            <a:r>
              <a:rPr lang="en-GB" sz="900" b="1" dirty="0">
                <a:solidFill>
                  <a:schemeClr val="bg1"/>
                </a:solidFill>
              </a:rPr>
              <a:t>  Customer quote</a:t>
            </a:r>
            <a:endParaRPr lang="en-US" sz="900" dirty="0">
              <a:solidFill>
                <a:schemeClr val="bg1"/>
              </a:solidFill>
              <a:cs typeface="Calibri"/>
            </a:endParaRPr>
          </a:p>
        </p:txBody>
      </p:sp>
      <p:sp>
        <p:nvSpPr>
          <p:cNvPr id="10" name="TextBox 9">
            <a:extLst>
              <a:ext uri="{FF2B5EF4-FFF2-40B4-BE49-F238E27FC236}">
                <a16:creationId xmlns:a16="http://schemas.microsoft.com/office/drawing/2014/main" id="{F12029FF-E546-9A39-3206-BF3E4DE4797B}"/>
              </a:ext>
            </a:extLst>
          </p:cNvPr>
          <p:cNvSpPr txBox="1"/>
          <p:nvPr/>
        </p:nvSpPr>
        <p:spPr>
          <a:xfrm>
            <a:off x="4523882" y="8416292"/>
            <a:ext cx="1890436" cy="646331"/>
          </a:xfrm>
          <a:prstGeom prst="rect">
            <a:avLst/>
          </a:prstGeom>
          <a:noFill/>
        </p:spPr>
        <p:txBody>
          <a:bodyPr wrap="square">
            <a:spAutoFit/>
          </a:bodyPr>
          <a:lstStyle/>
          <a:p>
            <a:r>
              <a:rPr lang="en-GB" sz="900" i="1" dirty="0">
                <a:solidFill>
                  <a:srgbClr val="005493"/>
                </a:solidFill>
                <a:ea typeface="+mn-lt"/>
                <a:cs typeface="+mn-lt"/>
              </a:rPr>
              <a:t>"When you get a text through it connects with being important. And if you can then go onto a link that alerts you to the importance of it."</a:t>
            </a:r>
            <a:endParaRPr lang="en-GB" sz="900" dirty="0"/>
          </a:p>
        </p:txBody>
      </p:sp>
    </p:spTree>
    <p:extLst>
      <p:ext uri="{BB962C8B-B14F-4D97-AF65-F5344CB8AC3E}">
        <p14:creationId xmlns:p14="http://schemas.microsoft.com/office/powerpoint/2010/main" val="2486854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2" name="Group 1">
            <a:extLst>
              <a:ext uri="{FF2B5EF4-FFF2-40B4-BE49-F238E27FC236}">
                <a16:creationId xmlns:a16="http://schemas.microsoft.com/office/drawing/2014/main" id="{8E4DCDB4-A2F8-61EA-0F9D-9BFDA844F364}"/>
              </a:ext>
            </a:extLst>
          </p:cNvPr>
          <p:cNvGrpSpPr/>
          <p:nvPr/>
        </p:nvGrpSpPr>
        <p:grpSpPr>
          <a:xfrm rot="-5400000">
            <a:off x="-1022109" y="2186495"/>
            <a:ext cx="8780906" cy="5627314"/>
            <a:chOff x="137969" y="3115580"/>
            <a:chExt cx="6550455" cy="3743509"/>
          </a:xfrm>
        </p:grpSpPr>
        <p:sp>
          <p:nvSpPr>
            <p:cNvPr id="499" name="Google Shape;499;gac930e48ce_0_499"/>
            <p:cNvSpPr/>
            <p:nvPr/>
          </p:nvSpPr>
          <p:spPr>
            <a:xfrm>
              <a:off x="1006482" y="3224016"/>
              <a:ext cx="4383956" cy="311681"/>
            </a:xfrm>
            <a:prstGeom prst="rect">
              <a:avLst/>
            </a:prstGeom>
            <a:noFill/>
            <a:ln>
              <a:noFill/>
            </a:ln>
          </p:spPr>
          <p:txBody>
            <a:bodyPr spcFirstLastPara="1" wrap="square" lIns="51427" tIns="25706" rIns="51427" bIns="25706" anchor="t" anchorCtr="0">
              <a:noAutofit/>
            </a:bodyPr>
            <a:lstStyle/>
            <a:p>
              <a:r>
                <a:rPr lang="en-GB" sz="1688">
                  <a:solidFill>
                    <a:srgbClr val="002060"/>
                  </a:solidFill>
                </a:rPr>
                <a:t>Opportunity card</a:t>
              </a:r>
              <a:endParaRPr lang="en-US" sz="790"/>
            </a:p>
            <a:p>
              <a:pPr>
                <a:buSzPts val="3000"/>
              </a:pPr>
              <a:endParaRPr lang="en-GB" sz="1688">
                <a:solidFill>
                  <a:srgbClr val="002060"/>
                </a:solidFill>
                <a:latin typeface="Arial"/>
                <a:ea typeface="Arial"/>
                <a:cs typeface="Arial"/>
              </a:endParaRPr>
            </a:p>
          </p:txBody>
        </p:sp>
        <p:sp>
          <p:nvSpPr>
            <p:cNvPr id="500" name="Google Shape;500;gac930e48ce_0_499"/>
            <p:cNvSpPr/>
            <p:nvPr/>
          </p:nvSpPr>
          <p:spPr>
            <a:xfrm>
              <a:off x="1008085" y="3695306"/>
              <a:ext cx="3043575" cy="589613"/>
            </a:xfrm>
            <a:prstGeom prst="rect">
              <a:avLst/>
            </a:prstGeom>
            <a:noFill/>
            <a:ln w="9525" cap="flat" cmpd="sng">
              <a:solidFill>
                <a:srgbClr val="002060"/>
              </a:solidFill>
              <a:prstDash val="solid"/>
              <a:round/>
              <a:headEnd type="none" w="sm" len="sm"/>
              <a:tailEnd type="none" w="sm" len="sm"/>
            </a:ln>
          </p:spPr>
          <p:txBody>
            <a:bodyPr spcFirstLastPara="1" wrap="square" lIns="46730" tIns="74756" rIns="51427" bIns="25706" anchor="t" anchorCtr="0">
              <a:noAutofit/>
            </a:bodyPr>
            <a:lstStyle/>
            <a:p>
              <a:pPr>
                <a:buSzPts val="900"/>
              </a:pPr>
              <a:endParaRPr lang="en-GB" sz="506" b="1">
                <a:solidFill>
                  <a:srgbClr val="002060"/>
                </a:solidFill>
              </a:endParaRPr>
            </a:p>
          </p:txBody>
        </p:sp>
        <p:sp>
          <p:nvSpPr>
            <p:cNvPr id="501" name="Google Shape;501;gac930e48ce_0_499"/>
            <p:cNvSpPr/>
            <p:nvPr/>
          </p:nvSpPr>
          <p:spPr>
            <a:xfrm>
              <a:off x="1058304" y="3639377"/>
              <a:ext cx="981956" cy="95850"/>
            </a:xfrm>
            <a:prstGeom prst="rect">
              <a:avLst/>
            </a:prstGeom>
            <a:solidFill>
              <a:schemeClr val="lt1"/>
            </a:solidFill>
            <a:ln>
              <a:noFill/>
            </a:ln>
          </p:spPr>
          <p:txBody>
            <a:bodyPr spcFirstLastPara="1" wrap="square" lIns="0" tIns="0" rIns="0" bIns="0" anchor="t" anchorCtr="0">
              <a:noAutofit/>
            </a:bodyPr>
            <a:lstStyle/>
            <a:p>
              <a:pPr>
                <a:buClr>
                  <a:srgbClr val="000000"/>
                </a:buClr>
                <a:buSzPts val="1100"/>
              </a:pPr>
              <a:r>
                <a:rPr lang="en-GB" sz="900" b="1">
                  <a:solidFill>
                    <a:srgbClr val="002060"/>
                  </a:solidFill>
                  <a:latin typeface="Calibri"/>
                  <a:ea typeface="Arial"/>
                  <a:cs typeface="Arial"/>
                  <a:sym typeface="Arial"/>
                </a:rPr>
                <a:t>Opportunity description</a:t>
              </a:r>
              <a:endParaRPr lang="en-US" sz="900">
                <a:solidFill>
                  <a:srgbClr val="000000"/>
                </a:solidFill>
                <a:latin typeface="Calibri"/>
                <a:ea typeface="Arial"/>
                <a:cs typeface="Arial"/>
              </a:endParaRPr>
            </a:p>
          </p:txBody>
        </p:sp>
        <p:sp>
          <p:nvSpPr>
            <p:cNvPr id="502" name="Google Shape;502;gac930e48ce_0_499"/>
            <p:cNvSpPr/>
            <p:nvPr/>
          </p:nvSpPr>
          <p:spPr>
            <a:xfrm>
              <a:off x="3550514" y="4997888"/>
              <a:ext cx="2324025" cy="855394"/>
            </a:xfrm>
            <a:prstGeom prst="rect">
              <a:avLst/>
            </a:prstGeom>
            <a:noFill/>
            <a:ln w="9525" cap="flat" cmpd="sng">
              <a:solidFill>
                <a:srgbClr val="002060"/>
              </a:solidFill>
              <a:prstDash val="solid"/>
              <a:round/>
              <a:headEnd type="none" w="sm" len="sm"/>
              <a:tailEnd type="none" w="sm" len="sm"/>
            </a:ln>
          </p:spPr>
          <p:txBody>
            <a:bodyPr spcFirstLastPara="1" wrap="square" lIns="46730" tIns="74756" rIns="51427" bIns="25706" anchor="t" anchorCtr="0">
              <a:noAutofit/>
            </a:bodyPr>
            <a:lstStyle/>
            <a:p>
              <a:endParaRPr lang="en-GB" sz="478">
                <a:solidFill>
                  <a:srgbClr val="002060"/>
                </a:solidFill>
                <a:cs typeface="Calibri"/>
              </a:endParaRPr>
            </a:p>
          </p:txBody>
        </p:sp>
        <p:sp>
          <p:nvSpPr>
            <p:cNvPr id="503" name="Google Shape;503;gac930e48ce_0_499"/>
            <p:cNvSpPr/>
            <p:nvPr/>
          </p:nvSpPr>
          <p:spPr>
            <a:xfrm>
              <a:off x="3581253" y="4949456"/>
              <a:ext cx="1549463" cy="95850"/>
            </a:xfrm>
            <a:prstGeom prst="rect">
              <a:avLst/>
            </a:prstGeom>
            <a:solidFill>
              <a:schemeClr val="lt1"/>
            </a:solidFill>
            <a:ln>
              <a:noFill/>
            </a:ln>
          </p:spPr>
          <p:txBody>
            <a:bodyPr spcFirstLastPara="1" wrap="square" lIns="0" tIns="0" rIns="0" bIns="0" anchor="t" anchorCtr="0">
              <a:noAutofit/>
            </a:bodyPr>
            <a:lstStyle/>
            <a:p>
              <a:r>
                <a:rPr lang="en-GB" sz="900" b="1">
                  <a:solidFill>
                    <a:srgbClr val="002060"/>
                  </a:solidFill>
                </a:rPr>
                <a:t>What capabilities will be required? </a:t>
              </a:r>
              <a:endParaRPr lang="en-US" sz="900">
                <a:cs typeface="Calibri"/>
              </a:endParaRPr>
            </a:p>
          </p:txBody>
        </p:sp>
        <p:sp>
          <p:nvSpPr>
            <p:cNvPr id="504" name="Google Shape;504;gac930e48ce_0_499"/>
            <p:cNvSpPr/>
            <p:nvPr/>
          </p:nvSpPr>
          <p:spPr>
            <a:xfrm>
              <a:off x="1519636" y="5889048"/>
              <a:ext cx="622856" cy="563794"/>
            </a:xfrm>
            <a:prstGeom prst="rect">
              <a:avLst/>
            </a:prstGeom>
            <a:solidFill>
              <a:schemeClr val="lt1"/>
            </a:solidFill>
            <a:ln>
              <a:noFill/>
            </a:ln>
          </p:spPr>
          <p:txBody>
            <a:bodyPr spcFirstLastPara="1" wrap="square" lIns="0" tIns="0" rIns="0" bIns="0" anchor="t" anchorCtr="0">
              <a:noAutofit/>
            </a:bodyPr>
            <a:lstStyle/>
            <a:p>
              <a:pPr>
                <a:buClr>
                  <a:srgbClr val="000000"/>
                </a:buClr>
                <a:buSzPts val="1400"/>
              </a:pPr>
              <a:endParaRPr sz="788">
                <a:solidFill>
                  <a:srgbClr val="000000"/>
                </a:solidFill>
                <a:latin typeface="Arial"/>
                <a:ea typeface="Arial"/>
                <a:cs typeface="Arial"/>
                <a:sym typeface="Arial"/>
              </a:endParaRPr>
            </a:p>
          </p:txBody>
        </p:sp>
        <p:sp>
          <p:nvSpPr>
            <p:cNvPr id="505" name="Google Shape;505;gac930e48ce_0_499"/>
            <p:cNvSpPr/>
            <p:nvPr/>
          </p:nvSpPr>
          <p:spPr>
            <a:xfrm>
              <a:off x="3550514" y="5940245"/>
              <a:ext cx="2321325" cy="918844"/>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46730" tIns="74756" rIns="51427" bIns="25706" anchor="t" anchorCtr="0">
              <a:noAutofit/>
            </a:bodyPr>
            <a:lstStyle/>
            <a:p>
              <a:endParaRPr lang="en-GB" sz="506">
                <a:solidFill>
                  <a:srgbClr val="002060"/>
                </a:solidFill>
              </a:endParaRPr>
            </a:p>
          </p:txBody>
        </p:sp>
        <p:sp>
          <p:nvSpPr>
            <p:cNvPr id="506" name="Google Shape;506;gac930e48ce_0_499"/>
            <p:cNvSpPr/>
            <p:nvPr/>
          </p:nvSpPr>
          <p:spPr>
            <a:xfrm>
              <a:off x="3591001" y="5895248"/>
              <a:ext cx="1890701" cy="95175"/>
            </a:xfrm>
            <a:prstGeom prst="rect">
              <a:avLst/>
            </a:prstGeom>
            <a:solidFill>
              <a:schemeClr val="lt1"/>
            </a:solidFill>
            <a:ln>
              <a:noFill/>
            </a:ln>
          </p:spPr>
          <p:txBody>
            <a:bodyPr spcFirstLastPara="1" wrap="square" lIns="0" tIns="0" rIns="0" bIns="0" anchor="t" anchorCtr="0">
              <a:noAutofit/>
            </a:bodyPr>
            <a:lstStyle/>
            <a:p>
              <a:r>
                <a:rPr lang="en-GB" sz="900" b="1">
                  <a:solidFill>
                    <a:srgbClr val="002060"/>
                  </a:solidFill>
                </a:rPr>
                <a:t>How can </a:t>
              </a:r>
              <a:r>
                <a:rPr lang="en-GB" sz="900" b="1">
                  <a:solidFill>
                    <a:srgbClr val="002060"/>
                  </a:solidFill>
                  <a:sym typeface="Arial"/>
                </a:rPr>
                <a:t>the </a:t>
              </a:r>
              <a:r>
                <a:rPr lang="en-GB" sz="900" b="1">
                  <a:solidFill>
                    <a:srgbClr val="002060"/>
                  </a:solidFill>
                </a:rPr>
                <a:t>service respond to changing needs</a:t>
              </a:r>
              <a:r>
                <a:rPr lang="en-GB" sz="900" b="1">
                  <a:solidFill>
                    <a:srgbClr val="002060"/>
                  </a:solidFill>
                  <a:latin typeface="Arial"/>
                  <a:ea typeface="Arial"/>
                  <a:cs typeface="Arial"/>
                  <a:sym typeface="Arial"/>
                </a:rPr>
                <a:t>?</a:t>
              </a:r>
              <a:endParaRPr lang="en-US" sz="900">
                <a:solidFill>
                  <a:srgbClr val="002060"/>
                </a:solidFill>
                <a:cs typeface="Calibri"/>
              </a:endParaRPr>
            </a:p>
            <a:p>
              <a:pPr>
                <a:buSzPts val="1100"/>
              </a:pPr>
              <a:endParaRPr lang="en-GB" sz="619" b="1">
                <a:solidFill>
                  <a:srgbClr val="002060"/>
                </a:solidFill>
                <a:latin typeface="Arial"/>
                <a:ea typeface="Arial"/>
                <a:cs typeface="Arial"/>
              </a:endParaRPr>
            </a:p>
          </p:txBody>
        </p:sp>
        <p:sp>
          <p:nvSpPr>
            <p:cNvPr id="507" name="Google Shape;507;gac930e48ce_0_499"/>
            <p:cNvSpPr/>
            <p:nvPr/>
          </p:nvSpPr>
          <p:spPr>
            <a:xfrm>
              <a:off x="1008080" y="4381740"/>
              <a:ext cx="2545793" cy="527331"/>
            </a:xfrm>
            <a:prstGeom prst="rect">
              <a:avLst/>
            </a:prstGeom>
            <a:noFill/>
            <a:ln w="9525" cap="flat" cmpd="sng">
              <a:solidFill>
                <a:srgbClr val="002060"/>
              </a:solidFill>
              <a:prstDash val="solid"/>
              <a:round/>
              <a:headEnd type="none" w="sm" len="sm"/>
              <a:tailEnd type="none" w="sm" len="sm"/>
            </a:ln>
          </p:spPr>
          <p:txBody>
            <a:bodyPr spcFirstLastPara="1" wrap="square" lIns="46730" tIns="74756" rIns="51427" bIns="25706" anchor="t" anchorCtr="0">
              <a:noAutofit/>
            </a:bodyPr>
            <a:lstStyle/>
            <a:p>
              <a:endParaRPr lang="en-GB" sz="506">
                <a:solidFill>
                  <a:srgbClr val="002060"/>
                </a:solidFill>
              </a:endParaRPr>
            </a:p>
          </p:txBody>
        </p:sp>
        <p:sp>
          <p:nvSpPr>
            <p:cNvPr id="508" name="Google Shape;508;gac930e48ce_0_499"/>
            <p:cNvSpPr/>
            <p:nvPr/>
          </p:nvSpPr>
          <p:spPr>
            <a:xfrm>
              <a:off x="1058303" y="4333800"/>
              <a:ext cx="1445175" cy="95850"/>
            </a:xfrm>
            <a:prstGeom prst="rect">
              <a:avLst/>
            </a:prstGeom>
            <a:solidFill>
              <a:schemeClr val="lt1"/>
            </a:solidFill>
            <a:ln>
              <a:noFill/>
            </a:ln>
          </p:spPr>
          <p:txBody>
            <a:bodyPr spcFirstLastPara="1" wrap="square" lIns="0" tIns="0" rIns="0" bIns="0" anchor="t" anchorCtr="0">
              <a:noAutofit/>
            </a:bodyPr>
            <a:lstStyle/>
            <a:p>
              <a:pPr>
                <a:buClr>
                  <a:srgbClr val="000000"/>
                </a:buClr>
                <a:buSzPts val="1100"/>
              </a:pPr>
              <a:r>
                <a:rPr lang="en-GB" sz="900" b="1">
                  <a:solidFill>
                    <a:srgbClr val="002060"/>
                  </a:solidFill>
                  <a:latin typeface="Calibri"/>
                  <a:ea typeface="Arial"/>
                  <a:cs typeface="Arial"/>
                  <a:sym typeface="Arial"/>
                </a:rPr>
                <a:t>What problem is this trying to solve?</a:t>
              </a:r>
              <a:endParaRPr lang="en-US" sz="900">
                <a:solidFill>
                  <a:srgbClr val="000000"/>
                </a:solidFill>
                <a:latin typeface="Calibri"/>
                <a:ea typeface="Arial"/>
                <a:cs typeface="Arial"/>
              </a:endParaRPr>
            </a:p>
          </p:txBody>
        </p:sp>
        <p:sp>
          <p:nvSpPr>
            <p:cNvPr id="509" name="Google Shape;509;gac930e48ce_0_499"/>
            <p:cNvSpPr/>
            <p:nvPr/>
          </p:nvSpPr>
          <p:spPr>
            <a:xfrm>
              <a:off x="1008078" y="4998015"/>
              <a:ext cx="2491931" cy="855394"/>
            </a:xfrm>
            <a:prstGeom prst="rect">
              <a:avLst/>
            </a:prstGeom>
            <a:noFill/>
            <a:ln w="9525" cap="flat" cmpd="sng">
              <a:solidFill>
                <a:srgbClr val="002060"/>
              </a:solidFill>
              <a:prstDash val="solid"/>
              <a:round/>
              <a:headEnd type="none" w="sm" len="sm"/>
              <a:tailEnd type="none" w="sm" len="sm"/>
            </a:ln>
          </p:spPr>
          <p:txBody>
            <a:bodyPr spcFirstLastPara="1" wrap="square" lIns="46730" tIns="74756" rIns="51427" bIns="25706" anchor="t" anchorCtr="0">
              <a:noAutofit/>
            </a:bodyPr>
            <a:lstStyle/>
            <a:p>
              <a:pPr marL="20003">
                <a:buClr>
                  <a:srgbClr val="002060"/>
                </a:buClr>
                <a:buSzPts val="850"/>
              </a:pPr>
              <a:endParaRPr lang="en-GB" sz="506">
                <a:solidFill>
                  <a:srgbClr val="002060"/>
                </a:solidFill>
                <a:cs typeface="Calibri"/>
              </a:endParaRPr>
            </a:p>
            <a:p>
              <a:pPr marL="20003">
                <a:buClr>
                  <a:srgbClr val="002060"/>
                </a:buClr>
                <a:buSzPts val="850"/>
              </a:pPr>
              <a:endParaRPr lang="en-GB" sz="506">
                <a:solidFill>
                  <a:srgbClr val="002060"/>
                </a:solidFill>
                <a:cs typeface="Calibri"/>
              </a:endParaRPr>
            </a:p>
            <a:p>
              <a:pPr marL="100727" indent="-80367">
                <a:buClr>
                  <a:srgbClr val="002060"/>
                </a:buClr>
                <a:buSzPts val="850"/>
                <a:buFont typeface="Arial"/>
                <a:buChar char="●"/>
              </a:pPr>
              <a:endParaRPr lang="en-GB" sz="506">
                <a:solidFill>
                  <a:srgbClr val="002060"/>
                </a:solidFill>
                <a:cs typeface="Calibri"/>
              </a:endParaRPr>
            </a:p>
            <a:p>
              <a:pPr marL="100727" indent="-80367">
                <a:buClr>
                  <a:srgbClr val="002060"/>
                </a:buClr>
                <a:buSzPts val="850"/>
                <a:buFont typeface="Arial"/>
                <a:buChar char="●"/>
              </a:pPr>
              <a:endParaRPr lang="en-GB" sz="506">
                <a:solidFill>
                  <a:srgbClr val="002060"/>
                </a:solidFill>
                <a:cs typeface="Calibri"/>
              </a:endParaRPr>
            </a:p>
          </p:txBody>
        </p:sp>
        <p:sp>
          <p:nvSpPr>
            <p:cNvPr id="510" name="Google Shape;510;gac930e48ce_0_499"/>
            <p:cNvSpPr/>
            <p:nvPr/>
          </p:nvSpPr>
          <p:spPr>
            <a:xfrm>
              <a:off x="1058303" y="4956179"/>
              <a:ext cx="1710113" cy="95175"/>
            </a:xfrm>
            <a:prstGeom prst="rect">
              <a:avLst/>
            </a:prstGeom>
            <a:solidFill>
              <a:schemeClr val="lt1"/>
            </a:solidFill>
            <a:ln>
              <a:noFill/>
            </a:ln>
          </p:spPr>
          <p:txBody>
            <a:bodyPr spcFirstLastPara="1" wrap="square" lIns="0" tIns="0" rIns="0" bIns="0" anchor="t" anchorCtr="0">
              <a:noAutofit/>
            </a:bodyPr>
            <a:lstStyle/>
            <a:p>
              <a:pPr>
                <a:buSzPts val="1100"/>
              </a:pPr>
              <a:r>
                <a:rPr lang="en-GB" sz="900" b="1">
                  <a:solidFill>
                    <a:srgbClr val="002060"/>
                  </a:solidFill>
                  <a:latin typeface="Calibri"/>
                  <a:ea typeface="Arial"/>
                  <a:cs typeface="Arial"/>
                  <a:sym typeface="Arial"/>
                </a:rPr>
                <a:t>How will this opportunity </a:t>
              </a:r>
              <a:r>
                <a:rPr lang="en-GB" sz="900" b="1">
                  <a:solidFill>
                    <a:srgbClr val="002060"/>
                  </a:solidFill>
                </a:rPr>
                <a:t>add value</a:t>
              </a:r>
              <a:r>
                <a:rPr lang="en-GB" sz="900" b="1">
                  <a:solidFill>
                    <a:srgbClr val="002060"/>
                  </a:solidFill>
                  <a:latin typeface="Calibri"/>
                  <a:ea typeface="Arial"/>
                  <a:cs typeface="Arial"/>
                  <a:sym typeface="Arial"/>
                </a:rPr>
                <a:t>?</a:t>
              </a:r>
              <a:endParaRPr lang="en-US" sz="900">
                <a:solidFill>
                  <a:srgbClr val="000000"/>
                </a:solidFill>
                <a:latin typeface="Calibri"/>
                <a:ea typeface="Arial"/>
                <a:cs typeface="Arial"/>
              </a:endParaRPr>
            </a:p>
          </p:txBody>
        </p:sp>
        <p:sp>
          <p:nvSpPr>
            <p:cNvPr id="511" name="Google Shape;511;gac930e48ce_0_499"/>
            <p:cNvSpPr/>
            <p:nvPr/>
          </p:nvSpPr>
          <p:spPr>
            <a:xfrm>
              <a:off x="1008080" y="5942791"/>
              <a:ext cx="2483844" cy="910757"/>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46730" tIns="74756" rIns="51427" bIns="25706" anchor="t" anchorCtr="0">
              <a:noAutofit/>
            </a:bodyPr>
            <a:lstStyle/>
            <a:p>
              <a:pPr marL="96083" indent="-96083">
                <a:buChar char="•"/>
              </a:pPr>
              <a:endParaRPr lang="en-GB" sz="506">
                <a:solidFill>
                  <a:srgbClr val="002060"/>
                </a:solidFill>
                <a:cs typeface="Calibri"/>
              </a:endParaRPr>
            </a:p>
            <a:p>
              <a:endParaRPr lang="en-GB" sz="506">
                <a:solidFill>
                  <a:srgbClr val="002060"/>
                </a:solidFill>
              </a:endParaRPr>
            </a:p>
            <a:p>
              <a:endParaRPr lang="en-GB" sz="506">
                <a:solidFill>
                  <a:srgbClr val="002060"/>
                </a:solidFill>
              </a:endParaRPr>
            </a:p>
            <a:p>
              <a:pPr marL="20003">
                <a:buSzPts val="850"/>
              </a:pPr>
              <a:endParaRPr lang="en-GB" sz="479">
                <a:solidFill>
                  <a:srgbClr val="002060"/>
                </a:solidFill>
                <a:cs typeface="Calibri" panose="020F0502020204030204"/>
              </a:endParaRPr>
            </a:p>
          </p:txBody>
        </p:sp>
        <p:sp>
          <p:nvSpPr>
            <p:cNvPr id="512" name="Google Shape;512;gac930e48ce_0_499"/>
            <p:cNvSpPr/>
            <p:nvPr/>
          </p:nvSpPr>
          <p:spPr>
            <a:xfrm>
              <a:off x="1058304" y="5897595"/>
              <a:ext cx="1835831" cy="95175"/>
            </a:xfrm>
            <a:prstGeom prst="rect">
              <a:avLst/>
            </a:prstGeom>
            <a:solidFill>
              <a:schemeClr val="lt1"/>
            </a:solidFill>
            <a:ln>
              <a:noFill/>
            </a:ln>
          </p:spPr>
          <p:txBody>
            <a:bodyPr spcFirstLastPara="1" wrap="square" lIns="0" tIns="0" rIns="0" bIns="0" anchor="t" anchorCtr="0">
              <a:noAutofit/>
            </a:bodyPr>
            <a:lstStyle/>
            <a:p>
              <a:pPr>
                <a:buSzPts val="1100"/>
              </a:pPr>
              <a:r>
                <a:rPr lang="en-GB" sz="900" b="1">
                  <a:solidFill>
                    <a:srgbClr val="002060"/>
                  </a:solidFill>
                  <a:latin typeface="Arial"/>
                  <a:ea typeface="Arial"/>
                  <a:cs typeface="Arial"/>
                  <a:sym typeface="Arial"/>
                </a:rPr>
                <a:t>Implementation: </a:t>
              </a:r>
              <a:r>
                <a:rPr lang="en-GB" sz="900" b="1">
                  <a:solidFill>
                    <a:srgbClr val="002060"/>
                  </a:solidFill>
                </a:rPr>
                <a:t>Key enablers </a:t>
              </a:r>
              <a:endParaRPr lang="en-GB" sz="900">
                <a:solidFill>
                  <a:srgbClr val="000000"/>
                </a:solidFill>
                <a:latin typeface="Arial"/>
                <a:ea typeface="Arial"/>
                <a:cs typeface="Arial"/>
              </a:endParaRPr>
            </a:p>
          </p:txBody>
        </p:sp>
        <p:sp>
          <p:nvSpPr>
            <p:cNvPr id="513" name="Google Shape;513;gac930e48ce_0_499"/>
            <p:cNvSpPr/>
            <p:nvPr/>
          </p:nvSpPr>
          <p:spPr>
            <a:xfrm>
              <a:off x="4108992" y="3695222"/>
              <a:ext cx="1762763" cy="589613"/>
            </a:xfrm>
            <a:prstGeom prst="rect">
              <a:avLst/>
            </a:prstGeom>
            <a:noFill/>
            <a:ln w="9525" cap="flat" cmpd="sng">
              <a:solidFill>
                <a:srgbClr val="002060"/>
              </a:solidFill>
              <a:prstDash val="solid"/>
              <a:round/>
              <a:headEnd type="none" w="sm" len="sm"/>
              <a:tailEnd type="none" w="sm" len="sm"/>
            </a:ln>
          </p:spPr>
          <p:txBody>
            <a:bodyPr spcFirstLastPara="1" wrap="square" lIns="46730" tIns="74756" rIns="51427" bIns="25706" anchor="t" anchorCtr="0">
              <a:noAutofit/>
            </a:bodyPr>
            <a:lstStyle/>
            <a:p>
              <a:pPr>
                <a:buClr>
                  <a:srgbClr val="000000"/>
                </a:buClr>
                <a:buSzPts val="900"/>
              </a:pPr>
              <a:endParaRPr sz="506">
                <a:solidFill>
                  <a:srgbClr val="000000"/>
                </a:solidFill>
                <a:latin typeface="Arial"/>
                <a:ea typeface="Arial"/>
                <a:cs typeface="Arial"/>
                <a:sym typeface="Arial"/>
              </a:endParaRPr>
            </a:p>
          </p:txBody>
        </p:sp>
        <p:sp>
          <p:nvSpPr>
            <p:cNvPr id="40" name="Google Shape;502;gac930e48ce_0_499">
              <a:extLst>
                <a:ext uri="{FF2B5EF4-FFF2-40B4-BE49-F238E27FC236}">
                  <a16:creationId xmlns:a16="http://schemas.microsoft.com/office/drawing/2014/main" id="{796FA3C4-1658-41D7-8392-EDA905190145}"/>
                </a:ext>
              </a:extLst>
            </p:cNvPr>
            <p:cNvSpPr/>
            <p:nvPr/>
          </p:nvSpPr>
          <p:spPr>
            <a:xfrm>
              <a:off x="3550514" y="4382561"/>
              <a:ext cx="2324025" cy="524065"/>
            </a:xfrm>
            <a:prstGeom prst="rect">
              <a:avLst/>
            </a:prstGeom>
            <a:noFill/>
            <a:ln w="9525" cap="flat" cmpd="sng">
              <a:solidFill>
                <a:srgbClr val="002060"/>
              </a:solidFill>
              <a:prstDash val="solid"/>
              <a:round/>
              <a:headEnd type="none" w="sm" len="sm"/>
              <a:tailEnd type="none" w="sm" len="sm"/>
            </a:ln>
          </p:spPr>
          <p:txBody>
            <a:bodyPr spcFirstLastPara="1" wrap="square" lIns="46730" tIns="74756" rIns="51427" bIns="25706" anchor="t" anchorCtr="0">
              <a:noAutofit/>
            </a:bodyPr>
            <a:lstStyle/>
            <a:p>
              <a:endParaRPr lang="en-GB" sz="506">
                <a:solidFill>
                  <a:srgbClr val="002060"/>
                </a:solidFill>
              </a:endParaRPr>
            </a:p>
            <a:p>
              <a:pPr marL="50006" indent="-80367">
                <a:buClr>
                  <a:srgbClr val="002060"/>
                </a:buClr>
                <a:buSzPts val="850"/>
                <a:buFont typeface="Arial"/>
                <a:buChar char="●"/>
              </a:pPr>
              <a:endParaRPr lang="en-GB" sz="479">
                <a:solidFill>
                  <a:srgbClr val="002060"/>
                </a:solidFill>
                <a:cs typeface="Calibri" panose="020F0502020204030204"/>
              </a:endParaRPr>
            </a:p>
          </p:txBody>
        </p:sp>
        <p:sp>
          <p:nvSpPr>
            <p:cNvPr id="41" name="Google Shape;503;gac930e48ce_0_499">
              <a:extLst>
                <a:ext uri="{FF2B5EF4-FFF2-40B4-BE49-F238E27FC236}">
                  <a16:creationId xmlns:a16="http://schemas.microsoft.com/office/drawing/2014/main" id="{DC233772-4660-40B8-81B2-29615AAB7DC7}"/>
                </a:ext>
              </a:extLst>
            </p:cNvPr>
            <p:cNvSpPr/>
            <p:nvPr/>
          </p:nvSpPr>
          <p:spPr>
            <a:xfrm>
              <a:off x="3589142" y="4334130"/>
              <a:ext cx="1178690" cy="95850"/>
            </a:xfrm>
            <a:prstGeom prst="rect">
              <a:avLst/>
            </a:prstGeom>
            <a:solidFill>
              <a:schemeClr val="lt1"/>
            </a:solidFill>
            <a:ln>
              <a:noFill/>
            </a:ln>
          </p:spPr>
          <p:txBody>
            <a:bodyPr spcFirstLastPara="1" wrap="square" lIns="0" tIns="0" rIns="0" bIns="0" anchor="t" anchorCtr="0">
              <a:noAutofit/>
            </a:bodyPr>
            <a:lstStyle/>
            <a:p>
              <a:r>
                <a:rPr lang="en-GB" sz="900" b="1">
                  <a:solidFill>
                    <a:srgbClr val="002060"/>
                  </a:solidFill>
                </a:rPr>
                <a:t>What are the potential risks?</a:t>
              </a:r>
              <a:endParaRPr lang="en-US" sz="900">
                <a:cs typeface="Calibri"/>
              </a:endParaRPr>
            </a:p>
          </p:txBody>
        </p:sp>
        <p:sp>
          <p:nvSpPr>
            <p:cNvPr id="3" name="Google Shape;501;gac930e48ce_0_499">
              <a:extLst>
                <a:ext uri="{FF2B5EF4-FFF2-40B4-BE49-F238E27FC236}">
                  <a16:creationId xmlns:a16="http://schemas.microsoft.com/office/drawing/2014/main" id="{89D7B934-850B-45E7-A096-1AC0B149D0F1}"/>
                </a:ext>
              </a:extLst>
            </p:cNvPr>
            <p:cNvSpPr/>
            <p:nvPr/>
          </p:nvSpPr>
          <p:spPr>
            <a:xfrm>
              <a:off x="4179257" y="3639377"/>
              <a:ext cx="981956" cy="95850"/>
            </a:xfrm>
            <a:prstGeom prst="rect">
              <a:avLst/>
            </a:prstGeom>
            <a:solidFill>
              <a:srgbClr val="5E9380"/>
            </a:solidFill>
            <a:ln>
              <a:noFill/>
            </a:ln>
          </p:spPr>
          <p:txBody>
            <a:bodyPr spcFirstLastPara="1" wrap="square" lIns="0" tIns="0" rIns="0" bIns="0" anchor="t" anchorCtr="0">
              <a:noAutofit/>
            </a:bodyPr>
            <a:lstStyle/>
            <a:p>
              <a:pPr>
                <a:buSzPts val="1100"/>
              </a:pPr>
              <a:r>
                <a:rPr lang="en-GB" sz="900" b="1">
                  <a:solidFill>
                    <a:schemeClr val="bg1"/>
                  </a:solidFill>
                </a:rPr>
                <a:t>  Customer quote</a:t>
              </a:r>
              <a:endParaRPr lang="en-US" sz="900">
                <a:solidFill>
                  <a:schemeClr val="bg1"/>
                </a:solidFill>
                <a:cs typeface="Calibri"/>
              </a:endParaRPr>
            </a:p>
          </p:txBody>
        </p:sp>
        <p:pic>
          <p:nvPicPr>
            <p:cNvPr id="24" name="Picture 23">
              <a:extLst>
                <a:ext uri="{FF2B5EF4-FFF2-40B4-BE49-F238E27FC236}">
                  <a16:creationId xmlns:a16="http://schemas.microsoft.com/office/drawing/2014/main" id="{9BAB7B74-32B1-F540-8A4D-B34194CA4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2177" y="3184556"/>
              <a:ext cx="476247" cy="485512"/>
            </a:xfrm>
            <a:prstGeom prst="rect">
              <a:avLst/>
            </a:prstGeom>
          </p:spPr>
        </p:pic>
        <p:grpSp>
          <p:nvGrpSpPr>
            <p:cNvPr id="7" name="Group 6">
              <a:extLst>
                <a:ext uri="{FF2B5EF4-FFF2-40B4-BE49-F238E27FC236}">
                  <a16:creationId xmlns:a16="http://schemas.microsoft.com/office/drawing/2014/main" id="{C527FEC6-4E0B-45B5-9649-09567DABAA2C}"/>
                </a:ext>
              </a:extLst>
            </p:cNvPr>
            <p:cNvGrpSpPr/>
            <p:nvPr/>
          </p:nvGrpSpPr>
          <p:grpSpPr>
            <a:xfrm>
              <a:off x="137969" y="3115580"/>
              <a:ext cx="539481" cy="529057"/>
              <a:chOff x="259303" y="153125"/>
              <a:chExt cx="1019850" cy="940546"/>
            </a:xfrm>
          </p:grpSpPr>
          <p:sp>
            <p:nvSpPr>
              <p:cNvPr id="5" name="Google Shape;259;p8">
                <a:extLst>
                  <a:ext uri="{FF2B5EF4-FFF2-40B4-BE49-F238E27FC236}">
                    <a16:creationId xmlns:a16="http://schemas.microsoft.com/office/drawing/2014/main" id="{F4565147-6D9D-4D6E-9821-26994DB0AB32}"/>
                  </a:ext>
                </a:extLst>
              </p:cNvPr>
              <p:cNvSpPr/>
              <p:nvPr/>
            </p:nvSpPr>
            <p:spPr>
              <a:xfrm>
                <a:off x="259303" y="153125"/>
                <a:ext cx="1019850" cy="940546"/>
              </a:xfrm>
              <a:prstGeom prst="ellipse">
                <a:avLst/>
              </a:prstGeom>
              <a:solidFill>
                <a:schemeClr val="bg1"/>
              </a:solidFill>
              <a:ln w="28575" cap="flat" cmpd="sng">
                <a:solidFill>
                  <a:srgbClr val="69AA94"/>
                </a:solidFill>
                <a:prstDash val="solid"/>
                <a:round/>
                <a:headEnd type="none" w="sm" len="sm"/>
                <a:tailEnd type="none" w="sm" len="sm"/>
              </a:ln>
            </p:spPr>
            <p:txBody>
              <a:bodyPr spcFirstLastPara="1" wrap="square" lIns="51427" tIns="51427" rIns="51427" bIns="51427" anchor="ctr" anchorCtr="0">
                <a:noAutofit/>
              </a:bodyPr>
              <a:lstStyle/>
              <a:p>
                <a:pPr algn="ctr">
                  <a:buClr>
                    <a:srgbClr val="000000"/>
                  </a:buClr>
                  <a:buSzPts val="1400"/>
                </a:pPr>
                <a:endParaRPr sz="788">
                  <a:solidFill>
                    <a:srgbClr val="000000"/>
                  </a:solidFill>
                  <a:latin typeface="Arial"/>
                  <a:ea typeface="Arial"/>
                  <a:cs typeface="Arial"/>
                  <a:sym typeface="Arial"/>
                </a:endParaRPr>
              </a:p>
            </p:txBody>
          </p:sp>
          <p:pic>
            <p:nvPicPr>
              <p:cNvPr id="6" name="Graphic 6" descr="Network with solid fill">
                <a:extLst>
                  <a:ext uri="{FF2B5EF4-FFF2-40B4-BE49-F238E27FC236}">
                    <a16:creationId xmlns:a16="http://schemas.microsoft.com/office/drawing/2014/main" id="{E6C9DBF3-CC15-41FC-839B-9F9C83393F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65" y="276698"/>
                <a:ext cx="671308" cy="661959"/>
              </a:xfrm>
              <a:prstGeom prst="rect">
                <a:avLst/>
              </a:prstGeom>
            </p:spPr>
          </p:pic>
        </p:grpSp>
      </p:grpSp>
    </p:spTree>
    <p:extLst>
      <p:ext uri="{BB962C8B-B14F-4D97-AF65-F5344CB8AC3E}">
        <p14:creationId xmlns:p14="http://schemas.microsoft.com/office/powerpoint/2010/main" val="1726182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40</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105977" y="358909"/>
            <a:ext cx="6359808" cy="1200329"/>
          </a:xfrm>
          <a:prstGeom prst="rect">
            <a:avLst/>
          </a:prstGeom>
          <a:noFill/>
        </p:spPr>
        <p:txBody>
          <a:bodyPr wrap="square" lIns="91440" tIns="45720" rIns="91440" bIns="45720" rtlCol="0" anchor="t">
            <a:spAutoFit/>
          </a:bodyPr>
          <a:lstStyle/>
          <a:p>
            <a:r>
              <a:rPr lang="en-GB" sz="3600" b="1">
                <a:solidFill>
                  <a:srgbClr val="1BA6D7"/>
                </a:solidFill>
              </a:rPr>
              <a:t>Screening text message principles</a:t>
            </a: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19453795-45EE-D74D-08C7-BC130D0B1D77}"/>
              </a:ext>
            </a:extLst>
          </p:cNvPr>
          <p:cNvSpPr txBox="1"/>
          <p:nvPr/>
        </p:nvSpPr>
        <p:spPr>
          <a:xfrm>
            <a:off x="169884" y="1558609"/>
            <a:ext cx="5963264" cy="95102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Evidence-based principles for the effective use of screening appointment text message reminders in reducing inequalities and supporting informed choice have been developed by </a:t>
            </a:r>
            <a:r>
              <a:rPr lang="en-GB" u="sng" dirty="0">
                <a:ea typeface="+mn-lt"/>
                <a:cs typeface="+mn-lt"/>
                <a:hlinkClick r:id="rId2"/>
              </a:rPr>
              <a:t>the Office for Health Improvement and Disparities</a:t>
            </a:r>
            <a:r>
              <a:rPr lang="en-GB" dirty="0">
                <a:ea typeface="+mn-lt"/>
                <a:cs typeface="+mn-lt"/>
              </a:rPr>
              <a:t>. </a:t>
            </a:r>
          </a:p>
          <a:p>
            <a:endParaRPr lang="en-GB">
              <a:ea typeface="+mn-lt"/>
              <a:cs typeface="+mn-lt"/>
            </a:endParaRPr>
          </a:p>
          <a:p>
            <a:r>
              <a:rPr lang="en-GB" u="sng" dirty="0">
                <a:ea typeface="+mn-lt"/>
                <a:cs typeface="+mn-lt"/>
                <a:hlinkClick r:id="rId3"/>
              </a:rPr>
              <a:t>These principles</a:t>
            </a:r>
            <a:r>
              <a:rPr lang="en-GB" dirty="0">
                <a:ea typeface="+mn-lt"/>
                <a:cs typeface="+mn-lt"/>
              </a:rPr>
              <a:t> were developed as part of the Public Health England national screening inequalities strategy to support NHS screening services to make the most effective use of text message (SMS) reminders for screening appointments.</a:t>
            </a:r>
          </a:p>
          <a:p>
            <a:r>
              <a:rPr lang="en-GB" dirty="0">
                <a:ea typeface="+mn-lt"/>
                <a:cs typeface="+mn-lt"/>
              </a:rPr>
              <a:t>Existing evidence (</a:t>
            </a:r>
            <a:r>
              <a:rPr lang="en-GB" u="sng" dirty="0">
                <a:ea typeface="+mn-lt"/>
                <a:cs typeface="+mn-lt"/>
                <a:hlinkClick r:id="rId4"/>
              </a:rPr>
              <a:t>such as this rapid review of cancer screening participation interventions</a:t>
            </a:r>
            <a:r>
              <a:rPr lang="en-GB" dirty="0">
                <a:ea typeface="+mn-lt"/>
                <a:cs typeface="+mn-lt"/>
              </a:rPr>
              <a:t>) suggests text message reminders can:</a:t>
            </a:r>
          </a:p>
          <a:p>
            <a:endParaRPr lang="en-GB">
              <a:ea typeface="+mn-lt"/>
              <a:cs typeface="+mn-lt"/>
            </a:endParaRPr>
          </a:p>
          <a:p>
            <a:pPr marL="285750" indent="-285750">
              <a:buFont typeface="Symbol"/>
              <a:buChar char="•"/>
            </a:pPr>
            <a:r>
              <a:rPr lang="en-GB" dirty="0">
                <a:ea typeface="+mn-lt"/>
                <a:cs typeface="+mn-lt"/>
              </a:rPr>
              <a:t>be highly cost effective</a:t>
            </a:r>
          </a:p>
          <a:p>
            <a:pPr marL="285750" indent="-285750">
              <a:buFont typeface="Symbol"/>
              <a:buChar char="•"/>
            </a:pPr>
            <a:r>
              <a:rPr lang="en-GB" dirty="0">
                <a:ea typeface="+mn-lt"/>
                <a:cs typeface="+mn-lt"/>
              </a:rPr>
              <a:t>play a significant role in removing barriers to screening, for instance by preventing people forgetting about an appointment, and therefore increasing uptake among people who want to be screened</a:t>
            </a:r>
          </a:p>
          <a:p>
            <a:pPr marL="285750" indent="-285750">
              <a:buFont typeface="Symbol"/>
              <a:buChar char="•"/>
            </a:pPr>
            <a:r>
              <a:rPr lang="en-GB" dirty="0">
                <a:ea typeface="+mn-lt"/>
                <a:cs typeface="+mn-lt"/>
              </a:rPr>
              <a:t>have an impact on reducing screening inequalities</a:t>
            </a:r>
            <a:r>
              <a:rPr lang="en-GB" baseline="30000" dirty="0">
                <a:ea typeface="+mn-lt"/>
                <a:cs typeface="+mn-lt"/>
              </a:rPr>
              <a:t>1</a:t>
            </a:r>
            <a:endParaRPr lang="en-GB" dirty="0">
              <a:ea typeface="+mn-lt"/>
              <a:cs typeface="+mn-lt"/>
            </a:endParaRPr>
          </a:p>
          <a:p>
            <a:endParaRPr lang="en-GB">
              <a:ea typeface="+mn-lt"/>
              <a:cs typeface="+mn-lt"/>
            </a:endParaRPr>
          </a:p>
          <a:p>
            <a:r>
              <a:rPr lang="en-GB" dirty="0">
                <a:ea typeface="+mn-lt"/>
                <a:cs typeface="+mn-lt"/>
              </a:rPr>
              <a:t>Additionally, evidence suggests that GP-endorsed messaging have been highly effective means of communicating with patients at scale, while also relieving practices of the administrative workload.</a:t>
            </a:r>
            <a:r>
              <a:rPr lang="en-GB" baseline="30000" dirty="0">
                <a:ea typeface="+mn-lt"/>
                <a:cs typeface="+mn-lt"/>
              </a:rPr>
              <a:t>2</a:t>
            </a:r>
            <a:r>
              <a:rPr lang="en-GB" dirty="0">
                <a:ea typeface="+mn-lt"/>
                <a:cs typeface="+mn-lt"/>
              </a:rPr>
              <a:t> </a:t>
            </a:r>
            <a:endParaRPr lang="en-GB" dirty="0"/>
          </a:p>
          <a:p>
            <a:r>
              <a:rPr lang="en-GB" dirty="0">
                <a:ea typeface="+mn-lt"/>
                <a:cs typeface="+mn-lt"/>
              </a:rPr>
              <a:t>Short message service (SMS) based interventions are widely used in healthcare and have shown promising results to improve cancer screening programs. However, more research is still needed to implement SMS in the screening process.</a:t>
            </a:r>
            <a:r>
              <a:rPr lang="en-GB" baseline="30000" dirty="0">
                <a:ea typeface="+mn-lt"/>
                <a:cs typeface="+mn-lt"/>
              </a:rPr>
              <a:t>3</a:t>
            </a:r>
            <a:r>
              <a:rPr lang="en-GB" dirty="0">
                <a:ea typeface="+mn-lt"/>
                <a:cs typeface="+mn-lt"/>
              </a:rPr>
              <a:t> Specifically, guidance is lacking around the practicalities of text messaging, such as their content and timing.</a:t>
            </a:r>
            <a:r>
              <a:rPr lang="en-GB" baseline="30000" dirty="0">
                <a:ea typeface="+mn-lt"/>
                <a:cs typeface="+mn-lt"/>
              </a:rPr>
              <a:t>4</a:t>
            </a:r>
            <a:br>
              <a:rPr lang="en-GB" baseline="30000" dirty="0">
                <a:ea typeface="+mn-lt"/>
                <a:cs typeface="+mn-lt"/>
              </a:rPr>
            </a:br>
            <a:endParaRPr lang="en-GB">
              <a:ea typeface="+mn-lt"/>
              <a:cs typeface="+mn-lt"/>
            </a:endParaRPr>
          </a:p>
          <a:p>
            <a:endParaRPr lang="en-GB">
              <a:cs typeface="Segoe UI"/>
            </a:endParaRPr>
          </a:p>
          <a:p>
            <a:r>
              <a:rPr lang="en-GB" dirty="0">
                <a:cs typeface="Segoe UI"/>
              </a:rPr>
              <a:t>​</a:t>
            </a:r>
          </a:p>
          <a:p>
            <a:endParaRPr lang="en-GB">
              <a:cs typeface="Segoe UI"/>
            </a:endParaRPr>
          </a:p>
        </p:txBody>
      </p:sp>
    </p:spTree>
    <p:extLst>
      <p:ext uri="{BB962C8B-B14F-4D97-AF65-F5344CB8AC3E}">
        <p14:creationId xmlns:p14="http://schemas.microsoft.com/office/powerpoint/2010/main" val="1823495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41</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105977" y="358909"/>
            <a:ext cx="6359808" cy="646331"/>
          </a:xfrm>
          <a:prstGeom prst="rect">
            <a:avLst/>
          </a:prstGeom>
          <a:noFill/>
        </p:spPr>
        <p:txBody>
          <a:bodyPr wrap="square" lIns="91440" tIns="45720" rIns="91440" bIns="45720" rtlCol="0" anchor="t">
            <a:spAutoFit/>
          </a:bodyPr>
          <a:lstStyle/>
          <a:p>
            <a:r>
              <a:rPr lang="en-GB" sz="3600" b="1">
                <a:solidFill>
                  <a:srgbClr val="1BA6D7"/>
                </a:solidFill>
              </a:rPr>
              <a:t>Case study </a:t>
            </a: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21C9BA-2A09-C51E-35F0-3530F8652F84}"/>
              </a:ext>
            </a:extLst>
          </p:cNvPr>
          <p:cNvSpPr txBox="1"/>
          <p:nvPr/>
        </p:nvSpPr>
        <p:spPr>
          <a:xfrm>
            <a:off x="169884" y="1076738"/>
            <a:ext cx="5963264" cy="86792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t>Behavioural economics informed message content in text message reminders to improve cervical screening participation: Two </a:t>
            </a:r>
            <a:r>
              <a:rPr lang="en-GB" sz="2000" b="1"/>
              <a:t>pragmatic randomised </a:t>
            </a:r>
            <a:r>
              <a:rPr lang="en-GB" sz="2000" b="1" dirty="0"/>
              <a:t>controlled trials</a:t>
            </a:r>
            <a:endParaRPr lang="en-US" sz="2000" b="1" dirty="0">
              <a:cs typeface="Calibri"/>
            </a:endParaRPr>
          </a:p>
          <a:p>
            <a:endParaRPr lang="en-GB" baseline="30000" dirty="0">
              <a:ea typeface="+mn-lt"/>
              <a:cs typeface="+mn-lt"/>
            </a:endParaRPr>
          </a:p>
          <a:p>
            <a:r>
              <a:rPr lang="en-GB" dirty="0">
                <a:ea typeface="+mn-lt"/>
                <a:cs typeface="+mn-lt"/>
              </a:rPr>
              <a:t>The objective of the reported research was to assess the impact of text message (SMS) reminders and their content on </a:t>
            </a:r>
            <a:r>
              <a:rPr lang="en-GB" u="sng" dirty="0">
                <a:ea typeface="+mn-lt"/>
                <a:cs typeface="+mn-lt"/>
                <a:hlinkClick r:id="rId2"/>
              </a:rPr>
              <a:t>cervical screening</a:t>
            </a:r>
            <a:r>
              <a:rPr lang="en-GB" dirty="0">
                <a:ea typeface="+mn-lt"/>
                <a:cs typeface="+mn-lt"/>
              </a:rPr>
              <a:t> rates. </a:t>
            </a:r>
            <a:endParaRPr lang="en-GB" dirty="0"/>
          </a:p>
          <a:p>
            <a:endParaRPr lang="en-GB" dirty="0">
              <a:cs typeface="Calibri"/>
            </a:endParaRPr>
          </a:p>
          <a:p>
            <a:r>
              <a:rPr lang="en-GB" b="1" dirty="0">
                <a:cs typeface="Calibri"/>
              </a:rPr>
              <a:t>Method</a:t>
            </a:r>
            <a:r>
              <a:rPr lang="en-GB" dirty="0">
                <a:cs typeface="Calibri"/>
              </a:rPr>
              <a:t>: Randomised control trial</a:t>
            </a:r>
          </a:p>
          <a:p>
            <a:r>
              <a:rPr lang="en-GB" b="1" dirty="0">
                <a:cs typeface="Calibri"/>
              </a:rPr>
              <a:t>Location</a:t>
            </a:r>
            <a:r>
              <a:rPr lang="en-GB" dirty="0">
                <a:cs typeface="Calibri"/>
              </a:rPr>
              <a:t>: </a:t>
            </a:r>
            <a:r>
              <a:rPr lang="en-GB" dirty="0">
                <a:ea typeface="+mn-lt"/>
                <a:cs typeface="+mn-lt"/>
              </a:rPr>
              <a:t>Borough of Hillingdon, London, UK</a:t>
            </a:r>
          </a:p>
          <a:p>
            <a:r>
              <a:rPr lang="en-GB" b="1" dirty="0">
                <a:cs typeface="Calibri"/>
              </a:rPr>
              <a:t>Timeframe</a:t>
            </a:r>
            <a:r>
              <a:rPr lang="en-GB" dirty="0">
                <a:cs typeface="Calibri"/>
              </a:rPr>
              <a:t>: </a:t>
            </a:r>
            <a:r>
              <a:rPr lang="en-GB" dirty="0">
                <a:ea typeface="+mn-lt"/>
                <a:cs typeface="+mn-lt"/>
              </a:rPr>
              <a:t>The study took place between February and October 2015, with follow-up until February 2016.</a:t>
            </a:r>
          </a:p>
          <a:p>
            <a:r>
              <a:rPr lang="en-GB" b="1" dirty="0">
                <a:cs typeface="Calibri"/>
              </a:rPr>
              <a:t>Sample size</a:t>
            </a:r>
            <a:r>
              <a:rPr lang="en-GB" dirty="0">
                <a:cs typeface="Calibri"/>
              </a:rPr>
              <a:t>: </a:t>
            </a:r>
            <a:r>
              <a:rPr lang="en-GB" dirty="0">
                <a:ea typeface="+mn-lt"/>
                <a:cs typeface="+mn-lt"/>
              </a:rPr>
              <a:t>A total of 3139 and 11,458 women were randomized in Studies 1 and 2, respectively</a:t>
            </a:r>
          </a:p>
          <a:p>
            <a:r>
              <a:rPr lang="en-GB" b="1" dirty="0">
                <a:cs typeface="Calibri"/>
              </a:rPr>
              <a:t>Result</a:t>
            </a:r>
            <a:r>
              <a:rPr lang="en-GB" dirty="0">
                <a:cs typeface="Calibri"/>
              </a:rPr>
              <a:t>: </a:t>
            </a:r>
            <a:r>
              <a:rPr lang="en-GB" dirty="0">
                <a:ea typeface="+mn-lt"/>
                <a:cs typeface="+mn-lt"/>
              </a:rPr>
              <a:t>In Study 1 participation was significantly higher in the SMS-PCP arm (31.4%) compared to control (26.4%, </a:t>
            </a:r>
            <a:r>
              <a:rPr lang="en-GB" dirty="0" err="1">
                <a:ea typeface="+mn-lt"/>
                <a:cs typeface="+mn-lt"/>
              </a:rPr>
              <a:t>aOR</a:t>
            </a:r>
            <a:r>
              <a:rPr lang="en-GB" dirty="0">
                <a:ea typeface="+mn-lt"/>
                <a:cs typeface="+mn-lt"/>
              </a:rPr>
              <a:t>, 1.29, 95%CI: 1.09–1·51; p = 0.002). In Study 2 participation was highest in the SMS-PCP (38.4%) and SMS (38.1%) arms compared to control (34.4%), (</a:t>
            </a:r>
            <a:r>
              <a:rPr lang="en-GB" dirty="0" err="1">
                <a:ea typeface="+mn-lt"/>
                <a:cs typeface="+mn-lt"/>
              </a:rPr>
              <a:t>aOR</a:t>
            </a:r>
            <a:r>
              <a:rPr lang="en-GB" dirty="0">
                <a:ea typeface="+mn-lt"/>
                <a:cs typeface="+mn-lt"/>
              </a:rPr>
              <a:t>: 1.19, 95%CI: 1.03–1.38; p = 0.02 and </a:t>
            </a:r>
            <a:r>
              <a:rPr lang="en-GB" dirty="0" err="1">
                <a:ea typeface="+mn-lt"/>
                <a:cs typeface="+mn-lt"/>
              </a:rPr>
              <a:t>aOR</a:t>
            </a:r>
            <a:r>
              <a:rPr lang="en-GB" dirty="0">
                <a:ea typeface="+mn-lt"/>
                <a:cs typeface="+mn-lt"/>
              </a:rPr>
              <a:t>: 1.18, 95%CI: 1.02–1.37; p = 0.03, respectively). The results demonstrate that behavioural SMSs improve cervical screening participation. The message content plays an important role in the impact of SMS.</a:t>
            </a:r>
          </a:p>
          <a:p>
            <a:endParaRPr lang="en-GB" dirty="0">
              <a:cs typeface="Calibri"/>
            </a:endParaRPr>
          </a:p>
          <a:p>
            <a:r>
              <a:rPr lang="en-GB" sz="1400" dirty="0">
                <a:cs typeface="Calibri"/>
              </a:rPr>
              <a:t>Source: </a:t>
            </a:r>
            <a:r>
              <a:rPr lang="en-GB" sz="1400" dirty="0">
                <a:ea typeface="+mn-lt"/>
                <a:cs typeface="+mn-lt"/>
              </a:rPr>
              <a:t>Sarah </a:t>
            </a:r>
            <a:r>
              <a:rPr lang="en-GB" sz="1400" dirty="0" err="1">
                <a:ea typeface="+mn-lt"/>
                <a:cs typeface="+mn-lt"/>
              </a:rPr>
              <a:t>Huf</a:t>
            </a:r>
            <a:r>
              <a:rPr lang="en-GB" sz="1400" dirty="0">
                <a:ea typeface="+mn-lt"/>
                <a:cs typeface="+mn-lt"/>
              </a:rPr>
              <a:t>, Robert S. Kerrison, Dominic King, Tim </a:t>
            </a:r>
            <a:r>
              <a:rPr lang="en-GB" sz="1400" dirty="0" err="1">
                <a:ea typeface="+mn-lt"/>
                <a:cs typeface="+mn-lt"/>
              </a:rPr>
              <a:t>Chadborn</a:t>
            </a:r>
            <a:r>
              <a:rPr lang="en-GB" sz="1400" dirty="0">
                <a:ea typeface="+mn-lt"/>
                <a:cs typeface="+mn-lt"/>
              </a:rPr>
              <a:t>, Adele Richmond, Deborah Cunningham, Ellis Friedman, </a:t>
            </a:r>
            <a:r>
              <a:rPr lang="en-GB" sz="1400" dirty="0" err="1">
                <a:ea typeface="+mn-lt"/>
                <a:cs typeface="+mn-lt"/>
              </a:rPr>
              <a:t>Heema</a:t>
            </a:r>
            <a:r>
              <a:rPr lang="en-GB" sz="1400" dirty="0">
                <a:ea typeface="+mn-lt"/>
                <a:cs typeface="+mn-lt"/>
              </a:rPr>
              <a:t> Shukla, Fu-Min Tseng, Gaby Judah, Ara Darzi, Ivo </a:t>
            </a:r>
            <a:r>
              <a:rPr lang="en-GB" sz="1400" dirty="0" err="1">
                <a:ea typeface="+mn-lt"/>
                <a:cs typeface="+mn-lt"/>
              </a:rPr>
              <a:t>Vlaev</a:t>
            </a:r>
            <a:r>
              <a:rPr lang="en-GB" sz="1400" dirty="0">
                <a:ea typeface="+mn-lt"/>
                <a:cs typeface="+mn-lt"/>
              </a:rPr>
              <a:t>,</a:t>
            </a:r>
            <a:endParaRPr lang="en-GB" sz="1400" dirty="0">
              <a:cs typeface="Calibri"/>
            </a:endParaRPr>
          </a:p>
          <a:p>
            <a:r>
              <a:rPr lang="en-GB" sz="1400" dirty="0">
                <a:ea typeface="+mn-lt"/>
                <a:cs typeface="+mn-lt"/>
                <a:hlinkClick r:id="rId3"/>
              </a:rPr>
              <a:t>https://doi.org/10.1016/j.ypmed.2020.106170</a:t>
            </a:r>
            <a:r>
              <a:rPr lang="en-GB" sz="1400" dirty="0">
                <a:ea typeface="+mn-lt"/>
                <a:cs typeface="+mn-lt"/>
              </a:rPr>
              <a:t>.</a:t>
            </a:r>
            <a:endParaRPr lang="en-GB" sz="1400" dirty="0">
              <a:cs typeface="Calibri"/>
            </a:endParaRPr>
          </a:p>
          <a:p>
            <a:r>
              <a:rPr lang="en-GB" sz="1400" dirty="0">
                <a:ea typeface="+mn-lt"/>
                <a:cs typeface="+mn-lt"/>
              </a:rPr>
              <a:t>(https://www.sciencedirect.com/science/article/pii/S0091743520301948)</a:t>
            </a:r>
            <a:endParaRPr lang="en-GB" sz="1400" dirty="0"/>
          </a:p>
          <a:p>
            <a:r>
              <a:rPr lang="en-GB" dirty="0">
                <a:cs typeface="Segoe UI"/>
              </a:rPr>
              <a:t>​</a:t>
            </a:r>
          </a:p>
          <a:p>
            <a:endParaRPr lang="en-GB" dirty="0">
              <a:cs typeface="Segoe UI"/>
            </a:endParaRPr>
          </a:p>
        </p:txBody>
      </p:sp>
    </p:spTree>
    <p:extLst>
      <p:ext uri="{BB962C8B-B14F-4D97-AF65-F5344CB8AC3E}">
        <p14:creationId xmlns:p14="http://schemas.microsoft.com/office/powerpoint/2010/main" val="427577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3;p7">
            <a:extLst>
              <a:ext uri="{FF2B5EF4-FFF2-40B4-BE49-F238E27FC236}">
                <a16:creationId xmlns:a16="http://schemas.microsoft.com/office/drawing/2014/main" id="{DF3E72BC-B287-2542-A55C-330758B90702}"/>
              </a:ext>
            </a:extLst>
          </p:cNvPr>
          <p:cNvSpPr/>
          <p:nvPr/>
        </p:nvSpPr>
        <p:spPr>
          <a:xfrm>
            <a:off x="57112" y="272480"/>
            <a:ext cx="12658802" cy="1733621"/>
          </a:xfrm>
          <a:prstGeom prst="rect">
            <a:avLst/>
          </a:prstGeom>
          <a:noFill/>
          <a:ln>
            <a:noFill/>
          </a:ln>
        </p:spPr>
        <p:txBody>
          <a:bodyPr spcFirstLastPara="1" wrap="square" lIns="130000" tIns="66011" rIns="132058" bIns="66011" anchor="t" anchorCtr="0">
            <a:spAutoFit/>
          </a:bodyPr>
          <a:lstStyle/>
          <a:p>
            <a:r>
              <a:rPr lang="en-GB" sz="4044" b="1">
                <a:solidFill>
                  <a:srgbClr val="014785"/>
                </a:solidFill>
              </a:rPr>
              <a:t>Contents</a:t>
            </a:r>
            <a:endParaRPr lang="en-US" sz="2600"/>
          </a:p>
          <a:p>
            <a:endParaRPr lang="en-GB" sz="2311">
              <a:solidFill>
                <a:srgbClr val="04A2E5"/>
              </a:solidFill>
              <a:cs typeface="Calibri"/>
            </a:endParaRPr>
          </a:p>
          <a:p>
            <a:endParaRPr lang="en-GB" sz="4044" b="1">
              <a:solidFill>
                <a:srgbClr val="014785"/>
              </a:solidFill>
            </a:endParaRPr>
          </a:p>
        </p:txBody>
      </p:sp>
      <p:cxnSp>
        <p:nvCxnSpPr>
          <p:cNvPr id="5" name="Straight Connector 4">
            <a:extLst>
              <a:ext uri="{FF2B5EF4-FFF2-40B4-BE49-F238E27FC236}">
                <a16:creationId xmlns:a16="http://schemas.microsoft.com/office/drawing/2014/main" id="{E854B474-3E47-AF49-9418-8C84A9B52C0E}"/>
              </a:ext>
            </a:extLst>
          </p:cNvPr>
          <p:cNvCxnSpPr/>
          <p:nvPr/>
        </p:nvCxnSpPr>
        <p:spPr>
          <a:xfrm>
            <a:off x="139404" y="972720"/>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D6F3580-05C4-7D41-9D4D-8A58F6C1E140}"/>
              </a:ext>
            </a:extLst>
          </p:cNvPr>
          <p:cNvSpPr txBox="1"/>
          <p:nvPr/>
        </p:nvSpPr>
        <p:spPr>
          <a:xfrm>
            <a:off x="625383" y="1216386"/>
            <a:ext cx="11824306" cy="7632859"/>
          </a:xfrm>
          <a:prstGeom prst="rect">
            <a:avLst/>
          </a:prstGeom>
          <a:noFill/>
          <a:ln>
            <a:noFill/>
          </a:ln>
        </p:spPr>
        <p:txBody>
          <a:bodyPr wrap="square" lIns="91440" tIns="45720" rIns="91440" bIns="45720" rtlCol="0" anchor="t">
            <a:spAutoFit/>
          </a:bodyPr>
          <a:lstStyle/>
          <a:p>
            <a:r>
              <a:rPr lang="en-GB" sz="1600" b="1" dirty="0">
                <a:solidFill>
                  <a:srgbClr val="005493"/>
                </a:solidFill>
              </a:rPr>
              <a:t>What is Service Design? </a:t>
            </a:r>
            <a:endParaRPr lang="en-GB" sz="1600" b="1" dirty="0">
              <a:solidFill>
                <a:srgbClr val="005493"/>
              </a:solidFill>
              <a:cs typeface="Calibri"/>
            </a:endParaRPr>
          </a:p>
          <a:p>
            <a:r>
              <a:rPr lang="en-GB" sz="1600" dirty="0"/>
              <a:t>Screening service patterns</a:t>
            </a:r>
            <a:endParaRPr lang="en-GB" sz="1600" b="1" dirty="0">
              <a:solidFill>
                <a:srgbClr val="005493"/>
              </a:solidFill>
              <a:cs typeface="Calibri"/>
            </a:endParaRPr>
          </a:p>
          <a:p>
            <a:r>
              <a:rPr lang="en-GB" sz="1600" dirty="0"/>
              <a:t>Building networks</a:t>
            </a:r>
            <a:endParaRPr lang="en-GB" sz="1600" dirty="0">
              <a:cs typeface="Calibri"/>
            </a:endParaRPr>
          </a:p>
          <a:p>
            <a:endParaRPr lang="en-GB" sz="1600" dirty="0">
              <a:cs typeface="Calibri"/>
            </a:endParaRPr>
          </a:p>
          <a:p>
            <a:r>
              <a:rPr lang="en-GB" sz="1600" b="1" dirty="0">
                <a:solidFill>
                  <a:srgbClr val="005493"/>
                </a:solidFill>
              </a:rPr>
              <a:t>Discovery</a:t>
            </a:r>
            <a:endParaRPr lang="en-GB" sz="1600" b="1" dirty="0">
              <a:solidFill>
                <a:srgbClr val="005493"/>
              </a:solidFill>
              <a:cs typeface="Calibri"/>
            </a:endParaRPr>
          </a:p>
          <a:p>
            <a:r>
              <a:rPr lang="en-GB" sz="1600" dirty="0">
                <a:ea typeface="+mn-lt"/>
                <a:cs typeface="+mn-lt"/>
              </a:rPr>
              <a:t>Key information to get started </a:t>
            </a:r>
            <a:endParaRPr lang="en-GB" dirty="0">
              <a:ea typeface="+mn-lt"/>
              <a:cs typeface="+mn-lt"/>
            </a:endParaRPr>
          </a:p>
          <a:p>
            <a:r>
              <a:rPr lang="en-GB" sz="1600" dirty="0">
                <a:ea typeface="+mn-lt"/>
                <a:cs typeface="+mn-lt"/>
              </a:rPr>
              <a:t>Setting the scene</a:t>
            </a:r>
            <a:endParaRPr lang="en-GB" dirty="0">
              <a:cs typeface="Calibri"/>
            </a:endParaRPr>
          </a:p>
          <a:p>
            <a:r>
              <a:rPr lang="en-GB" sz="1600" dirty="0">
                <a:cs typeface="Calibri"/>
              </a:rPr>
              <a:t>Screening inequalities </a:t>
            </a:r>
          </a:p>
          <a:p>
            <a:endParaRPr lang="en-GB" sz="1600" dirty="0">
              <a:cs typeface="Calibri"/>
            </a:endParaRPr>
          </a:p>
          <a:p>
            <a:r>
              <a:rPr lang="en-GB" sz="1600" b="1" dirty="0">
                <a:solidFill>
                  <a:srgbClr val="005493"/>
                </a:solidFill>
              </a:rPr>
              <a:t>Synthesis and Define</a:t>
            </a:r>
            <a:endParaRPr lang="en-GB" sz="1600" b="1" dirty="0">
              <a:solidFill>
                <a:srgbClr val="005493"/>
              </a:solidFill>
              <a:cs typeface="Calibri"/>
            </a:endParaRPr>
          </a:p>
          <a:p>
            <a:r>
              <a:rPr lang="en-GB" sz="1600" dirty="0"/>
              <a:t>Problem statement</a:t>
            </a:r>
            <a:endParaRPr lang="en-GB" sz="1600" dirty="0">
              <a:cs typeface="Calibri"/>
            </a:endParaRPr>
          </a:p>
          <a:p>
            <a:r>
              <a:rPr lang="en-GB" sz="1600" dirty="0"/>
              <a:t>Integrated Screening Action Model</a:t>
            </a:r>
            <a:endParaRPr lang="en-GB" sz="1600" dirty="0">
              <a:cs typeface="Calibri"/>
            </a:endParaRPr>
          </a:p>
          <a:p>
            <a:endParaRPr lang="en-GB" sz="1600" dirty="0"/>
          </a:p>
          <a:p>
            <a:endParaRPr lang="en-GB" sz="1600" dirty="0">
              <a:cs typeface="Calibri"/>
            </a:endParaRPr>
          </a:p>
          <a:p>
            <a:r>
              <a:rPr lang="en-GB" sz="1600" b="1" dirty="0">
                <a:solidFill>
                  <a:srgbClr val="005493"/>
                </a:solidFill>
              </a:rPr>
              <a:t>Develop</a:t>
            </a:r>
            <a:r>
              <a:rPr lang="en-GB" sz="1600" b="1" dirty="0"/>
              <a:t> </a:t>
            </a:r>
            <a:endParaRPr lang="en-GB" sz="1600" b="1" dirty="0">
              <a:cs typeface="Calibri"/>
            </a:endParaRPr>
          </a:p>
          <a:p>
            <a:r>
              <a:rPr lang="en-GB" sz="1600" dirty="0"/>
              <a:t>Ideation </a:t>
            </a:r>
            <a:endParaRPr lang="en-GB" sz="1600" dirty="0">
              <a:cs typeface="Calibri"/>
            </a:endParaRPr>
          </a:p>
          <a:p>
            <a:r>
              <a:rPr lang="en-GB" sz="1600" dirty="0"/>
              <a:t>Opportunity cards</a:t>
            </a:r>
            <a:endParaRPr lang="en-GB" sz="1600" dirty="0">
              <a:cs typeface="Calibri"/>
            </a:endParaRPr>
          </a:p>
          <a:p>
            <a:r>
              <a:rPr lang="en-GB" sz="1600" dirty="0"/>
              <a:t>Case studies of good practice</a:t>
            </a:r>
            <a:endParaRPr lang="en-GB" sz="1600" dirty="0">
              <a:cs typeface="Calibri"/>
            </a:endParaRPr>
          </a:p>
          <a:p>
            <a:r>
              <a:rPr lang="en-GB" sz="1600" dirty="0"/>
              <a:t>Prototyping </a:t>
            </a:r>
            <a:endParaRPr lang="en-GB" sz="1600" dirty="0">
              <a:cs typeface="Calibri"/>
            </a:endParaRPr>
          </a:p>
          <a:p>
            <a:endParaRPr lang="en-GB" sz="1600" dirty="0">
              <a:cs typeface="Calibri"/>
            </a:endParaRPr>
          </a:p>
          <a:p>
            <a:r>
              <a:rPr lang="en-GB" sz="1600" b="1" dirty="0">
                <a:solidFill>
                  <a:srgbClr val="005493"/>
                </a:solidFill>
              </a:rPr>
              <a:t>Deliver</a:t>
            </a:r>
            <a:endParaRPr lang="en-GB" sz="1600" b="1" dirty="0">
              <a:solidFill>
                <a:srgbClr val="005493"/>
              </a:solidFill>
              <a:cs typeface="Calibri"/>
            </a:endParaRPr>
          </a:p>
          <a:p>
            <a:r>
              <a:rPr lang="en-GB" sz="1600" dirty="0"/>
              <a:t>Blueprinting your service</a:t>
            </a:r>
            <a:endParaRPr lang="en-GB" sz="1600" dirty="0">
              <a:cs typeface="Calibri"/>
            </a:endParaRPr>
          </a:p>
          <a:p>
            <a:r>
              <a:rPr lang="en-GB" sz="1600" dirty="0"/>
              <a:t>Develop a design brief</a:t>
            </a:r>
            <a:endParaRPr lang="en-GB" sz="1600" dirty="0">
              <a:cs typeface="Calibri"/>
            </a:endParaRPr>
          </a:p>
          <a:p>
            <a:r>
              <a:rPr lang="en-GB" sz="1600" dirty="0"/>
              <a:t>Pilot</a:t>
            </a:r>
            <a:endParaRPr lang="en-GB" sz="1600" dirty="0">
              <a:cs typeface="Calibri"/>
            </a:endParaRPr>
          </a:p>
          <a:p>
            <a:r>
              <a:rPr lang="en-GB" sz="1600" dirty="0"/>
              <a:t>Implement, measure and improve </a:t>
            </a:r>
            <a:endParaRPr lang="en-GB" sz="1600" dirty="0">
              <a:cs typeface="Calibri"/>
            </a:endParaRPr>
          </a:p>
          <a:p>
            <a:endParaRPr lang="en-GB" sz="1600" dirty="0">
              <a:solidFill>
                <a:srgbClr val="000000"/>
              </a:solidFill>
              <a:ea typeface="+mn-lt"/>
              <a:cs typeface="+mn-lt"/>
            </a:endParaRPr>
          </a:p>
          <a:p>
            <a:endParaRPr lang="en-GB" sz="1600" dirty="0">
              <a:solidFill>
                <a:srgbClr val="000000"/>
              </a:solidFill>
              <a:cs typeface="Calibri"/>
            </a:endParaRPr>
          </a:p>
          <a:p>
            <a:r>
              <a:rPr lang="en-GB" sz="1600" b="1" dirty="0">
                <a:solidFill>
                  <a:srgbClr val="005493"/>
                </a:solidFill>
                <a:cs typeface="Calibri"/>
              </a:rPr>
              <a:t>Resources</a:t>
            </a:r>
            <a:endParaRPr lang="en-GB" dirty="0">
              <a:cs typeface="Calibri" panose="020F0502020204030204"/>
            </a:endParaRPr>
          </a:p>
          <a:p>
            <a:endParaRPr lang="en-GB" sz="2600" b="1" dirty="0">
              <a:cs typeface="Calibri"/>
            </a:endParaRPr>
          </a:p>
        </p:txBody>
      </p:sp>
      <p:sp>
        <p:nvSpPr>
          <p:cNvPr id="2" name="Footer Placeholder 1">
            <a:extLst>
              <a:ext uri="{FF2B5EF4-FFF2-40B4-BE49-F238E27FC236}">
                <a16:creationId xmlns:a16="http://schemas.microsoft.com/office/drawing/2014/main" id="{6377B380-B467-2847-9E2E-6AE1261EFE11}"/>
              </a:ext>
            </a:extLst>
          </p:cNvPr>
          <p:cNvSpPr>
            <a:spLocks noGrp="1"/>
          </p:cNvSpPr>
          <p:nvPr>
            <p:ph type="ftr" sz="quarter" idx="11"/>
          </p:nvPr>
        </p:nvSpPr>
        <p:spPr/>
        <p:txBody>
          <a:bodyPr/>
          <a:lstStyle/>
          <a:p>
            <a:r>
              <a:rPr lang="en-GB"/>
              <a:t>SDH</a:t>
            </a:r>
          </a:p>
        </p:txBody>
      </p:sp>
      <p:sp>
        <p:nvSpPr>
          <p:cNvPr id="6" name="Slide Number Placeholder 5">
            <a:extLst>
              <a:ext uri="{FF2B5EF4-FFF2-40B4-BE49-F238E27FC236}">
                <a16:creationId xmlns:a16="http://schemas.microsoft.com/office/drawing/2014/main" id="{6EA8DD9F-4A66-314D-BA0F-5B4FB59EC065}"/>
              </a:ext>
            </a:extLst>
          </p:cNvPr>
          <p:cNvSpPr>
            <a:spLocks noGrp="1"/>
          </p:cNvSpPr>
          <p:nvPr>
            <p:ph type="sldNum" sz="quarter" idx="12"/>
          </p:nvPr>
        </p:nvSpPr>
        <p:spPr/>
        <p:txBody>
          <a:bodyPr/>
          <a:lstStyle/>
          <a:p>
            <a:fld id="{01889115-868B-3945-B452-EC4624791901}" type="slidenum">
              <a:rPr lang="en-GB" smtClean="0"/>
              <a:t>6</a:t>
            </a:fld>
            <a:endParaRPr lang="en-GB"/>
          </a:p>
        </p:txBody>
      </p:sp>
      <p:pic>
        <p:nvPicPr>
          <p:cNvPr id="7" name="Picture 6" descr="A picture containing text, queen, vector graphics&#10;&#10;Description automatically generated">
            <a:extLst>
              <a:ext uri="{FF2B5EF4-FFF2-40B4-BE49-F238E27FC236}">
                <a16:creationId xmlns:a16="http://schemas.microsoft.com/office/drawing/2014/main" id="{17D9B8DC-EF7C-4F53-AABD-8C499B48B234}"/>
              </a:ext>
            </a:extLst>
          </p:cNvPr>
          <p:cNvPicPr>
            <a:picLocks noChangeAspect="1"/>
          </p:cNvPicPr>
          <p:nvPr/>
        </p:nvPicPr>
        <p:blipFill>
          <a:blip r:embed="rId2"/>
          <a:stretch>
            <a:fillRect/>
          </a:stretch>
        </p:blipFill>
        <p:spPr>
          <a:xfrm>
            <a:off x="4561136" y="67806"/>
            <a:ext cx="1976400" cy="1976400"/>
          </a:xfrm>
          <a:prstGeom prst="rect">
            <a:avLst/>
          </a:prstGeom>
        </p:spPr>
      </p:pic>
      <p:sp>
        <p:nvSpPr>
          <p:cNvPr id="8" name="Rectangle 7">
            <a:extLst>
              <a:ext uri="{FF2B5EF4-FFF2-40B4-BE49-F238E27FC236}">
                <a16:creationId xmlns:a16="http://schemas.microsoft.com/office/drawing/2014/main" id="{2A0FD17E-A82C-C457-A7CC-4D500B1D64B0}"/>
              </a:ext>
            </a:extLst>
          </p:cNvPr>
          <p:cNvSpPr/>
          <p:nvPr/>
        </p:nvSpPr>
        <p:spPr>
          <a:xfrm>
            <a:off x="140254" y="1271286"/>
            <a:ext cx="251600" cy="3331949"/>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2EE3BA5-6675-FE60-C3A7-BEE7698A69C5}"/>
              </a:ext>
            </a:extLst>
          </p:cNvPr>
          <p:cNvSpPr/>
          <p:nvPr/>
        </p:nvSpPr>
        <p:spPr>
          <a:xfrm>
            <a:off x="139405" y="4595073"/>
            <a:ext cx="252450" cy="3416481"/>
          </a:xfrm>
          <a:prstGeom prst="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D245B56-36AC-AB4B-ADB1-4E343B48AEE8}"/>
              </a:ext>
            </a:extLst>
          </p:cNvPr>
          <p:cNvSpPr/>
          <p:nvPr/>
        </p:nvSpPr>
        <p:spPr>
          <a:xfrm>
            <a:off x="141105" y="7538265"/>
            <a:ext cx="250749" cy="2169215"/>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554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3" descr="Diagram&#10;&#10;Description automatically generated">
            <a:extLst>
              <a:ext uri="{FF2B5EF4-FFF2-40B4-BE49-F238E27FC236}">
                <a16:creationId xmlns:a16="http://schemas.microsoft.com/office/drawing/2014/main" id="{0EF8D993-BD88-725B-A5BA-5D372697091A}"/>
              </a:ext>
            </a:extLst>
          </p:cNvPr>
          <p:cNvPicPr>
            <a:picLocks noChangeAspect="1"/>
          </p:cNvPicPr>
          <p:nvPr/>
        </p:nvPicPr>
        <p:blipFill>
          <a:blip r:embed="rId2"/>
          <a:stretch>
            <a:fillRect/>
          </a:stretch>
        </p:blipFill>
        <p:spPr>
          <a:xfrm>
            <a:off x="584618" y="2418155"/>
            <a:ext cx="3804612" cy="2092348"/>
          </a:xfrm>
          <a:prstGeom prst="rect">
            <a:avLst/>
          </a:prstGeom>
        </p:spPr>
      </p:pic>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42</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105977" y="358909"/>
            <a:ext cx="6359808" cy="646331"/>
          </a:xfrm>
          <a:prstGeom prst="rect">
            <a:avLst/>
          </a:prstGeom>
          <a:noFill/>
        </p:spPr>
        <p:txBody>
          <a:bodyPr wrap="square" lIns="91440" tIns="45720" rIns="91440" bIns="45720" rtlCol="0" anchor="t">
            <a:spAutoFit/>
          </a:bodyPr>
          <a:lstStyle/>
          <a:p>
            <a:r>
              <a:rPr lang="en-GB" sz="3600" b="1">
                <a:solidFill>
                  <a:srgbClr val="1BA6D7"/>
                </a:solidFill>
              </a:rPr>
              <a:t>Prototyping</a:t>
            </a: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5F5F607-1912-41EC-9D97-BE63B6E94F32}"/>
              </a:ext>
            </a:extLst>
          </p:cNvPr>
          <p:cNvSpPr txBox="1"/>
          <p:nvPr/>
        </p:nvSpPr>
        <p:spPr>
          <a:xfrm>
            <a:off x="103238" y="1356851"/>
            <a:ext cx="59632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Prototypes are helpful to develop concepts with low effort.</a:t>
            </a:r>
            <a:r>
              <a:rPr lang="en-GB">
                <a:cs typeface="Calibri"/>
              </a:rPr>
              <a:t> This is an example of a l</a:t>
            </a:r>
            <a:r>
              <a:rPr lang="en-GB">
                <a:cs typeface="Segoe UI"/>
              </a:rPr>
              <a:t>ow fidelity storyboard:</a:t>
            </a:r>
            <a:endParaRPr lang="en-US">
              <a:cs typeface="Calibri"/>
            </a:endParaRPr>
          </a:p>
          <a:p>
            <a:r>
              <a:rPr lang="en-GB">
                <a:cs typeface="Segoe UI"/>
              </a:rPr>
              <a:t>​</a:t>
            </a:r>
          </a:p>
          <a:p>
            <a:endParaRPr lang="en-GB">
              <a:cs typeface="Segoe UI"/>
            </a:endParaRPr>
          </a:p>
        </p:txBody>
      </p:sp>
      <p:pic>
        <p:nvPicPr>
          <p:cNvPr id="25" name="Picture 24" descr="Diagram&#10;&#10;Description automatically generated">
            <a:extLst>
              <a:ext uri="{FF2B5EF4-FFF2-40B4-BE49-F238E27FC236}">
                <a16:creationId xmlns:a16="http://schemas.microsoft.com/office/drawing/2014/main" id="{BE156B09-95C7-3D1D-B250-595F517BC2B0}"/>
              </a:ext>
            </a:extLst>
          </p:cNvPr>
          <p:cNvPicPr>
            <a:picLocks noChangeAspect="1"/>
          </p:cNvPicPr>
          <p:nvPr/>
        </p:nvPicPr>
        <p:blipFill rotWithShape="1">
          <a:blip r:embed="rId3"/>
          <a:srcRect t="252" r="-174" b="29698"/>
          <a:stretch/>
        </p:blipFill>
        <p:spPr>
          <a:xfrm>
            <a:off x="142954" y="6090638"/>
            <a:ext cx="3188890" cy="1666235"/>
          </a:xfrm>
          <a:prstGeom prst="rect">
            <a:avLst/>
          </a:prstGeom>
        </p:spPr>
      </p:pic>
      <p:pic>
        <p:nvPicPr>
          <p:cNvPr id="26" name="Picture 25" descr="Graphical user interface, diagram, application&#10;&#10;Description automatically generated">
            <a:extLst>
              <a:ext uri="{FF2B5EF4-FFF2-40B4-BE49-F238E27FC236}">
                <a16:creationId xmlns:a16="http://schemas.microsoft.com/office/drawing/2014/main" id="{129A9F43-8478-D8CE-299D-0C683B00FF6E}"/>
              </a:ext>
            </a:extLst>
          </p:cNvPr>
          <p:cNvPicPr>
            <a:picLocks noChangeAspect="1"/>
          </p:cNvPicPr>
          <p:nvPr/>
        </p:nvPicPr>
        <p:blipFill rotWithShape="1">
          <a:blip r:embed="rId4"/>
          <a:srcRect t="-123" r="-162" b="27828"/>
          <a:stretch/>
        </p:blipFill>
        <p:spPr>
          <a:xfrm>
            <a:off x="3373789" y="6041977"/>
            <a:ext cx="3416069" cy="1763117"/>
          </a:xfrm>
          <a:prstGeom prst="rect">
            <a:avLst/>
          </a:prstGeom>
        </p:spPr>
      </p:pic>
      <p:sp>
        <p:nvSpPr>
          <p:cNvPr id="27" name="TextBox 3">
            <a:extLst>
              <a:ext uri="{FF2B5EF4-FFF2-40B4-BE49-F238E27FC236}">
                <a16:creationId xmlns:a16="http://schemas.microsoft.com/office/drawing/2014/main" id="{E982F1FB-C293-12C6-2711-731F7321F307}"/>
              </a:ext>
            </a:extLst>
          </p:cNvPr>
          <p:cNvSpPr txBox="1"/>
          <p:nvPr/>
        </p:nvSpPr>
        <p:spPr>
          <a:xfrm>
            <a:off x="1492920" y="2877471"/>
            <a:ext cx="3510000" cy="338554"/>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1D5A92"/>
                </a:solidFill>
              </a:rPr>
              <a:t>Text prompt if no appointment is made</a:t>
            </a:r>
          </a:p>
        </p:txBody>
      </p:sp>
      <p:sp>
        <p:nvSpPr>
          <p:cNvPr id="28" name="TextBox 4">
            <a:extLst>
              <a:ext uri="{FF2B5EF4-FFF2-40B4-BE49-F238E27FC236}">
                <a16:creationId xmlns:a16="http://schemas.microsoft.com/office/drawing/2014/main" id="{B4B4D223-C2F5-1909-E3D3-D7960007B192}"/>
              </a:ext>
            </a:extLst>
          </p:cNvPr>
          <p:cNvSpPr txBox="1"/>
          <p:nvPr/>
        </p:nvSpPr>
        <p:spPr>
          <a:xfrm>
            <a:off x="780157" y="6091870"/>
            <a:ext cx="288054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1D5A92"/>
                </a:solidFill>
              </a:rPr>
              <a:t>Text reminder before cervical smear</a:t>
            </a:r>
          </a:p>
        </p:txBody>
      </p:sp>
      <p:sp>
        <p:nvSpPr>
          <p:cNvPr id="29" name="TextBox 5">
            <a:extLst>
              <a:ext uri="{FF2B5EF4-FFF2-40B4-BE49-F238E27FC236}">
                <a16:creationId xmlns:a16="http://schemas.microsoft.com/office/drawing/2014/main" id="{27476D79-F309-E301-87D9-31F734D5756C}"/>
              </a:ext>
            </a:extLst>
          </p:cNvPr>
          <p:cNvSpPr txBox="1"/>
          <p:nvPr/>
        </p:nvSpPr>
        <p:spPr>
          <a:xfrm>
            <a:off x="4048506" y="6039733"/>
            <a:ext cx="2500699"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1D5A92"/>
                </a:solidFill>
              </a:rPr>
              <a:t>Text prompt if someone does not attend</a:t>
            </a:r>
          </a:p>
        </p:txBody>
      </p:sp>
      <p:sp>
        <p:nvSpPr>
          <p:cNvPr id="30" name="TextBox 6">
            <a:extLst>
              <a:ext uri="{FF2B5EF4-FFF2-40B4-BE49-F238E27FC236}">
                <a16:creationId xmlns:a16="http://schemas.microsoft.com/office/drawing/2014/main" id="{8DE53513-CE9F-D784-C02F-83DD113B5C81}"/>
              </a:ext>
            </a:extLst>
          </p:cNvPr>
          <p:cNvSpPr txBox="1"/>
          <p:nvPr/>
        </p:nvSpPr>
        <p:spPr>
          <a:xfrm>
            <a:off x="530721" y="7731140"/>
            <a:ext cx="2908875" cy="9541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rgbClr val="1D5A92"/>
                </a:solidFill>
              </a:rPr>
              <a:t>Text would include link to helpful information 24-72 hrs before appointment and if assistance is needed to attend. </a:t>
            </a:r>
            <a:endParaRPr lang="en-GB" sz="1400">
              <a:solidFill>
                <a:srgbClr val="1D5A92"/>
              </a:solidFill>
              <a:cs typeface="Calibri"/>
            </a:endParaRPr>
          </a:p>
        </p:txBody>
      </p:sp>
      <p:sp>
        <p:nvSpPr>
          <p:cNvPr id="31" name="TextBox 7">
            <a:extLst>
              <a:ext uri="{FF2B5EF4-FFF2-40B4-BE49-F238E27FC236}">
                <a16:creationId xmlns:a16="http://schemas.microsoft.com/office/drawing/2014/main" id="{40442FF9-D6DD-56BD-F5AF-4CD1C1E8A1ED}"/>
              </a:ext>
            </a:extLst>
          </p:cNvPr>
          <p:cNvSpPr txBox="1"/>
          <p:nvPr/>
        </p:nvSpPr>
        <p:spPr>
          <a:xfrm>
            <a:off x="3738124" y="7753410"/>
            <a:ext cx="3116095" cy="96266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rgbClr val="1D5A92"/>
                </a:solidFill>
              </a:rPr>
              <a:t>Content design should not be shameful or coercive. Data collection on why they did not attend. Text would include information on how to reschedule </a:t>
            </a:r>
            <a:endParaRPr lang="en-GB" sz="1400">
              <a:solidFill>
                <a:srgbClr val="1D5A92"/>
              </a:solidFill>
              <a:cs typeface="Calibri"/>
            </a:endParaRPr>
          </a:p>
        </p:txBody>
      </p:sp>
      <p:sp>
        <p:nvSpPr>
          <p:cNvPr id="32" name="TextBox 8">
            <a:extLst>
              <a:ext uri="{FF2B5EF4-FFF2-40B4-BE49-F238E27FC236}">
                <a16:creationId xmlns:a16="http://schemas.microsoft.com/office/drawing/2014/main" id="{9D859E32-7631-E0AD-18D0-143CF48DF9B5}"/>
              </a:ext>
            </a:extLst>
          </p:cNvPr>
          <p:cNvSpPr txBox="1"/>
          <p:nvPr/>
        </p:nvSpPr>
        <p:spPr>
          <a:xfrm>
            <a:off x="1501857" y="4412443"/>
            <a:ext cx="3482489" cy="9541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rgbClr val="1D5A92"/>
                </a:solidFill>
                <a:ea typeface="Calibri"/>
                <a:cs typeface="Calibri"/>
              </a:rPr>
              <a:t>To be sent during opening hours with phone number to call to schedule appointment. URL to NHS Inform about the importance of cervical screening in accessible formats</a:t>
            </a:r>
            <a:endParaRPr lang="en-GB" sz="1400">
              <a:solidFill>
                <a:srgbClr val="1D5A92"/>
              </a:solidFill>
              <a:cs typeface="Calibri"/>
            </a:endParaRPr>
          </a:p>
        </p:txBody>
      </p:sp>
    </p:spTree>
    <p:extLst>
      <p:ext uri="{BB962C8B-B14F-4D97-AF65-F5344CB8AC3E}">
        <p14:creationId xmlns:p14="http://schemas.microsoft.com/office/powerpoint/2010/main" val="941582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43</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105977" y="358909"/>
            <a:ext cx="6359808" cy="646331"/>
          </a:xfrm>
          <a:prstGeom prst="rect">
            <a:avLst/>
          </a:prstGeom>
          <a:noFill/>
        </p:spPr>
        <p:txBody>
          <a:bodyPr wrap="square" lIns="91440" tIns="45720" rIns="91440" bIns="45720" rtlCol="0" anchor="t">
            <a:spAutoFit/>
          </a:bodyPr>
          <a:lstStyle/>
          <a:p>
            <a:r>
              <a:rPr lang="en-GB" sz="3600" b="1">
                <a:solidFill>
                  <a:srgbClr val="1BA6D7"/>
                </a:solidFill>
              </a:rPr>
              <a:t>Prototyping</a:t>
            </a: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5F5F607-1912-41EC-9D97-BE63B6E94F32}"/>
              </a:ext>
            </a:extLst>
          </p:cNvPr>
          <p:cNvSpPr txBox="1"/>
          <p:nvPr/>
        </p:nvSpPr>
        <p:spPr>
          <a:xfrm>
            <a:off x="103238" y="1356851"/>
            <a:ext cx="596326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Segoe UI"/>
              </a:rPr>
              <a:t>Prototypes can also be designed in high fidelity. Some tools which can be used for prototyping include:</a:t>
            </a:r>
          </a:p>
          <a:p>
            <a:endParaRPr lang="en-GB">
              <a:cs typeface="Segoe UI"/>
            </a:endParaRPr>
          </a:p>
          <a:p>
            <a:pPr marL="285750" indent="-285750">
              <a:buFont typeface="Arial"/>
              <a:buChar char="•"/>
            </a:pPr>
            <a:r>
              <a:rPr lang="en-GB">
                <a:cs typeface="Segoe UI"/>
              </a:rPr>
              <a:t>MURAL - https://www.mural.co/</a:t>
            </a:r>
          </a:p>
          <a:p>
            <a:pPr marL="285750" indent="-285750">
              <a:buFont typeface="Arial"/>
              <a:buChar char="•"/>
            </a:pPr>
            <a:r>
              <a:rPr lang="en-GB">
                <a:cs typeface="Segoe UI"/>
              </a:rPr>
              <a:t>Figma - https://www.figma.com/</a:t>
            </a:r>
          </a:p>
          <a:p>
            <a:r>
              <a:rPr lang="en-GB">
                <a:cs typeface="Segoe UI"/>
              </a:rPr>
              <a:t>​</a:t>
            </a:r>
          </a:p>
          <a:p>
            <a:endParaRPr lang="en-GB">
              <a:cs typeface="Segoe UI"/>
            </a:endParaRPr>
          </a:p>
        </p:txBody>
      </p:sp>
      <p:pic>
        <p:nvPicPr>
          <p:cNvPr id="8" name="Picture 8" descr="Graphical user interface, application&#10;&#10;Description automatically generated">
            <a:extLst>
              <a:ext uri="{FF2B5EF4-FFF2-40B4-BE49-F238E27FC236}">
                <a16:creationId xmlns:a16="http://schemas.microsoft.com/office/drawing/2014/main" id="{36F5FF5B-CE0D-8414-E30C-EA50AA81A6B8}"/>
              </a:ext>
            </a:extLst>
          </p:cNvPr>
          <p:cNvPicPr>
            <a:picLocks noChangeAspect="1"/>
          </p:cNvPicPr>
          <p:nvPr/>
        </p:nvPicPr>
        <p:blipFill>
          <a:blip r:embed="rId2"/>
          <a:stretch>
            <a:fillRect/>
          </a:stretch>
        </p:blipFill>
        <p:spPr>
          <a:xfrm>
            <a:off x="373625" y="3571174"/>
            <a:ext cx="5815780" cy="3660844"/>
          </a:xfrm>
          <a:prstGeom prst="rect">
            <a:avLst/>
          </a:prstGeom>
        </p:spPr>
      </p:pic>
      <p:sp>
        <p:nvSpPr>
          <p:cNvPr id="9" name="TextBox 8">
            <a:extLst>
              <a:ext uri="{FF2B5EF4-FFF2-40B4-BE49-F238E27FC236}">
                <a16:creationId xmlns:a16="http://schemas.microsoft.com/office/drawing/2014/main" id="{58DAF949-6C20-91C7-8C96-41A7D5BAF842}"/>
              </a:ext>
            </a:extLst>
          </p:cNvPr>
          <p:cNvSpPr txBox="1"/>
          <p:nvPr/>
        </p:nvSpPr>
        <p:spPr>
          <a:xfrm>
            <a:off x="299882" y="7342237"/>
            <a:ext cx="596326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Segoe UI"/>
              </a:rPr>
              <a:t>View an example of a prototype created in Figma: </a:t>
            </a:r>
            <a:endParaRPr lang="en-US">
              <a:ea typeface="+mn-lt"/>
              <a:cs typeface="+mn-lt"/>
            </a:endParaRPr>
          </a:p>
          <a:p>
            <a:r>
              <a:rPr lang="en-GB">
                <a:ea typeface="+mn-lt"/>
                <a:cs typeface="+mn-lt"/>
                <a:hlinkClick r:id="rId3"/>
              </a:rPr>
              <a:t>https://www.figma.com/proto/vScAAydElSfmywdIB2w59o/Text-message-service?node-id=101%3A2&amp;scaling=scale-down&amp;page-id=0%3A1&amp;starting-point-node-id=101%3A2</a:t>
            </a:r>
            <a:endParaRPr lang="en-US">
              <a:cs typeface="Calibri"/>
            </a:endParaRPr>
          </a:p>
          <a:p>
            <a:endParaRPr lang="en-GB">
              <a:cs typeface="Calibri"/>
            </a:endParaRPr>
          </a:p>
          <a:p>
            <a:r>
              <a:rPr lang="en-GB">
                <a:cs typeface="Segoe UI"/>
              </a:rPr>
              <a:t>​</a:t>
            </a:r>
          </a:p>
          <a:p>
            <a:endParaRPr lang="en-GB">
              <a:cs typeface="Segoe UI"/>
            </a:endParaRPr>
          </a:p>
        </p:txBody>
      </p:sp>
    </p:spTree>
    <p:extLst>
      <p:ext uri="{BB962C8B-B14F-4D97-AF65-F5344CB8AC3E}">
        <p14:creationId xmlns:p14="http://schemas.microsoft.com/office/powerpoint/2010/main" val="3985636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44</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671332" y="3935393"/>
            <a:ext cx="4172131" cy="646331"/>
          </a:xfrm>
          <a:prstGeom prst="rect">
            <a:avLst/>
          </a:prstGeom>
          <a:noFill/>
        </p:spPr>
        <p:txBody>
          <a:bodyPr wrap="square" rtlCol="0">
            <a:spAutoFit/>
          </a:bodyPr>
          <a:lstStyle/>
          <a:p>
            <a:r>
              <a:rPr lang="en-GB" sz="3600" b="1">
                <a:solidFill>
                  <a:srgbClr val="009193"/>
                </a:solidFill>
              </a:rPr>
              <a:t>Deliver</a:t>
            </a: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4714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45</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105977" y="358909"/>
            <a:ext cx="6359808" cy="646331"/>
          </a:xfrm>
          <a:prstGeom prst="rect">
            <a:avLst/>
          </a:prstGeom>
          <a:noFill/>
        </p:spPr>
        <p:txBody>
          <a:bodyPr wrap="square" lIns="91440" tIns="45720" rIns="91440" bIns="45720" rtlCol="0" anchor="t">
            <a:spAutoFit/>
          </a:bodyPr>
          <a:lstStyle/>
          <a:p>
            <a:r>
              <a:rPr lang="en-GB" sz="3600" b="1">
                <a:solidFill>
                  <a:srgbClr val="009193"/>
                </a:solidFill>
              </a:rPr>
              <a:t>Blueprinting your service</a:t>
            </a: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19453795-45EE-D74D-08C7-BC130D0B1D77}"/>
              </a:ext>
            </a:extLst>
          </p:cNvPr>
          <p:cNvSpPr txBox="1"/>
          <p:nvPr/>
        </p:nvSpPr>
        <p:spPr>
          <a:xfrm>
            <a:off x="106531" y="1298455"/>
            <a:ext cx="596326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Use this framework overleaf to plan a product or service experience from multiple perspectives. The top of the blueprint lets you illustrate how a customer or user would experience a specific scenario step-by-step. At the bottom of the template, you can outline the people, policies, and systems that make each step of the service function.</a:t>
            </a:r>
            <a:endParaRPr lang="en-US"/>
          </a:p>
          <a:p>
            <a:endParaRPr lang="en-GB">
              <a:cs typeface="Segoe UI"/>
            </a:endParaRPr>
          </a:p>
          <a:p>
            <a:r>
              <a:rPr lang="en-GB">
                <a:cs typeface="Segoe UI"/>
              </a:rPr>
              <a:t>​</a:t>
            </a:r>
          </a:p>
          <a:p>
            <a:endParaRPr lang="en-GB">
              <a:cs typeface="Segoe UI"/>
            </a:endParaRPr>
          </a:p>
        </p:txBody>
      </p:sp>
    </p:spTree>
    <p:extLst>
      <p:ext uri="{BB962C8B-B14F-4D97-AF65-F5344CB8AC3E}">
        <p14:creationId xmlns:p14="http://schemas.microsoft.com/office/powerpoint/2010/main" val="3777029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46</a:t>
            </a:fld>
            <a:endParaRPr lang="en-GB"/>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descr="Chart&#10;&#10;Description automatically generated">
            <a:extLst>
              <a:ext uri="{FF2B5EF4-FFF2-40B4-BE49-F238E27FC236}">
                <a16:creationId xmlns:a16="http://schemas.microsoft.com/office/drawing/2014/main" id="{F3DB37B4-1766-BCE1-87DB-5633F43C40E5}"/>
              </a:ext>
            </a:extLst>
          </p:cNvPr>
          <p:cNvPicPr>
            <a:picLocks noChangeAspect="1"/>
          </p:cNvPicPr>
          <p:nvPr/>
        </p:nvPicPr>
        <p:blipFill>
          <a:blip r:embed="rId2"/>
          <a:stretch>
            <a:fillRect/>
          </a:stretch>
        </p:blipFill>
        <p:spPr>
          <a:xfrm rot="16200000">
            <a:off x="-1007142" y="2535095"/>
            <a:ext cx="8999585" cy="5025991"/>
          </a:xfrm>
          <a:prstGeom prst="rect">
            <a:avLst/>
          </a:prstGeom>
        </p:spPr>
      </p:pic>
    </p:spTree>
    <p:extLst>
      <p:ext uri="{BB962C8B-B14F-4D97-AF65-F5344CB8AC3E}">
        <p14:creationId xmlns:p14="http://schemas.microsoft.com/office/powerpoint/2010/main" val="2519865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47</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105977" y="358909"/>
            <a:ext cx="6359808" cy="646331"/>
          </a:xfrm>
          <a:prstGeom prst="rect">
            <a:avLst/>
          </a:prstGeom>
          <a:noFill/>
        </p:spPr>
        <p:txBody>
          <a:bodyPr wrap="square" lIns="91440" tIns="45720" rIns="91440" bIns="45720" rtlCol="0" anchor="t">
            <a:spAutoFit/>
          </a:bodyPr>
          <a:lstStyle/>
          <a:p>
            <a:r>
              <a:rPr lang="en-GB" sz="3600" b="1">
                <a:solidFill>
                  <a:srgbClr val="009193"/>
                </a:solidFill>
              </a:rPr>
              <a:t>Develop a design brief</a:t>
            </a: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descr="Graphical user interface, application, Word&#10;&#10;Description automatically generated">
            <a:extLst>
              <a:ext uri="{FF2B5EF4-FFF2-40B4-BE49-F238E27FC236}">
                <a16:creationId xmlns:a16="http://schemas.microsoft.com/office/drawing/2014/main" id="{486B1727-E1D8-9A86-1B0F-912763BE45D5}"/>
              </a:ext>
            </a:extLst>
          </p:cNvPr>
          <p:cNvPicPr>
            <a:picLocks noChangeAspect="1"/>
          </p:cNvPicPr>
          <p:nvPr/>
        </p:nvPicPr>
        <p:blipFill>
          <a:blip r:embed="rId2"/>
          <a:stretch>
            <a:fillRect/>
          </a:stretch>
        </p:blipFill>
        <p:spPr>
          <a:xfrm rot="16200000">
            <a:off x="-1549810" y="3013066"/>
            <a:ext cx="8495069" cy="4892922"/>
          </a:xfrm>
          <a:prstGeom prst="rect">
            <a:avLst/>
          </a:prstGeom>
        </p:spPr>
      </p:pic>
      <p:sp>
        <p:nvSpPr>
          <p:cNvPr id="8" name="TextBox 7">
            <a:extLst>
              <a:ext uri="{FF2B5EF4-FFF2-40B4-BE49-F238E27FC236}">
                <a16:creationId xmlns:a16="http://schemas.microsoft.com/office/drawing/2014/main" id="{DD48D517-104E-84A5-38CC-EE5E9E24589D}"/>
              </a:ext>
            </a:extLst>
          </p:cNvPr>
          <p:cNvSpPr txBox="1"/>
          <p:nvPr/>
        </p:nvSpPr>
        <p:spPr>
          <a:xfrm>
            <a:off x="5139637" y="1330545"/>
            <a:ext cx="1546649"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Segoe UI"/>
              </a:rPr>
              <a:t>View Content Design brief: </a:t>
            </a:r>
            <a:endParaRPr lang="en-US">
              <a:ea typeface="+mn-lt"/>
              <a:cs typeface="+mn-lt"/>
            </a:endParaRPr>
          </a:p>
          <a:p>
            <a:r>
              <a:rPr lang="en-GB">
                <a:ea typeface="+mn-lt"/>
                <a:cs typeface="+mn-lt"/>
                <a:hlinkClick r:id="rId3"/>
              </a:rPr>
              <a:t>https://app.mural.co/t/nssdigitalengagement1188/m/nssdigitalengagement1188/1662030796964/b90603c86ba1df2b7715876499da2a6ced7d942c?sender=ubd22c6c135e708617a226713</a:t>
            </a:r>
            <a:endParaRPr lang="en-US">
              <a:cs typeface="Calibri"/>
            </a:endParaRPr>
          </a:p>
          <a:p>
            <a:endParaRPr lang="en-GB">
              <a:cs typeface="Calibri"/>
            </a:endParaRPr>
          </a:p>
          <a:p>
            <a:r>
              <a:rPr lang="en-GB">
                <a:cs typeface="Segoe UI"/>
              </a:rPr>
              <a:t>​</a:t>
            </a:r>
          </a:p>
          <a:p>
            <a:endParaRPr lang="en-GB">
              <a:cs typeface="Segoe UI"/>
            </a:endParaRPr>
          </a:p>
        </p:txBody>
      </p:sp>
    </p:spTree>
    <p:extLst>
      <p:ext uri="{BB962C8B-B14F-4D97-AF65-F5344CB8AC3E}">
        <p14:creationId xmlns:p14="http://schemas.microsoft.com/office/powerpoint/2010/main" val="968276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48</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105977" y="358909"/>
            <a:ext cx="6359808" cy="646331"/>
          </a:xfrm>
          <a:prstGeom prst="rect">
            <a:avLst/>
          </a:prstGeom>
          <a:noFill/>
        </p:spPr>
        <p:txBody>
          <a:bodyPr wrap="square" lIns="91440" tIns="45720" rIns="91440" bIns="45720" rtlCol="0" anchor="t">
            <a:spAutoFit/>
          </a:bodyPr>
          <a:lstStyle/>
          <a:p>
            <a:r>
              <a:rPr lang="en-GB" sz="3600" b="1">
                <a:solidFill>
                  <a:srgbClr val="009193"/>
                </a:solidFill>
              </a:rPr>
              <a:t>Measure</a:t>
            </a:r>
            <a:endParaRPr lang="en-US"/>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D35477C-52DA-AEAE-9906-52CC8A8A3113}"/>
              </a:ext>
            </a:extLst>
          </p:cNvPr>
          <p:cNvSpPr txBox="1"/>
          <p:nvPr/>
        </p:nvSpPr>
        <p:spPr>
          <a:xfrm>
            <a:off x="201561" y="1504335"/>
            <a:ext cx="59632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Segoe UI"/>
              </a:rPr>
              <a:t>Define goals and success metrics.  </a:t>
            </a:r>
            <a:endParaRPr lang="en-US" dirty="0"/>
          </a:p>
          <a:p>
            <a:r>
              <a:rPr lang="en-GB" dirty="0">
                <a:cs typeface="Segoe UI"/>
              </a:rPr>
              <a:t>​</a:t>
            </a:r>
          </a:p>
          <a:p>
            <a:endParaRPr lang="en-GB">
              <a:cs typeface="Segoe UI"/>
            </a:endParaRPr>
          </a:p>
        </p:txBody>
      </p:sp>
      <p:graphicFrame>
        <p:nvGraphicFramePr>
          <p:cNvPr id="9" name="TextBox 3">
            <a:extLst>
              <a:ext uri="{FF2B5EF4-FFF2-40B4-BE49-F238E27FC236}">
                <a16:creationId xmlns:a16="http://schemas.microsoft.com/office/drawing/2014/main" id="{14C372BE-F557-DBD8-9928-B81ACF50FB01}"/>
              </a:ext>
            </a:extLst>
          </p:cNvPr>
          <p:cNvGraphicFramePr/>
          <p:nvPr>
            <p:extLst>
              <p:ext uri="{D42A27DB-BD31-4B8C-83A1-F6EECF244321}">
                <p14:modId xmlns:p14="http://schemas.microsoft.com/office/powerpoint/2010/main" val="79325094"/>
              </p:ext>
            </p:extLst>
          </p:nvPr>
        </p:nvGraphicFramePr>
        <p:xfrm>
          <a:off x="361414" y="1914891"/>
          <a:ext cx="6128896" cy="586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126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49</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290332" y="186845"/>
            <a:ext cx="4172131" cy="646331"/>
          </a:xfrm>
          <a:prstGeom prst="rect">
            <a:avLst/>
          </a:prstGeom>
          <a:noFill/>
        </p:spPr>
        <p:txBody>
          <a:bodyPr wrap="square" lIns="91440" tIns="45720" rIns="91440" bIns="45720" rtlCol="0" anchor="t">
            <a:spAutoFit/>
          </a:bodyPr>
          <a:lstStyle/>
          <a:p>
            <a:r>
              <a:rPr lang="en-GB" sz="3600" b="1">
                <a:solidFill>
                  <a:srgbClr val="009193"/>
                </a:solidFill>
                <a:cs typeface="Calibri"/>
              </a:rPr>
              <a:t>Screening resources</a:t>
            </a:r>
            <a:endParaRPr lang="en-GB" sz="3600" b="1">
              <a:solidFill>
                <a:srgbClr val="009193"/>
              </a:solidFill>
            </a:endParaRP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FDA869C-5234-E6CC-B695-1DCC9E373A77}"/>
              </a:ext>
            </a:extLst>
          </p:cNvPr>
          <p:cNvSpPr txBox="1"/>
          <p:nvPr/>
        </p:nvSpPr>
        <p:spPr>
          <a:xfrm>
            <a:off x="287594" y="879332"/>
            <a:ext cx="6307392" cy="83407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1.  </a:t>
            </a:r>
            <a:r>
              <a:rPr lang="en-US" sz="1400">
                <a:ea typeface="+mn-lt"/>
                <a:cs typeface="+mn-lt"/>
              </a:rPr>
              <a:t>   </a:t>
            </a:r>
            <a:r>
              <a:rPr lang="en-US" sz="1400">
                <a:ea typeface="+mn-lt"/>
                <a:cs typeface="+mn-lt"/>
                <a:hlinkClick r:id="rId2"/>
              </a:rPr>
              <a:t>Campbell, H. E., Gray, A. M., Watson, J., Jackson, C., Moseley, C., Cruickshank, M. E., Kitchener, H. C., &amp; Rivero‐Arias, O. (2020). Preferences for interventions designed to increase cervical screening uptake in non‐attending young women: How findings from a discrete choice experiment compare with observed behaviours in a trial. </a:t>
            </a:r>
            <a:r>
              <a:rPr lang="en-US" sz="1400" i="1">
                <a:ea typeface="+mn-lt"/>
                <a:cs typeface="+mn-lt"/>
                <a:hlinkClick r:id="rId2"/>
              </a:rPr>
              <a:t>Health Expectations</a:t>
            </a:r>
            <a:r>
              <a:rPr lang="en-US" sz="1400">
                <a:ea typeface="+mn-lt"/>
                <a:cs typeface="+mn-lt"/>
                <a:hlinkClick r:id="rId2"/>
              </a:rPr>
              <a:t>, </a:t>
            </a:r>
            <a:r>
              <a:rPr lang="en-US" sz="1400" i="1">
                <a:ea typeface="+mn-lt"/>
                <a:cs typeface="+mn-lt"/>
                <a:hlinkClick r:id="rId2"/>
              </a:rPr>
              <a:t>23</a:t>
            </a:r>
            <a:r>
              <a:rPr lang="en-US" sz="1400">
                <a:ea typeface="+mn-lt"/>
                <a:cs typeface="+mn-lt"/>
                <a:hlinkClick r:id="rId2"/>
              </a:rPr>
              <a:t>(1), 202–211</a:t>
            </a:r>
            <a:endParaRPr lang="en-US" sz="1400">
              <a:ea typeface="+mn-lt"/>
              <a:cs typeface="+mn-lt"/>
            </a:endParaRPr>
          </a:p>
          <a:p>
            <a:r>
              <a:rPr lang="en-US" sz="1400">
                <a:ea typeface="+mn-lt"/>
                <a:cs typeface="+mn-lt"/>
              </a:rPr>
              <a:t>2.     </a:t>
            </a:r>
            <a:r>
              <a:rPr lang="en-US" sz="1400">
                <a:ea typeface="+mn-lt"/>
                <a:cs typeface="+mn-lt"/>
                <a:hlinkClick r:id="rId3"/>
              </a:rPr>
              <a:t>Gabriella Stuart, Danielle D’Lima. (2021) Perceived barriers and facilitators to attendance for cervical cancer screening in EU member states: a systematic review and synthesis using the Theoretical Domains Framework. </a:t>
            </a:r>
            <a:r>
              <a:rPr lang="en-US" sz="1400" i="1">
                <a:ea typeface="+mn-lt"/>
                <a:cs typeface="+mn-lt"/>
                <a:hlinkClick r:id="rId3"/>
              </a:rPr>
              <a:t>Psychology &amp; Health</a:t>
            </a:r>
            <a:r>
              <a:rPr lang="en-US" sz="1400">
                <a:ea typeface="+mn-lt"/>
                <a:cs typeface="+mn-lt"/>
                <a:hlinkClick r:id="rId3"/>
              </a:rPr>
              <a:t> 0:0, pages 1-50</a:t>
            </a:r>
            <a:endParaRPr lang="en-US" sz="1400">
              <a:ea typeface="+mn-lt"/>
              <a:cs typeface="+mn-lt"/>
            </a:endParaRPr>
          </a:p>
          <a:p>
            <a:r>
              <a:rPr lang="en-US" sz="1400">
                <a:ea typeface="+mn-lt"/>
                <a:cs typeface="+mn-lt"/>
              </a:rPr>
              <a:t>3.     </a:t>
            </a:r>
            <a:r>
              <a:rPr lang="en-US" sz="1400">
                <a:ea typeface="+mn-lt"/>
                <a:cs typeface="+mn-lt"/>
                <a:hlinkClick r:id="rId4"/>
              </a:rPr>
              <a:t>Kathryn A. Robb, The integrated screening action model (I-SAM): A theory-based approach to inform intervention development, Preventive Medicine Reports, Volume 23, 2021</a:t>
            </a:r>
            <a:endParaRPr lang="en-US" sz="1400">
              <a:ea typeface="+mn-lt"/>
              <a:cs typeface="+mn-lt"/>
            </a:endParaRPr>
          </a:p>
          <a:p>
            <a:r>
              <a:rPr lang="en-US" sz="1400">
                <a:ea typeface="+mn-lt"/>
                <a:cs typeface="+mn-lt"/>
              </a:rPr>
              <a:t>4.     </a:t>
            </a:r>
            <a:r>
              <a:rPr lang="en-US" sz="1400">
                <a:ea typeface="+mn-lt"/>
                <a:cs typeface="+mn-lt"/>
                <a:hlinkClick r:id="rId5"/>
              </a:rPr>
              <a:t>Menekse Suphi, Scott Porter Research &amp; Marketing Limited, </a:t>
            </a:r>
            <a:r>
              <a:rPr lang="en-US" sz="1400" i="1">
                <a:ea typeface="+mn-lt"/>
                <a:cs typeface="+mn-lt"/>
                <a:hlinkClick r:id="rId5"/>
              </a:rPr>
              <a:t>Determining information needs to support informed uptake of cervical screening</a:t>
            </a:r>
            <a:r>
              <a:rPr lang="en-US" sz="1400">
                <a:ea typeface="+mn-lt"/>
                <a:cs typeface="+mn-lt"/>
                <a:hlinkClick r:id="rId5"/>
              </a:rPr>
              <a:t>, December 2015</a:t>
            </a:r>
            <a:endParaRPr lang="en-US" sz="1400">
              <a:ea typeface="+mn-lt"/>
              <a:cs typeface="+mn-lt"/>
            </a:endParaRPr>
          </a:p>
          <a:p>
            <a:r>
              <a:rPr lang="en-US" sz="1400">
                <a:ea typeface="+mn-lt"/>
                <a:cs typeface="+mn-lt"/>
              </a:rPr>
              <a:t>5.     Nelson M, Patton A, Robb K, Weller D, Sheikh A, Ragupathy K et al. Experiences of cervical screening participation and non-participation in women from minority ethnic populations in Scotland. Health Expectations. 2021 Jun 17. </a:t>
            </a:r>
            <a:r>
              <a:rPr lang="en-US" sz="1400">
                <a:ea typeface="+mn-lt"/>
                <a:cs typeface="+mn-lt"/>
                <a:hlinkClick r:id="rId6"/>
              </a:rPr>
              <a:t>https://doi.org/10.1111/hex.13287</a:t>
            </a:r>
            <a:endParaRPr lang="en-US" sz="1400">
              <a:ea typeface="+mn-lt"/>
              <a:cs typeface="+mn-lt"/>
            </a:endParaRPr>
          </a:p>
          <a:p>
            <a:r>
              <a:rPr lang="en-US" sz="1400">
                <a:ea typeface="+mn-lt"/>
                <a:cs typeface="+mn-lt"/>
              </a:rPr>
              <a:t>6.     </a:t>
            </a:r>
            <a:r>
              <a:rPr lang="en-US" sz="1400">
                <a:ea typeface="+mn-lt"/>
                <a:cs typeface="+mn-lt"/>
                <a:hlinkClick r:id="rId7"/>
              </a:rPr>
              <a:t>Oyegbite, A., Roberts, J., &amp; Bircher, J. (2021). Increasing the uptake of cervical screening at cornerstone medical practice. BMJ Open Quality, 10(3), 1126</a:t>
            </a:r>
            <a:endParaRPr lang="en-US" sz="1400">
              <a:ea typeface="+mn-lt"/>
              <a:cs typeface="+mn-lt"/>
            </a:endParaRPr>
          </a:p>
          <a:p>
            <a:r>
              <a:rPr lang="en-US" sz="1400">
                <a:ea typeface="+mn-lt"/>
                <a:cs typeface="+mn-lt"/>
              </a:rPr>
              <a:t>7.     Sarah Wilding, Sarah </a:t>
            </a:r>
            <a:r>
              <a:rPr lang="en-US" sz="1400" err="1">
                <a:ea typeface="+mn-lt"/>
                <a:cs typeface="+mn-lt"/>
              </a:rPr>
              <a:t>Wighton</a:t>
            </a:r>
            <a:r>
              <a:rPr lang="en-US" sz="1400">
                <a:ea typeface="+mn-lt"/>
                <a:cs typeface="+mn-lt"/>
              </a:rPr>
              <a:t>, Daisy Halligan, Robert West, Mark Conner &amp; Daryl B. O’Connor(2020) What factors are most influential in increasing cervical cancer screening attendance? An online study of UK-based women, Health Psychology and Behavioral Medicine, 8:1, 314- 328, DOI: 10.1080/21642850.2020.1798239</a:t>
            </a:r>
          </a:p>
          <a:p>
            <a:r>
              <a:rPr lang="en-US" sz="1400">
                <a:ea typeface="+mn-lt"/>
                <a:cs typeface="+mn-lt"/>
              </a:rPr>
              <a:t>8.     </a:t>
            </a:r>
            <a:r>
              <a:rPr lang="en-US" sz="1400">
                <a:ea typeface="+mn-lt"/>
                <a:cs typeface="+mn-lt"/>
                <a:hlinkClick r:id="rId8"/>
              </a:rPr>
              <a:t>Staley H, Shiraz A, Shreeve N, Bryant A, Martin-Hirsch PP, Gajjar K. Interventions targeted at women to encourage the uptake of cervical screening. Cochrane Database Syst Rev. 2021 Sep 6;9(9)</a:t>
            </a:r>
            <a:endParaRPr lang="en-US" sz="1400">
              <a:ea typeface="+mn-lt"/>
              <a:cs typeface="+mn-lt"/>
            </a:endParaRPr>
          </a:p>
          <a:p>
            <a:r>
              <a:rPr lang="en-US" sz="1400">
                <a:ea typeface="+mn-lt"/>
                <a:cs typeface="+mn-lt"/>
              </a:rPr>
              <a:t>9.     </a:t>
            </a:r>
            <a:r>
              <a:rPr lang="en-US" sz="1400">
                <a:ea typeface="+mn-lt"/>
                <a:cs typeface="+mn-lt"/>
                <a:hlinkClick r:id="rId4"/>
              </a:rPr>
              <a:t>Quyn AJ, Fraser CG, Stanners G, et al. Uptake trends in the Scottish Bowel Screening Programme and the influences of age, sex, and deprivation. Journal of Medical Screening. 2018;25(1):24-31. doi:10.1177/0969141317694065</a:t>
            </a:r>
            <a:endParaRPr lang="en-US" sz="1400">
              <a:ea typeface="+mn-lt"/>
              <a:cs typeface="+mn-lt"/>
            </a:endParaRPr>
          </a:p>
          <a:p>
            <a:r>
              <a:rPr lang="en-US" sz="1400">
                <a:ea typeface="+mn-lt"/>
                <a:cs typeface="+mn-lt"/>
              </a:rPr>
              <a:t>10.  Cervical screening: ideas for improving access and uptake. Guidance, Gov.uk March 2020: </a:t>
            </a:r>
            <a:r>
              <a:rPr lang="en-US" sz="1400">
                <a:ea typeface="+mn-lt"/>
                <a:cs typeface="+mn-lt"/>
                <a:hlinkClick r:id="rId9"/>
              </a:rPr>
              <a:t>https://www.gov.uk/guidance/cervical-screening-ideas-for-improving-access-and-uptake</a:t>
            </a:r>
            <a:endParaRPr lang="en-US" sz="1400">
              <a:ea typeface="+mn-lt"/>
              <a:cs typeface="+mn-lt"/>
            </a:endParaRPr>
          </a:p>
          <a:p>
            <a:r>
              <a:rPr lang="en-US" sz="1400">
                <a:ea typeface="+mn-lt"/>
                <a:cs typeface="+mn-lt"/>
              </a:rPr>
              <a:t>11.  Evidence on increasing cervical screening uptake, Cancer Research UK: </a:t>
            </a:r>
            <a:r>
              <a:rPr lang="en-US" sz="1400">
                <a:ea typeface="+mn-lt"/>
                <a:cs typeface="+mn-lt"/>
                <a:hlinkClick r:id="rId10"/>
              </a:rPr>
              <a:t>https://www.cancerresearchuk.org/health-professional/screening/evidence-on-increasing-cervical-screening-uptake#cervical_increase2</a:t>
            </a:r>
            <a:endParaRPr lang="en-US" sz="1400">
              <a:ea typeface="+mn-lt"/>
              <a:cs typeface="+mn-lt"/>
            </a:endParaRPr>
          </a:p>
          <a:p>
            <a:endParaRPr lang="en-US" sz="1400">
              <a:ea typeface="+mn-lt"/>
              <a:cs typeface="+mn-lt"/>
            </a:endParaRPr>
          </a:p>
        </p:txBody>
      </p:sp>
    </p:spTree>
    <p:extLst>
      <p:ext uri="{BB962C8B-B14F-4D97-AF65-F5344CB8AC3E}">
        <p14:creationId xmlns:p14="http://schemas.microsoft.com/office/powerpoint/2010/main" val="1903776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50</a:t>
            </a:fld>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290332" y="186845"/>
            <a:ext cx="4930619" cy="646331"/>
          </a:xfrm>
          <a:prstGeom prst="rect">
            <a:avLst/>
          </a:prstGeom>
          <a:noFill/>
        </p:spPr>
        <p:txBody>
          <a:bodyPr wrap="square" lIns="91440" tIns="45720" rIns="91440" bIns="45720" rtlCol="0" anchor="t">
            <a:spAutoFit/>
          </a:bodyPr>
          <a:lstStyle/>
          <a:p>
            <a:r>
              <a:rPr lang="en-GB" sz="3600" b="1">
                <a:solidFill>
                  <a:srgbClr val="009193"/>
                </a:solidFill>
                <a:cs typeface="Calibri"/>
              </a:rPr>
              <a:t>Screening resources</a:t>
            </a:r>
            <a:endParaRPr lang="en-GB" sz="3600" b="1">
              <a:solidFill>
                <a:srgbClr val="009193"/>
              </a:solidFill>
            </a:endParaRPr>
          </a:p>
        </p:txBody>
      </p:sp>
      <p:sp>
        <p:nvSpPr>
          <p:cNvPr id="7" name="Rectangle 6">
            <a:extLst>
              <a:ext uri="{FF2B5EF4-FFF2-40B4-BE49-F238E27FC236}">
                <a16:creationId xmlns:a16="http://schemas.microsoft.com/office/drawing/2014/main" id="{14591D3E-762D-621A-BD38-CD165D2BAAF3}"/>
              </a:ext>
            </a:extLst>
          </p:cNvPr>
          <p:cNvSpPr/>
          <p:nvPr/>
        </p:nvSpPr>
        <p:spPr>
          <a:xfrm>
            <a:off x="0" y="1"/>
            <a:ext cx="6858000" cy="104172"/>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FDA869C-5234-E6CC-B695-1DCC9E373A77}"/>
              </a:ext>
            </a:extLst>
          </p:cNvPr>
          <p:cNvSpPr txBox="1"/>
          <p:nvPr/>
        </p:nvSpPr>
        <p:spPr>
          <a:xfrm>
            <a:off x="287594" y="1147916"/>
            <a:ext cx="6307392"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12.  Cervical screening: support for people who find it hard to attend, Guidance, Gov.uk, May 2021: </a:t>
            </a:r>
            <a:r>
              <a:rPr lang="en-US" sz="1400">
                <a:ea typeface="+mn-lt"/>
                <a:cs typeface="+mn-lt"/>
                <a:hlinkClick r:id="rId2"/>
              </a:rPr>
              <a:t>https://www.gov.uk/government/publications/cervical-screening-support-for-people-who-find-it-hard-to-attend</a:t>
            </a:r>
            <a:endParaRPr lang="en-US" sz="1400">
              <a:ea typeface="+mn-lt"/>
              <a:cs typeface="+mn-lt"/>
            </a:endParaRPr>
          </a:p>
          <a:p>
            <a:r>
              <a:rPr lang="en-US" sz="1400">
                <a:ea typeface="+mn-lt"/>
                <a:cs typeface="+mn-lt"/>
              </a:rPr>
              <a:t>13.  Overcoming barriers to cervical screening, Jo’s Trust: </a:t>
            </a:r>
            <a:r>
              <a:rPr lang="en-US" sz="1400">
                <a:ea typeface="+mn-lt"/>
                <a:cs typeface="+mn-lt"/>
                <a:hlinkClick r:id="rId3"/>
              </a:rPr>
              <a:t>https://www.jostrust.org.uk/professionals/cervical-screening/barriers</a:t>
            </a:r>
            <a:endParaRPr lang="en-US" sz="1400">
              <a:ea typeface="+mn-lt"/>
              <a:cs typeface="+mn-lt"/>
            </a:endParaRPr>
          </a:p>
          <a:p>
            <a:r>
              <a:rPr lang="en-US" sz="1400">
                <a:ea typeface="+mn-lt"/>
                <a:cs typeface="+mn-lt"/>
              </a:rPr>
              <a:t>14.  Improving access to cervical screening, Jo’s Trust: </a:t>
            </a:r>
            <a:r>
              <a:rPr lang="en-US" sz="1400">
                <a:ea typeface="+mn-lt"/>
                <a:cs typeface="+mn-lt"/>
                <a:hlinkClick r:id="rId4"/>
              </a:rPr>
              <a:t>https://www.jostrust.org.uk/professionals/cervical-screening/improving-access</a:t>
            </a:r>
            <a:endParaRPr lang="en-US" sz="1400">
              <a:ea typeface="+mn-lt"/>
              <a:cs typeface="+mn-lt"/>
            </a:endParaRPr>
          </a:p>
          <a:p>
            <a:endParaRPr lang="en-US"/>
          </a:p>
          <a:p>
            <a:endParaRPr lang="en-US">
              <a:ea typeface="+mn-lt"/>
              <a:cs typeface="+mn-lt"/>
            </a:endParaRPr>
          </a:p>
        </p:txBody>
      </p:sp>
      <p:sp>
        <p:nvSpPr>
          <p:cNvPr id="8" name="TextBox 7">
            <a:extLst>
              <a:ext uri="{FF2B5EF4-FFF2-40B4-BE49-F238E27FC236}">
                <a16:creationId xmlns:a16="http://schemas.microsoft.com/office/drawing/2014/main" id="{0BF121CF-B2CF-99B6-F681-A52E17EB0905}"/>
              </a:ext>
            </a:extLst>
          </p:cNvPr>
          <p:cNvSpPr txBox="1"/>
          <p:nvPr/>
        </p:nvSpPr>
        <p:spPr>
          <a:xfrm>
            <a:off x="271756" y="2887288"/>
            <a:ext cx="630739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Public Health Scotland </a:t>
            </a:r>
            <a:endParaRPr lang="en-US" sz="1400">
              <a:cs typeface="Calibri"/>
            </a:endParaRPr>
          </a:p>
          <a:p>
            <a:r>
              <a:rPr lang="en-US" sz="1400">
                <a:hlinkClick r:id="rId5"/>
              </a:rPr>
              <a:t>https://www.healthscotland.scot/health-topics/screening/cervical-screening</a:t>
            </a:r>
            <a:endParaRPr lang="en-US" sz="1400">
              <a:cs typeface="Calibri"/>
            </a:endParaRPr>
          </a:p>
          <a:p>
            <a:endParaRPr lang="en-US" sz="1400">
              <a:cs typeface="Calibri"/>
            </a:endParaRPr>
          </a:p>
          <a:p>
            <a:r>
              <a:rPr lang="en-US" sz="1400">
                <a:hlinkClick r:id="rId6"/>
              </a:rPr>
              <a:t>https://publichealthscotland.scot/publications</a:t>
            </a:r>
            <a:r>
              <a:rPr lang="en-US" sz="1400">
                <a:ea typeface="+mn-lt"/>
                <a:cs typeface="+mn-lt"/>
                <a:hlinkClick r:id="rId6"/>
              </a:rPr>
              <a:t>/scottish-cervical-screening-programme-statistics/scottish-cervical-screening-programme-statistics-annual-update-to-31-march-2021/</a:t>
            </a:r>
            <a:endParaRPr lang="en-US" sz="1400">
              <a:ea typeface="+mn-lt"/>
              <a:cs typeface="+mn-lt"/>
            </a:endParaRPr>
          </a:p>
          <a:p>
            <a:endParaRPr lang="en-US">
              <a:cs typeface="Calibri"/>
            </a:endParaRPr>
          </a:p>
          <a:p>
            <a:endParaRPr lang="en-US">
              <a:cs typeface="Calibri"/>
            </a:endParaRPr>
          </a:p>
        </p:txBody>
      </p:sp>
    </p:spTree>
    <p:extLst>
      <p:ext uri="{BB962C8B-B14F-4D97-AF65-F5344CB8AC3E}">
        <p14:creationId xmlns:p14="http://schemas.microsoft.com/office/powerpoint/2010/main" val="238346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D37317-C838-6644-B3AA-324905D33466}"/>
              </a:ext>
            </a:extLst>
          </p:cNvPr>
          <p:cNvSpPr>
            <a:spLocks noGrp="1"/>
          </p:cNvSpPr>
          <p:nvPr>
            <p:ph type="ftr" sz="quarter" idx="11"/>
          </p:nvPr>
        </p:nvSpPr>
        <p:spPr/>
        <p:txBody>
          <a:bodyPr/>
          <a:lstStyle/>
          <a:p>
            <a:r>
              <a:rPr lang="en-GB"/>
              <a:t>SDH</a:t>
            </a:r>
          </a:p>
        </p:txBody>
      </p:sp>
      <p:sp>
        <p:nvSpPr>
          <p:cNvPr id="3" name="Slide Number Placeholder 2">
            <a:extLst>
              <a:ext uri="{FF2B5EF4-FFF2-40B4-BE49-F238E27FC236}">
                <a16:creationId xmlns:a16="http://schemas.microsoft.com/office/drawing/2014/main" id="{2CAB1073-7A5F-AC42-B48C-80212DB4CDF5}"/>
              </a:ext>
            </a:extLst>
          </p:cNvPr>
          <p:cNvSpPr>
            <a:spLocks noGrp="1"/>
          </p:cNvSpPr>
          <p:nvPr>
            <p:ph type="sldNum" sz="quarter" idx="12"/>
          </p:nvPr>
        </p:nvSpPr>
        <p:spPr/>
        <p:txBody>
          <a:bodyPr/>
          <a:lstStyle/>
          <a:p>
            <a:fld id="{01889115-868B-3945-B452-EC4624791901}" type="slidenum">
              <a:rPr lang="en-GB" smtClean="0"/>
              <a:t>7</a:t>
            </a:fld>
            <a:endParaRPr lang="en-GB"/>
          </a:p>
        </p:txBody>
      </p:sp>
      <p:sp>
        <p:nvSpPr>
          <p:cNvPr id="6" name="Rectangle 5">
            <a:extLst>
              <a:ext uri="{FF2B5EF4-FFF2-40B4-BE49-F238E27FC236}">
                <a16:creationId xmlns:a16="http://schemas.microsoft.com/office/drawing/2014/main" id="{A335A7A1-F0E3-7353-3EBD-6C91B01F66DE}"/>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191058D-C9AA-405C-459B-3F00675F287B}"/>
              </a:ext>
            </a:extLst>
          </p:cNvPr>
          <p:cNvSpPr txBox="1"/>
          <p:nvPr/>
        </p:nvSpPr>
        <p:spPr>
          <a:xfrm>
            <a:off x="671332" y="3935393"/>
            <a:ext cx="4172131" cy="1200329"/>
          </a:xfrm>
          <a:prstGeom prst="rect">
            <a:avLst/>
          </a:prstGeom>
          <a:noFill/>
        </p:spPr>
        <p:txBody>
          <a:bodyPr wrap="square" rtlCol="0">
            <a:spAutoFit/>
          </a:bodyPr>
          <a:lstStyle/>
          <a:p>
            <a:r>
              <a:rPr lang="en-GB" sz="3600" b="1">
                <a:solidFill>
                  <a:srgbClr val="005493"/>
                </a:solidFill>
              </a:rPr>
              <a:t>What is Service Design?</a:t>
            </a:r>
          </a:p>
        </p:txBody>
      </p:sp>
    </p:spTree>
    <p:extLst>
      <p:ext uri="{BB962C8B-B14F-4D97-AF65-F5344CB8AC3E}">
        <p14:creationId xmlns:p14="http://schemas.microsoft.com/office/powerpoint/2010/main" val="26978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8A53E6-143D-FED9-B71B-41411BD2B58B}"/>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8</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2" y="308791"/>
            <a:ext cx="6031172" cy="646331"/>
          </a:xfrm>
          <a:prstGeom prst="rect">
            <a:avLst/>
          </a:prstGeom>
          <a:noFill/>
        </p:spPr>
        <p:txBody>
          <a:bodyPr wrap="square" rtlCol="0">
            <a:spAutoFit/>
          </a:bodyPr>
          <a:lstStyle/>
          <a:p>
            <a:r>
              <a:rPr lang="en-GB" sz="3600" b="1">
                <a:solidFill>
                  <a:srgbClr val="005493"/>
                </a:solidFill>
              </a:rPr>
              <a:t>What is Service Design?</a:t>
            </a:r>
          </a:p>
        </p:txBody>
      </p:sp>
      <p:sp>
        <p:nvSpPr>
          <p:cNvPr id="10" name="TextBox 9">
            <a:extLst>
              <a:ext uri="{FF2B5EF4-FFF2-40B4-BE49-F238E27FC236}">
                <a16:creationId xmlns:a16="http://schemas.microsoft.com/office/drawing/2014/main" id="{0FF6280E-B063-88A2-B4E5-A2481FF4083E}"/>
              </a:ext>
            </a:extLst>
          </p:cNvPr>
          <p:cNvSpPr txBox="1"/>
          <p:nvPr/>
        </p:nvSpPr>
        <p:spPr>
          <a:xfrm>
            <a:off x="701038" y="4032434"/>
            <a:ext cx="4884517" cy="1477328"/>
          </a:xfrm>
          <a:prstGeom prst="rect">
            <a:avLst/>
          </a:prstGeom>
          <a:noFill/>
        </p:spPr>
        <p:txBody>
          <a:bodyPr wrap="square" rtlCol="0">
            <a:spAutoFit/>
          </a:bodyPr>
          <a:lstStyle/>
          <a:p>
            <a:r>
              <a:rPr lang="en-GB" b="1">
                <a:solidFill>
                  <a:srgbClr val="005493"/>
                </a:solidFill>
              </a:rPr>
              <a:t>“The ‘Scottish Approach to Service Design’ (</a:t>
            </a:r>
            <a:r>
              <a:rPr lang="en-GB" b="1" err="1">
                <a:solidFill>
                  <a:srgbClr val="005493"/>
                </a:solidFill>
              </a:rPr>
              <a:t>SAtSD</a:t>
            </a:r>
            <a:r>
              <a:rPr lang="en-GB" b="1">
                <a:solidFill>
                  <a:srgbClr val="005493"/>
                </a:solidFill>
              </a:rPr>
              <a:t>) describes design as a way of exploring the problem space openly, collaboratively and with users, before a solution or service is decided.”</a:t>
            </a:r>
          </a:p>
        </p:txBody>
      </p:sp>
      <p:sp>
        <p:nvSpPr>
          <p:cNvPr id="11" name="TextBox 10">
            <a:extLst>
              <a:ext uri="{FF2B5EF4-FFF2-40B4-BE49-F238E27FC236}">
                <a16:creationId xmlns:a16="http://schemas.microsoft.com/office/drawing/2014/main" id="{19C7CC54-389F-1C3F-5E06-D78CFDD4B879}"/>
              </a:ext>
            </a:extLst>
          </p:cNvPr>
          <p:cNvSpPr txBox="1"/>
          <p:nvPr/>
        </p:nvSpPr>
        <p:spPr>
          <a:xfrm>
            <a:off x="415337" y="5853590"/>
            <a:ext cx="5455920" cy="2862322"/>
          </a:xfrm>
          <a:prstGeom prst="rect">
            <a:avLst/>
          </a:prstGeom>
          <a:solidFill>
            <a:schemeClr val="bg1">
              <a:lumMod val="85000"/>
              <a:alpha val="45849"/>
            </a:schemeClr>
          </a:solidFill>
        </p:spPr>
        <p:txBody>
          <a:bodyPr wrap="square" lIns="91440" tIns="45720" rIns="91440" bIns="45720" rtlCol="0" anchor="t">
            <a:spAutoFit/>
          </a:bodyPr>
          <a:lstStyle/>
          <a:p>
            <a:r>
              <a:rPr lang="en-GB" b="1" dirty="0">
                <a:solidFill>
                  <a:srgbClr val="1BA6D7"/>
                </a:solidFill>
              </a:rPr>
              <a:t>In terms of screening, </a:t>
            </a:r>
            <a:r>
              <a:rPr lang="en-GB" dirty="0"/>
              <a:t>it’s about understanding the participant experience of how they become aware of, access</a:t>
            </a:r>
            <a:r>
              <a:rPr lang="en-GB"/>
              <a:t>, engage and leave the service of screening. It also </a:t>
            </a:r>
            <a:r>
              <a:rPr lang="en-GB" dirty="0"/>
              <a:t>concerns the backstage or administrative processes that make the service possible. </a:t>
            </a:r>
          </a:p>
          <a:p>
            <a:endParaRPr lang="en-GB"/>
          </a:p>
          <a:p>
            <a:r>
              <a:rPr lang="en-GB" b="1"/>
              <a:t>Service Design </a:t>
            </a:r>
            <a:r>
              <a:rPr lang="en-GB"/>
              <a:t>employs a collaborative toolkit of methods including primary research with participants, administrative staff and local organisations to understand the unique needs of a given community.  </a:t>
            </a:r>
            <a:endParaRPr lang="en-GB" b="1"/>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9575F96-AC61-0EC0-D529-D76B70FE3AAF}"/>
              </a:ext>
            </a:extLst>
          </p:cNvPr>
          <p:cNvSpPr txBox="1"/>
          <p:nvPr/>
        </p:nvSpPr>
        <p:spPr>
          <a:xfrm>
            <a:off x="206993" y="1242493"/>
            <a:ext cx="5170219" cy="2585323"/>
          </a:xfrm>
          <a:prstGeom prst="rect">
            <a:avLst/>
          </a:prstGeom>
          <a:noFill/>
        </p:spPr>
        <p:txBody>
          <a:bodyPr wrap="square" lIns="91440" tIns="45720" rIns="91440" bIns="45720" rtlCol="0" anchor="t">
            <a:spAutoFit/>
          </a:bodyPr>
          <a:lstStyle/>
          <a:p>
            <a:r>
              <a:rPr lang="en-GB" b="1"/>
              <a:t>Service Design </a:t>
            </a:r>
            <a:r>
              <a:rPr lang="en-GB"/>
              <a:t>is a whole systems approach that looks to understand the IT systems, the organisational infrastructure and the beliefs and experiences of users in the system before designing a solution. It is an approach that that been championed by Scottish Government as a more holistic method to understand and improve complex public sectors services for its users. They define service design as: </a:t>
            </a:r>
          </a:p>
        </p:txBody>
      </p:sp>
      <p:pic>
        <p:nvPicPr>
          <p:cNvPr id="15" name="Picture 14" descr="A picture containing text, vector graphics&#10;&#10;Description automatically generated">
            <a:extLst>
              <a:ext uri="{FF2B5EF4-FFF2-40B4-BE49-F238E27FC236}">
                <a16:creationId xmlns:a16="http://schemas.microsoft.com/office/drawing/2014/main" id="{C7DC4A0B-3ED7-1EDC-7525-CEC1CFEFED98}"/>
              </a:ext>
            </a:extLst>
          </p:cNvPr>
          <p:cNvPicPr>
            <a:picLocks noChangeAspect="1"/>
          </p:cNvPicPr>
          <p:nvPr/>
        </p:nvPicPr>
        <p:blipFill>
          <a:blip r:embed="rId2"/>
          <a:stretch>
            <a:fillRect/>
          </a:stretch>
        </p:blipFill>
        <p:spPr>
          <a:xfrm>
            <a:off x="4843463" y="61875"/>
            <a:ext cx="1615722" cy="1615722"/>
          </a:xfrm>
          <a:prstGeom prst="rect">
            <a:avLst/>
          </a:prstGeom>
        </p:spPr>
      </p:pic>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spTree>
    <p:extLst>
      <p:ext uri="{BB962C8B-B14F-4D97-AF65-F5344CB8AC3E}">
        <p14:creationId xmlns:p14="http://schemas.microsoft.com/office/powerpoint/2010/main" val="425015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CB63CF-E67E-AD03-52B6-0903355590C7}"/>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48D5FA2E-3F38-D6CB-16C2-19E72EE38D53}"/>
              </a:ext>
            </a:extLst>
          </p:cNvPr>
          <p:cNvSpPr>
            <a:spLocks noGrp="1"/>
          </p:cNvSpPr>
          <p:nvPr>
            <p:ph type="sldNum" sz="quarter" idx="12"/>
          </p:nvPr>
        </p:nvSpPr>
        <p:spPr/>
        <p:txBody>
          <a:bodyPr/>
          <a:lstStyle/>
          <a:p>
            <a:fld id="{01889115-868B-3945-B452-EC4624791901}" type="slidenum">
              <a:rPr lang="en-GB" smtClean="0"/>
              <a:t>9</a:t>
            </a:fld>
            <a:endParaRPr lang="en-GB"/>
          </a:p>
        </p:txBody>
      </p:sp>
      <p:sp>
        <p:nvSpPr>
          <p:cNvPr id="6" name="Rectangle 5">
            <a:extLst>
              <a:ext uri="{FF2B5EF4-FFF2-40B4-BE49-F238E27FC236}">
                <a16:creationId xmlns:a16="http://schemas.microsoft.com/office/drawing/2014/main" id="{B378C12D-E9BE-15A2-339A-81A097323996}"/>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6867F4B-05C4-A398-2C8B-F918F33B5150}"/>
              </a:ext>
            </a:extLst>
          </p:cNvPr>
          <p:cNvSpPr txBox="1"/>
          <p:nvPr/>
        </p:nvSpPr>
        <p:spPr>
          <a:xfrm>
            <a:off x="2271713" y="2356926"/>
            <a:ext cx="2324848" cy="646331"/>
          </a:xfrm>
          <a:prstGeom prst="rect">
            <a:avLst/>
          </a:prstGeom>
          <a:noFill/>
        </p:spPr>
        <p:txBody>
          <a:bodyPr wrap="square" rtlCol="0">
            <a:spAutoFit/>
          </a:bodyPr>
          <a:lstStyle/>
          <a:p>
            <a:r>
              <a:rPr lang="en-GB" sz="3600" b="1">
                <a:solidFill>
                  <a:srgbClr val="005493"/>
                </a:solidFill>
              </a:rPr>
              <a:t>In short:</a:t>
            </a:r>
          </a:p>
        </p:txBody>
      </p:sp>
      <p:pic>
        <p:nvPicPr>
          <p:cNvPr id="2050" name="Picture 2">
            <a:extLst>
              <a:ext uri="{FF2B5EF4-FFF2-40B4-BE49-F238E27FC236}">
                <a16:creationId xmlns:a16="http://schemas.microsoft.com/office/drawing/2014/main" id="{0C1ADF81-6AEA-8BF9-A287-7E7B3DD69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211" y="7150107"/>
            <a:ext cx="4907578" cy="14268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F65DCDD-95B3-2816-9318-D613085010F6}"/>
              </a:ext>
            </a:extLst>
          </p:cNvPr>
          <p:cNvSpPr txBox="1"/>
          <p:nvPr/>
        </p:nvSpPr>
        <p:spPr>
          <a:xfrm>
            <a:off x="1453551" y="3607714"/>
            <a:ext cx="3950898" cy="2862322"/>
          </a:xfrm>
          <a:prstGeom prst="rect">
            <a:avLst/>
          </a:prstGeom>
          <a:noFill/>
        </p:spPr>
        <p:txBody>
          <a:bodyPr wrap="square" rtlCol="0">
            <a:spAutoFit/>
          </a:bodyPr>
          <a:lstStyle/>
          <a:p>
            <a:r>
              <a:rPr lang="en-GB" sz="3600" b="1"/>
              <a:t>Service Design is about working with users and putting people at the heart of your approach </a:t>
            </a:r>
          </a:p>
        </p:txBody>
      </p:sp>
    </p:spTree>
    <p:extLst>
      <p:ext uri="{BB962C8B-B14F-4D97-AF65-F5344CB8AC3E}">
        <p14:creationId xmlns:p14="http://schemas.microsoft.com/office/powerpoint/2010/main" val="401902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A1AB36-E74E-43F7-1FC6-C236C3623C66}"/>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1B2DD96D-388D-1E88-8527-3FEC380FFA45}"/>
              </a:ext>
            </a:extLst>
          </p:cNvPr>
          <p:cNvSpPr>
            <a:spLocks noGrp="1"/>
          </p:cNvSpPr>
          <p:nvPr>
            <p:ph type="sldNum" sz="quarter" idx="12"/>
          </p:nvPr>
        </p:nvSpPr>
        <p:spPr/>
        <p:txBody>
          <a:bodyPr/>
          <a:lstStyle/>
          <a:p>
            <a:fld id="{01889115-868B-3945-B452-EC4624791901}" type="slidenum">
              <a:rPr lang="en-GB" smtClean="0"/>
              <a:t>10</a:t>
            </a:fld>
            <a:endParaRPr lang="en-GB"/>
          </a:p>
        </p:txBody>
      </p:sp>
      <p:sp>
        <p:nvSpPr>
          <p:cNvPr id="6" name="Rectangle 5">
            <a:extLst>
              <a:ext uri="{FF2B5EF4-FFF2-40B4-BE49-F238E27FC236}">
                <a16:creationId xmlns:a16="http://schemas.microsoft.com/office/drawing/2014/main" id="{4811AA9C-15FE-FE70-3EDA-F589FB2B0364}"/>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pic>
        <p:nvPicPr>
          <p:cNvPr id="10" name="Picture 9" descr="Diagram&#10;&#10;Description automatically generated">
            <a:extLst>
              <a:ext uri="{FF2B5EF4-FFF2-40B4-BE49-F238E27FC236}">
                <a16:creationId xmlns:a16="http://schemas.microsoft.com/office/drawing/2014/main" id="{CD322288-2D47-C7BB-C434-314C904AA3A2}"/>
              </a:ext>
            </a:extLst>
          </p:cNvPr>
          <p:cNvPicPr>
            <a:picLocks noChangeAspect="1"/>
          </p:cNvPicPr>
          <p:nvPr/>
        </p:nvPicPr>
        <p:blipFill>
          <a:blip r:embed="rId2"/>
          <a:stretch>
            <a:fillRect/>
          </a:stretch>
        </p:blipFill>
        <p:spPr>
          <a:xfrm rot="16200000">
            <a:off x="-1394569" y="1653429"/>
            <a:ext cx="9647139" cy="6858000"/>
          </a:xfrm>
          <a:prstGeom prst="rect">
            <a:avLst/>
          </a:prstGeom>
        </p:spPr>
      </p:pic>
      <p:sp>
        <p:nvSpPr>
          <p:cNvPr id="11" name="TextBox 10">
            <a:extLst>
              <a:ext uri="{FF2B5EF4-FFF2-40B4-BE49-F238E27FC236}">
                <a16:creationId xmlns:a16="http://schemas.microsoft.com/office/drawing/2014/main" id="{4BF59261-57E1-7E30-7F13-11FF24BFFA7A}"/>
              </a:ext>
            </a:extLst>
          </p:cNvPr>
          <p:cNvSpPr txBox="1"/>
          <p:nvPr/>
        </p:nvSpPr>
        <p:spPr>
          <a:xfrm rot="16200000">
            <a:off x="-3614392" y="5369041"/>
            <a:ext cx="7690449" cy="461665"/>
          </a:xfrm>
          <a:prstGeom prst="rect">
            <a:avLst/>
          </a:prstGeom>
          <a:solidFill>
            <a:schemeClr val="bg1"/>
          </a:solidFill>
        </p:spPr>
        <p:txBody>
          <a:bodyPr wrap="square" rtlCol="0">
            <a:spAutoFit/>
          </a:bodyPr>
          <a:lstStyle/>
          <a:p>
            <a:r>
              <a:rPr lang="en-GB" sz="2400" b="1"/>
              <a:t>Service Design Activities on a page</a:t>
            </a:r>
          </a:p>
        </p:txBody>
      </p:sp>
    </p:spTree>
    <p:extLst>
      <p:ext uri="{BB962C8B-B14F-4D97-AF65-F5344CB8AC3E}">
        <p14:creationId xmlns:p14="http://schemas.microsoft.com/office/powerpoint/2010/main" val="185667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B3488-C844-473D-CBD1-9DE9144AAA91}"/>
              </a:ext>
            </a:extLst>
          </p:cNvPr>
          <p:cNvSpPr/>
          <p:nvPr/>
        </p:nvSpPr>
        <p:spPr>
          <a:xfrm>
            <a:off x="285370" y="5138221"/>
            <a:ext cx="5958676" cy="3901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FA8EA2B1-379E-426A-8D0B-46A95316065A}"/>
              </a:ext>
            </a:extLst>
          </p:cNvPr>
          <p:cNvGrpSpPr/>
          <p:nvPr/>
        </p:nvGrpSpPr>
        <p:grpSpPr>
          <a:xfrm>
            <a:off x="821417" y="5554491"/>
            <a:ext cx="405360" cy="3327840"/>
            <a:chOff x="821417" y="5554491"/>
            <a:chExt cx="405360" cy="3327840"/>
          </a:xfrm>
        </p:grpSpPr>
        <mc:AlternateContent xmlns:mc="http://schemas.openxmlformats.org/markup-compatibility/2006" xmlns:p14="http://schemas.microsoft.com/office/powerpoint/2010/main">
          <mc:Choice Requires="p14">
            <p:contentPart p14:bwMode="auto" r:id="rId2">
              <p14:nvContentPartPr>
                <p14:cNvPr id="33" name="Ink 32">
                  <a:extLst>
                    <a:ext uri="{FF2B5EF4-FFF2-40B4-BE49-F238E27FC236}">
                      <a16:creationId xmlns:a16="http://schemas.microsoft.com/office/drawing/2014/main" id="{A243AE07-63D0-DF84-201C-4BFD40A12ED4}"/>
                    </a:ext>
                  </a:extLst>
                </p14:cNvPr>
                <p14:cNvContentPartPr/>
                <p14:nvPr/>
              </p14:nvContentPartPr>
              <p14:xfrm>
                <a:off x="843377" y="5554491"/>
                <a:ext cx="184320" cy="3264840"/>
              </p14:xfrm>
            </p:contentPart>
          </mc:Choice>
          <mc:Fallback xmlns="">
            <p:pic>
              <p:nvPicPr>
                <p:cNvPr id="33" name="Ink 32">
                  <a:extLst>
                    <a:ext uri="{FF2B5EF4-FFF2-40B4-BE49-F238E27FC236}">
                      <a16:creationId xmlns:a16="http://schemas.microsoft.com/office/drawing/2014/main" id="{A243AE07-63D0-DF84-201C-4BFD40A12ED4}"/>
                    </a:ext>
                  </a:extLst>
                </p:cNvPr>
                <p:cNvPicPr/>
                <p:nvPr/>
              </p:nvPicPr>
              <p:blipFill>
                <a:blip r:embed="rId3"/>
                <a:stretch>
                  <a:fillRect/>
                </a:stretch>
              </p:blipFill>
              <p:spPr>
                <a:xfrm>
                  <a:off x="834377" y="5545492"/>
                  <a:ext cx="201960" cy="328247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E9A2A593-42BE-1FC8-044A-86258FD8EE65}"/>
                    </a:ext>
                  </a:extLst>
                </p14:cNvPr>
                <p14:cNvContentPartPr/>
                <p14:nvPr/>
              </p14:nvContentPartPr>
              <p14:xfrm>
                <a:off x="821417" y="8719611"/>
                <a:ext cx="405360" cy="162720"/>
              </p14:xfrm>
            </p:contentPart>
          </mc:Choice>
          <mc:Fallback xmlns="">
            <p:pic>
              <p:nvPicPr>
                <p:cNvPr id="34" name="Ink 33">
                  <a:extLst>
                    <a:ext uri="{FF2B5EF4-FFF2-40B4-BE49-F238E27FC236}">
                      <a16:creationId xmlns:a16="http://schemas.microsoft.com/office/drawing/2014/main" id="{E9A2A593-42BE-1FC8-044A-86258FD8EE65}"/>
                    </a:ext>
                  </a:extLst>
                </p:cNvPr>
                <p:cNvPicPr/>
                <p:nvPr/>
              </p:nvPicPr>
              <p:blipFill>
                <a:blip r:embed="rId5"/>
                <a:stretch>
                  <a:fillRect/>
                </a:stretch>
              </p:blipFill>
              <p:spPr>
                <a:xfrm>
                  <a:off x="812417" y="8710611"/>
                  <a:ext cx="423000" cy="180360"/>
                </a:xfrm>
                <a:prstGeom prst="rect">
                  <a:avLst/>
                </a:prstGeom>
              </p:spPr>
            </p:pic>
          </mc:Fallback>
        </mc:AlternateContent>
      </p:grpSp>
      <p:sp>
        <p:nvSpPr>
          <p:cNvPr id="4" name="Footer Placeholder 3">
            <a:extLst>
              <a:ext uri="{FF2B5EF4-FFF2-40B4-BE49-F238E27FC236}">
                <a16:creationId xmlns:a16="http://schemas.microsoft.com/office/drawing/2014/main" id="{5B8A53E6-143D-FED9-B71B-41411BD2B58B}"/>
              </a:ext>
            </a:extLst>
          </p:cNvPr>
          <p:cNvSpPr>
            <a:spLocks noGrp="1"/>
          </p:cNvSpPr>
          <p:nvPr>
            <p:ph type="ftr" sz="quarter" idx="11"/>
          </p:nvPr>
        </p:nvSpPr>
        <p:spPr/>
        <p:txBody>
          <a:bodyPr/>
          <a:lstStyle/>
          <a:p>
            <a:r>
              <a:rPr lang="en-GB"/>
              <a:t>SDH</a:t>
            </a:r>
          </a:p>
        </p:txBody>
      </p:sp>
      <p:sp>
        <p:nvSpPr>
          <p:cNvPr id="5" name="Slide Number Placeholder 4">
            <a:extLst>
              <a:ext uri="{FF2B5EF4-FFF2-40B4-BE49-F238E27FC236}">
                <a16:creationId xmlns:a16="http://schemas.microsoft.com/office/drawing/2014/main" id="{582AC35F-7E06-B60F-84B3-C66C425257D9}"/>
              </a:ext>
            </a:extLst>
          </p:cNvPr>
          <p:cNvSpPr>
            <a:spLocks noGrp="1"/>
          </p:cNvSpPr>
          <p:nvPr>
            <p:ph type="sldNum" sz="quarter" idx="12"/>
          </p:nvPr>
        </p:nvSpPr>
        <p:spPr/>
        <p:txBody>
          <a:bodyPr/>
          <a:lstStyle/>
          <a:p>
            <a:fld id="{01889115-868B-3945-B452-EC4624791901}" type="slidenum">
              <a:rPr lang="en-GB" smtClean="0"/>
              <a:t>11</a:t>
            </a:fld>
            <a:endParaRPr lang="en-GB"/>
          </a:p>
        </p:txBody>
      </p:sp>
      <p:sp>
        <p:nvSpPr>
          <p:cNvPr id="7" name="Google Shape;203;p7">
            <a:extLst>
              <a:ext uri="{FF2B5EF4-FFF2-40B4-BE49-F238E27FC236}">
                <a16:creationId xmlns:a16="http://schemas.microsoft.com/office/drawing/2014/main" id="{1AC149BF-6D53-632D-667E-8CB7552C607A}"/>
              </a:ext>
            </a:extLst>
          </p:cNvPr>
          <p:cNvSpPr/>
          <p:nvPr/>
        </p:nvSpPr>
        <p:spPr>
          <a:xfrm>
            <a:off x="57112" y="197200"/>
            <a:ext cx="12658802" cy="1111271"/>
          </a:xfrm>
          <a:prstGeom prst="rect">
            <a:avLst/>
          </a:prstGeom>
          <a:noFill/>
          <a:ln>
            <a:noFill/>
          </a:ln>
        </p:spPr>
        <p:txBody>
          <a:bodyPr spcFirstLastPara="1" wrap="square" lIns="130000" tIns="66011" rIns="132058" bIns="66011" anchor="t" anchorCtr="0">
            <a:spAutoFit/>
          </a:bodyPr>
          <a:lstStyle/>
          <a:p>
            <a:endParaRPr lang="en-GB" sz="2311">
              <a:solidFill>
                <a:srgbClr val="04A2E5"/>
              </a:solidFill>
              <a:cs typeface="Calibri"/>
            </a:endParaRPr>
          </a:p>
          <a:p>
            <a:endParaRPr lang="en-GB" sz="4044" b="1">
              <a:solidFill>
                <a:srgbClr val="014785"/>
              </a:solidFill>
            </a:endParaRPr>
          </a:p>
        </p:txBody>
      </p:sp>
      <p:cxnSp>
        <p:nvCxnSpPr>
          <p:cNvPr id="8" name="Straight Connector 7">
            <a:extLst>
              <a:ext uri="{FF2B5EF4-FFF2-40B4-BE49-F238E27FC236}">
                <a16:creationId xmlns:a16="http://schemas.microsoft.com/office/drawing/2014/main" id="{84722BAD-D09E-92AF-8725-1854121BD05F}"/>
              </a:ext>
            </a:extLst>
          </p:cNvPr>
          <p:cNvCxnSpPr/>
          <p:nvPr/>
        </p:nvCxnSpPr>
        <p:spPr>
          <a:xfrm>
            <a:off x="-76941" y="1020602"/>
            <a:ext cx="4264617" cy="0"/>
          </a:xfrm>
          <a:prstGeom prst="line">
            <a:avLst/>
          </a:prstGeom>
          <a:ln w="12700">
            <a:solidFill>
              <a:srgbClr val="00438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F16E079-27FD-BCAD-5C3C-6B4D61FE3A52}"/>
              </a:ext>
            </a:extLst>
          </p:cNvPr>
          <p:cNvSpPr txBox="1"/>
          <p:nvPr/>
        </p:nvSpPr>
        <p:spPr>
          <a:xfrm>
            <a:off x="57112" y="308791"/>
            <a:ext cx="6031172" cy="646331"/>
          </a:xfrm>
          <a:prstGeom prst="rect">
            <a:avLst/>
          </a:prstGeom>
          <a:noFill/>
        </p:spPr>
        <p:txBody>
          <a:bodyPr wrap="square" rtlCol="0">
            <a:spAutoFit/>
          </a:bodyPr>
          <a:lstStyle/>
          <a:p>
            <a:r>
              <a:rPr lang="en-GB" sz="3600" b="1">
                <a:solidFill>
                  <a:srgbClr val="005493"/>
                </a:solidFill>
              </a:rPr>
              <a:t>Screening service patterns</a:t>
            </a:r>
          </a:p>
        </p:txBody>
      </p:sp>
      <p:sp>
        <p:nvSpPr>
          <p:cNvPr id="12" name="Rectangle 11">
            <a:extLst>
              <a:ext uri="{FF2B5EF4-FFF2-40B4-BE49-F238E27FC236}">
                <a16:creationId xmlns:a16="http://schemas.microsoft.com/office/drawing/2014/main" id="{C095FAA8-66AE-225F-C1C1-EA2922515E7F}"/>
              </a:ext>
            </a:extLst>
          </p:cNvPr>
          <p:cNvSpPr/>
          <p:nvPr/>
        </p:nvSpPr>
        <p:spPr>
          <a:xfrm>
            <a:off x="0" y="1"/>
            <a:ext cx="6858000" cy="10417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9575F96-AC61-0EC0-D529-D76B70FE3AAF}"/>
              </a:ext>
            </a:extLst>
          </p:cNvPr>
          <p:cNvSpPr txBox="1"/>
          <p:nvPr/>
        </p:nvSpPr>
        <p:spPr>
          <a:xfrm>
            <a:off x="206993" y="1242493"/>
            <a:ext cx="5170219" cy="3693319"/>
          </a:xfrm>
          <a:prstGeom prst="rect">
            <a:avLst/>
          </a:prstGeom>
          <a:noFill/>
        </p:spPr>
        <p:txBody>
          <a:bodyPr wrap="square" rtlCol="0">
            <a:spAutoFit/>
          </a:bodyPr>
          <a:lstStyle/>
          <a:p>
            <a:r>
              <a:rPr lang="en-GB" b="1">
                <a:solidFill>
                  <a:srgbClr val="005493"/>
                </a:solidFill>
              </a:rPr>
              <a:t>“A pattern is something that you can work with, and design from, once you understand it better.” – </a:t>
            </a:r>
          </a:p>
          <a:p>
            <a:r>
              <a:rPr lang="en-GB" b="1">
                <a:solidFill>
                  <a:srgbClr val="005493"/>
                </a:solidFill>
              </a:rPr>
              <a:t>Ben Holliday </a:t>
            </a:r>
          </a:p>
          <a:p>
            <a:endParaRPr lang="en-GB"/>
          </a:p>
          <a:p>
            <a:r>
              <a:rPr lang="en-GB"/>
              <a:t>Screening patterns are simple repeatable elements in screening that help us break down the screening journey across programmes.</a:t>
            </a:r>
          </a:p>
          <a:p>
            <a:endParaRPr lang="en-GB"/>
          </a:p>
          <a:p>
            <a:r>
              <a:rPr lang="en-GB"/>
              <a:t>They were created in collaboration with the National Screening Oversight Team as a means to standardise roles and responsibilities in the Guide to Screening.</a:t>
            </a:r>
          </a:p>
          <a:p>
            <a:endParaRPr lang="en-GB"/>
          </a:p>
          <a:p>
            <a:r>
              <a:rPr lang="en-GB"/>
              <a:t>They describe screening broadly as:</a:t>
            </a:r>
          </a:p>
        </p:txBody>
      </p:sp>
      <p:sp>
        <p:nvSpPr>
          <p:cNvPr id="14" name="TextBox 13">
            <a:extLst>
              <a:ext uri="{FF2B5EF4-FFF2-40B4-BE49-F238E27FC236}">
                <a16:creationId xmlns:a16="http://schemas.microsoft.com/office/drawing/2014/main" id="{10CF3EFD-6F2B-9F29-AD84-EF78F9380295}"/>
              </a:ext>
            </a:extLst>
          </p:cNvPr>
          <p:cNvSpPr txBox="1"/>
          <p:nvPr/>
        </p:nvSpPr>
        <p:spPr>
          <a:xfrm>
            <a:off x="5848709" y="-3623094"/>
            <a:ext cx="184731" cy="369332"/>
          </a:xfrm>
          <a:prstGeom prst="rect">
            <a:avLst/>
          </a:prstGeom>
          <a:noFill/>
          <a:ln>
            <a:solidFill>
              <a:schemeClr val="bg1">
                <a:lumMod val="85000"/>
              </a:schemeClr>
            </a:solidFill>
          </a:ln>
        </p:spPr>
        <p:txBody>
          <a:bodyPr wrap="none" rtlCol="0">
            <a:spAutoFit/>
          </a:bodyPr>
          <a:lstStyle/>
          <a:p>
            <a:endParaRPr lang="en-GB"/>
          </a:p>
        </p:txBody>
      </p:sp>
      <p:cxnSp>
        <p:nvCxnSpPr>
          <p:cNvPr id="10" name="Straight Connector 9">
            <a:extLst>
              <a:ext uri="{FF2B5EF4-FFF2-40B4-BE49-F238E27FC236}">
                <a16:creationId xmlns:a16="http://schemas.microsoft.com/office/drawing/2014/main" id="{C08DD242-F543-64F9-339E-CA651B945B3C}"/>
              </a:ext>
            </a:extLst>
          </p:cNvPr>
          <p:cNvCxnSpPr>
            <a:cxnSpLocks/>
          </p:cNvCxnSpPr>
          <p:nvPr/>
        </p:nvCxnSpPr>
        <p:spPr>
          <a:xfrm>
            <a:off x="1650380" y="4792185"/>
            <a:ext cx="0" cy="42097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C6D185D1-A1CE-CF8F-060E-C0C0BE353E99}"/>
              </a:ext>
            </a:extLst>
          </p:cNvPr>
          <p:cNvSpPr/>
          <p:nvPr/>
        </p:nvSpPr>
        <p:spPr>
          <a:xfrm>
            <a:off x="311496" y="5675587"/>
            <a:ext cx="1269110" cy="369332"/>
          </a:xfrm>
          <a:prstGeom prst="round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Understand</a:t>
            </a:r>
          </a:p>
        </p:txBody>
      </p:sp>
      <p:sp>
        <p:nvSpPr>
          <p:cNvPr id="22" name="Rounded Rectangle 21">
            <a:extLst>
              <a:ext uri="{FF2B5EF4-FFF2-40B4-BE49-F238E27FC236}">
                <a16:creationId xmlns:a16="http://schemas.microsoft.com/office/drawing/2014/main" id="{3B34ACDC-A4D7-AC32-6908-5227FAA94A09}"/>
              </a:ext>
            </a:extLst>
          </p:cNvPr>
          <p:cNvSpPr/>
          <p:nvPr/>
        </p:nvSpPr>
        <p:spPr>
          <a:xfrm>
            <a:off x="330825" y="6305423"/>
            <a:ext cx="1269110" cy="369332"/>
          </a:xfrm>
          <a:prstGeom prst="round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Engage</a:t>
            </a:r>
            <a:endParaRPr lang="en-GB" b="1"/>
          </a:p>
        </p:txBody>
      </p:sp>
      <p:sp>
        <p:nvSpPr>
          <p:cNvPr id="23" name="Rounded Rectangle 22">
            <a:extLst>
              <a:ext uri="{FF2B5EF4-FFF2-40B4-BE49-F238E27FC236}">
                <a16:creationId xmlns:a16="http://schemas.microsoft.com/office/drawing/2014/main" id="{26967C05-E940-0006-211F-93041BE1E3CA}"/>
              </a:ext>
            </a:extLst>
          </p:cNvPr>
          <p:cNvSpPr/>
          <p:nvPr/>
        </p:nvSpPr>
        <p:spPr>
          <a:xfrm>
            <a:off x="326524" y="6922400"/>
            <a:ext cx="1269110" cy="369332"/>
          </a:xfrm>
          <a:prstGeom prst="round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Test</a:t>
            </a:r>
            <a:endParaRPr lang="en-GB" b="1"/>
          </a:p>
        </p:txBody>
      </p:sp>
      <p:sp>
        <p:nvSpPr>
          <p:cNvPr id="24" name="Rounded Rectangle 23">
            <a:extLst>
              <a:ext uri="{FF2B5EF4-FFF2-40B4-BE49-F238E27FC236}">
                <a16:creationId xmlns:a16="http://schemas.microsoft.com/office/drawing/2014/main" id="{6B42DBD8-2C8E-E574-1A8F-E386E34956AD}"/>
              </a:ext>
            </a:extLst>
          </p:cNvPr>
          <p:cNvSpPr/>
          <p:nvPr/>
        </p:nvSpPr>
        <p:spPr>
          <a:xfrm>
            <a:off x="330825" y="7534031"/>
            <a:ext cx="1269110" cy="369332"/>
          </a:xfrm>
          <a:prstGeom prst="round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Record</a:t>
            </a:r>
          </a:p>
        </p:txBody>
      </p:sp>
      <p:sp>
        <p:nvSpPr>
          <p:cNvPr id="25" name="Rounded Rectangle 24">
            <a:extLst>
              <a:ext uri="{FF2B5EF4-FFF2-40B4-BE49-F238E27FC236}">
                <a16:creationId xmlns:a16="http://schemas.microsoft.com/office/drawing/2014/main" id="{1698DB1F-7D21-79A0-D422-57ED46A61860}"/>
              </a:ext>
            </a:extLst>
          </p:cNvPr>
          <p:cNvSpPr/>
          <p:nvPr/>
        </p:nvSpPr>
        <p:spPr>
          <a:xfrm>
            <a:off x="324559" y="8126821"/>
            <a:ext cx="1269110" cy="369332"/>
          </a:xfrm>
          <a:prstGeom prst="roundRect">
            <a:avLst/>
          </a:prstGeom>
          <a:solidFill>
            <a:srgbClr val="A6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Result</a:t>
            </a:r>
          </a:p>
        </p:txBody>
      </p:sp>
      <p:sp>
        <p:nvSpPr>
          <p:cNvPr id="27" name="TextBox 26">
            <a:extLst>
              <a:ext uri="{FF2B5EF4-FFF2-40B4-BE49-F238E27FC236}">
                <a16:creationId xmlns:a16="http://schemas.microsoft.com/office/drawing/2014/main" id="{C0D658DF-B4DD-21D5-034C-4C95E397783A}"/>
              </a:ext>
            </a:extLst>
          </p:cNvPr>
          <p:cNvSpPr txBox="1"/>
          <p:nvPr/>
        </p:nvSpPr>
        <p:spPr>
          <a:xfrm>
            <a:off x="397410" y="5138221"/>
            <a:ext cx="1123406" cy="369332"/>
          </a:xfrm>
          <a:prstGeom prst="rect">
            <a:avLst/>
          </a:prstGeom>
          <a:noFill/>
        </p:spPr>
        <p:txBody>
          <a:bodyPr wrap="square" rtlCol="0">
            <a:spAutoFit/>
          </a:bodyPr>
          <a:lstStyle/>
          <a:p>
            <a:r>
              <a:rPr lang="en-GB" b="1">
                <a:solidFill>
                  <a:srgbClr val="005493"/>
                </a:solidFill>
              </a:rPr>
              <a:t>Pattern</a:t>
            </a:r>
          </a:p>
        </p:txBody>
      </p:sp>
      <p:sp>
        <p:nvSpPr>
          <p:cNvPr id="31" name="TextBox 30">
            <a:extLst>
              <a:ext uri="{FF2B5EF4-FFF2-40B4-BE49-F238E27FC236}">
                <a16:creationId xmlns:a16="http://schemas.microsoft.com/office/drawing/2014/main" id="{17DC30ED-B65F-110D-FEB7-E2FAC59F6E93}"/>
              </a:ext>
            </a:extLst>
          </p:cNvPr>
          <p:cNvSpPr txBox="1"/>
          <p:nvPr/>
        </p:nvSpPr>
        <p:spPr>
          <a:xfrm>
            <a:off x="1828800" y="5675587"/>
            <a:ext cx="4185822" cy="461665"/>
          </a:xfrm>
          <a:prstGeom prst="rect">
            <a:avLst/>
          </a:prstGeom>
          <a:noFill/>
        </p:spPr>
        <p:txBody>
          <a:bodyPr wrap="square" rtlCol="0">
            <a:spAutoFit/>
          </a:bodyPr>
          <a:lstStyle/>
          <a:p>
            <a:r>
              <a:rPr lang="en-GB" sz="1200"/>
              <a:t>Screening identifies the participant at the individual level, seeking to know more about individual needs of the participant</a:t>
            </a:r>
          </a:p>
        </p:txBody>
      </p:sp>
      <p:sp>
        <p:nvSpPr>
          <p:cNvPr id="32" name="TextBox 31">
            <a:extLst>
              <a:ext uri="{FF2B5EF4-FFF2-40B4-BE49-F238E27FC236}">
                <a16:creationId xmlns:a16="http://schemas.microsoft.com/office/drawing/2014/main" id="{4A967224-C85F-CC65-B321-456C39E7437F}"/>
              </a:ext>
            </a:extLst>
          </p:cNvPr>
          <p:cNvSpPr txBox="1"/>
          <p:nvPr/>
        </p:nvSpPr>
        <p:spPr>
          <a:xfrm>
            <a:off x="1828800" y="6274189"/>
            <a:ext cx="4019909" cy="461665"/>
          </a:xfrm>
          <a:prstGeom prst="rect">
            <a:avLst/>
          </a:prstGeom>
          <a:noFill/>
        </p:spPr>
        <p:txBody>
          <a:bodyPr wrap="square" rtlCol="0">
            <a:spAutoFit/>
          </a:bodyPr>
          <a:lstStyle/>
          <a:p>
            <a:r>
              <a:rPr lang="en-GB" sz="1200"/>
              <a:t>The participant is engaged via personal communication based on their individual support needs </a:t>
            </a:r>
          </a:p>
        </p:txBody>
      </p:sp>
      <p:sp>
        <p:nvSpPr>
          <p:cNvPr id="36" name="TextBox 35">
            <a:extLst>
              <a:ext uri="{FF2B5EF4-FFF2-40B4-BE49-F238E27FC236}">
                <a16:creationId xmlns:a16="http://schemas.microsoft.com/office/drawing/2014/main" id="{260EFF1B-68D2-E42B-2246-27BA16047206}"/>
              </a:ext>
            </a:extLst>
          </p:cNvPr>
          <p:cNvSpPr txBox="1"/>
          <p:nvPr/>
        </p:nvSpPr>
        <p:spPr>
          <a:xfrm>
            <a:off x="1828800" y="6898932"/>
            <a:ext cx="4019909" cy="461665"/>
          </a:xfrm>
          <a:prstGeom prst="rect">
            <a:avLst/>
          </a:prstGeom>
          <a:noFill/>
        </p:spPr>
        <p:txBody>
          <a:bodyPr wrap="square" rtlCol="0">
            <a:spAutoFit/>
          </a:bodyPr>
          <a:lstStyle/>
          <a:p>
            <a:r>
              <a:rPr lang="en-GB" sz="1200"/>
              <a:t>The participant attends and completes a screening test in a familiar and comfortable environment </a:t>
            </a:r>
          </a:p>
        </p:txBody>
      </p:sp>
      <p:sp>
        <p:nvSpPr>
          <p:cNvPr id="38" name="TextBox 37">
            <a:extLst>
              <a:ext uri="{FF2B5EF4-FFF2-40B4-BE49-F238E27FC236}">
                <a16:creationId xmlns:a16="http://schemas.microsoft.com/office/drawing/2014/main" id="{19545881-DBFB-B31C-2D89-2ED12F54893C}"/>
              </a:ext>
            </a:extLst>
          </p:cNvPr>
          <p:cNvSpPr txBox="1"/>
          <p:nvPr/>
        </p:nvSpPr>
        <p:spPr>
          <a:xfrm>
            <a:off x="1828800" y="7534031"/>
            <a:ext cx="4259481" cy="461665"/>
          </a:xfrm>
          <a:prstGeom prst="rect">
            <a:avLst/>
          </a:prstGeom>
          <a:noFill/>
        </p:spPr>
        <p:txBody>
          <a:bodyPr wrap="square" rtlCol="0">
            <a:spAutoFit/>
          </a:bodyPr>
          <a:lstStyle/>
          <a:p>
            <a:r>
              <a:rPr lang="en-GB" sz="1200"/>
              <a:t>The participant receives their result as part of record of previous or future screening results  that contribute to their overall health.</a:t>
            </a:r>
          </a:p>
        </p:txBody>
      </p:sp>
      <p:sp>
        <p:nvSpPr>
          <p:cNvPr id="39" name="TextBox 38">
            <a:extLst>
              <a:ext uri="{FF2B5EF4-FFF2-40B4-BE49-F238E27FC236}">
                <a16:creationId xmlns:a16="http://schemas.microsoft.com/office/drawing/2014/main" id="{863C88D7-94C2-5E3E-E87F-6902F1423AB8}"/>
              </a:ext>
            </a:extLst>
          </p:cNvPr>
          <p:cNvSpPr txBox="1"/>
          <p:nvPr/>
        </p:nvSpPr>
        <p:spPr>
          <a:xfrm>
            <a:off x="1857130" y="8145662"/>
            <a:ext cx="4019909" cy="461665"/>
          </a:xfrm>
          <a:prstGeom prst="rect">
            <a:avLst/>
          </a:prstGeom>
          <a:noFill/>
        </p:spPr>
        <p:txBody>
          <a:bodyPr wrap="square" rtlCol="0">
            <a:spAutoFit/>
          </a:bodyPr>
          <a:lstStyle/>
          <a:p>
            <a:r>
              <a:rPr lang="en-GB" sz="1200"/>
              <a:t>The participant is referred where appropriate for further assessment and or treatment based on their results</a:t>
            </a:r>
          </a:p>
        </p:txBody>
      </p:sp>
    </p:spTree>
    <p:extLst>
      <p:ext uri="{BB962C8B-B14F-4D97-AF65-F5344CB8AC3E}">
        <p14:creationId xmlns:p14="http://schemas.microsoft.com/office/powerpoint/2010/main" val="5773831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4C89BA1568994AB65CA145E51AC1C1" ma:contentTypeVersion="16" ma:contentTypeDescription="Create a new document." ma:contentTypeScope="" ma:versionID="f089af817d170d25ede2758d6413c804">
  <xsd:schema xmlns:xsd="http://www.w3.org/2001/XMLSchema" xmlns:xs="http://www.w3.org/2001/XMLSchema" xmlns:p="http://schemas.microsoft.com/office/2006/metadata/properties" xmlns:ns2="bcacb3c7-b5b9-4598-86c9-a64dd079c47b" xmlns:ns3="f02a40ac-0e66-412a-b6ed-ce1c4ea57ee3" targetNamespace="http://schemas.microsoft.com/office/2006/metadata/properties" ma:root="true" ma:fieldsID="557fb69456daeafbf9019ee984289984" ns2:_="" ns3:_="">
    <xsd:import namespace="bcacb3c7-b5b9-4598-86c9-a64dd079c47b"/>
    <xsd:import namespace="f02a40ac-0e66-412a-b6ed-ce1c4ea57e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cb3c7-b5b9-4598-86c9-a64dd079c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02a40ac-0e66-412a-b6ed-ce1c4ea57ee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4b72a0-bc94-4376-be6c-218c25c28eef}" ma:internalName="TaxCatchAll" ma:showField="CatchAllData" ma:web="f02a40ac-0e66-412a-b6ed-ce1c4ea57e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acb3c7-b5b9-4598-86c9-a64dd079c47b">
      <Terms xmlns="http://schemas.microsoft.com/office/infopath/2007/PartnerControls"/>
    </lcf76f155ced4ddcb4097134ff3c332f>
    <TaxCatchAll xmlns="f02a40ac-0e66-412a-b6ed-ce1c4ea57ee3" xsi:nil="true"/>
    <SharedWithUsers xmlns="f02a40ac-0e66-412a-b6ed-ce1c4ea57ee3">
      <UserInfo>
        <DisplayName>Katharine Ross</DisplayName>
        <AccountId>15</AccountId>
        <AccountType/>
      </UserInfo>
    </SharedWithUsers>
  </documentManagement>
</p:properties>
</file>

<file path=customXml/itemProps1.xml><?xml version="1.0" encoding="utf-8"?>
<ds:datastoreItem xmlns:ds="http://schemas.openxmlformats.org/officeDocument/2006/customXml" ds:itemID="{16C674AD-145E-4E64-864C-679D194AF1EC}">
  <ds:schemaRefs>
    <ds:schemaRef ds:uri="http://schemas.microsoft.com/sharepoint/v3/contenttype/forms"/>
  </ds:schemaRefs>
</ds:datastoreItem>
</file>

<file path=customXml/itemProps2.xml><?xml version="1.0" encoding="utf-8"?>
<ds:datastoreItem xmlns:ds="http://schemas.openxmlformats.org/officeDocument/2006/customXml" ds:itemID="{5C62356D-1AF5-4390-9295-E53FC3B23DBA}">
  <ds:schemaRefs>
    <ds:schemaRef ds:uri="bcacb3c7-b5b9-4598-86c9-a64dd079c47b"/>
    <ds:schemaRef ds:uri="f02a40ac-0e66-412a-b6ed-ce1c4ea57e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D581E8-1895-47EC-8626-6251929D7E8A}">
  <ds:schemaRefs>
    <ds:schemaRef ds:uri="http://schemas.microsoft.com/office/2006/documentManagement/types"/>
    <ds:schemaRef ds:uri="f02a40ac-0e66-412a-b6ed-ce1c4ea57ee3"/>
    <ds:schemaRef ds:uri="http://purl.org/dc/terms/"/>
    <ds:schemaRef ds:uri="http://schemas.microsoft.com/office/2006/metadata/properties"/>
    <ds:schemaRef ds:uri="bcacb3c7-b5b9-4598-86c9-a64dd079c47b"/>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90</TotalTime>
  <Words>5970</Words>
  <Application>Microsoft Office PowerPoint</Application>
  <PresentationFormat>A4 Paper (210x297 mm)</PresentationFormat>
  <Paragraphs>632</Paragraphs>
  <Slides>48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Arial,Sans-Serif</vt:lpstr>
      <vt:lpstr>Calibri</vt:lpstr>
      <vt:lpstr>Calibri Light</vt:lpstr>
      <vt:lpstr>Courier New</vt:lpstr>
      <vt:lpstr>Courier New,monospace</vt:lpstr>
      <vt:lpstr>Symbol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Sebastian Lawson-Thorp (student)</dc:creator>
  <cp:lastModifiedBy>Katharine Ross</cp:lastModifiedBy>
  <cp:revision>613</cp:revision>
  <dcterms:created xsi:type="dcterms:W3CDTF">2022-03-22T11:10:57Z</dcterms:created>
  <dcterms:modified xsi:type="dcterms:W3CDTF">2023-07-28T10:43:44Z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0x010100124C89BA1568994AB65CA145E51AC1C1</vt:lpwstr>
  </property>
  <property fmtid="{D5CDD505-2E9C-101B-9397-08002B2CF9AE}" pid="3" name="MediaServiceImageTags">
    <vt:lpwstr/>
  </property>
</Properties>
</file>